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65" r:id="rId3"/>
    <p:sldId id="313" r:id="rId4"/>
    <p:sldId id="329" r:id="rId5"/>
    <p:sldId id="330" r:id="rId6"/>
    <p:sldId id="336" r:id="rId7"/>
    <p:sldId id="337" r:id="rId8"/>
    <p:sldId id="338" r:id="rId9"/>
    <p:sldId id="339" r:id="rId10"/>
    <p:sldId id="340" r:id="rId11"/>
    <p:sldId id="309" r:id="rId12"/>
    <p:sldId id="343" r:id="rId13"/>
    <p:sldId id="344" r:id="rId14"/>
    <p:sldId id="345" r:id="rId15"/>
    <p:sldId id="342" r:id="rId16"/>
    <p:sldId id="341" r:id="rId17"/>
    <p:sldId id="350" r:id="rId18"/>
    <p:sldId id="349" r:id="rId19"/>
    <p:sldId id="351" r:id="rId20"/>
    <p:sldId id="353" r:id="rId21"/>
    <p:sldId id="357" r:id="rId22"/>
    <p:sldId id="364" r:id="rId23"/>
    <p:sldId id="354" r:id="rId24"/>
    <p:sldId id="355" r:id="rId25"/>
    <p:sldId id="348" r:id="rId26"/>
    <p:sldId id="358" r:id="rId27"/>
    <p:sldId id="359" r:id="rId28"/>
    <p:sldId id="360" r:id="rId29"/>
    <p:sldId id="361" r:id="rId30"/>
    <p:sldId id="362" r:id="rId31"/>
    <p:sldId id="363" r:id="rId32"/>
  </p:sldIdLst>
  <p:sldSz cx="9144000" cy="6858000" type="screen4x3"/>
  <p:notesSz cx="6794500" cy="99314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00FF"/>
    <a:srgbClr val="6699FF"/>
    <a:srgbClr val="99CCFF"/>
    <a:srgbClr val="D5DAFF"/>
    <a:srgbClr val="C0C0C0"/>
    <a:srgbClr val="00FF00"/>
    <a:srgbClr val="FFCC00"/>
    <a:srgbClr val="DDDDDD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5" autoAdjust="0"/>
    <p:restoredTop sz="97273" autoAdjust="0"/>
  </p:normalViewPr>
  <p:slideViewPr>
    <p:cSldViewPr>
      <p:cViewPr varScale="1">
        <p:scale>
          <a:sx n="78" d="100"/>
          <a:sy n="78" d="100"/>
        </p:scale>
        <p:origin x="-1212" y="-90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7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l" defTabSz="955972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56" y="2"/>
            <a:ext cx="29447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r" defTabSz="955972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7455"/>
            <a:ext cx="5434648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324"/>
            <a:ext cx="294475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l" defTabSz="955972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56" y="9433324"/>
            <a:ext cx="294475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r" defTabSz="955972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4A43BE-F543-4896-A3E8-23E81AA138F2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A411D3-60B2-4F64-8E9A-CF489CF34B9C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B323B4-9730-4802-B97C-FF8F348D9722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390B754-FF4F-4830-BF8D-CA1CA0BD1581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382D8F-FE54-4B1C-A10A-9587C6CF2E7B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035" indent="-28539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592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229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866" indent="-228318" algn="l" defTabSz="9560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502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139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4776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1413" indent="-228318" defTabSz="9560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97F22B9-BF67-4A6F-A399-E1C637715A30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76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18" indent="-27570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00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91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038" indent="-220560" defTabSz="955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15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278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397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516" indent="-220560" defTabSz="955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6D63-8A75-42E1-9ACA-BEB01513D14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9DCF5-C4E5-4E44-8CED-510D787291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5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9070-D868-4C74-AD24-D255C33337E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36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0AA5-F4F0-4A5D-A54E-F0E5323D7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5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D150-E519-44E2-92DE-20E27A5CA7F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9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00B8-B658-461B-895D-3E4245BFEB4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0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BF47-E915-4DD7-80A1-8D80A31E73B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48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B6829-857B-4DDB-B15C-7A15A733D59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8914-CFC3-40E6-BEF1-C84E9B49A9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1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9803-2ACC-4910-B4BF-490905C5A11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4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28A1A-CD01-4D3D-B37E-185817C599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8E5FBA0-16D0-42E3-AA7C-4912B116531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2009/2010</a:t>
            </a:r>
            <a:r>
              <a:rPr lang="en-US" sz="800" b="1"/>
              <a:t>,</a:t>
            </a:r>
            <a:r>
              <a:rPr lang="cs-CZ" sz="800" b="1"/>
              <a:t> FEL ČVUT,  7/12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551723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053183"/>
            <a:ext cx="3960812" cy="433387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Dictionary NFA and text search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492673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Hamming distance and Dynamic Programming?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1772320"/>
            <a:ext cx="5329088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Dictionary </a:t>
            </a:r>
            <a:r>
              <a:rPr lang="en-US" smtClean="0"/>
              <a:t>DFA </a:t>
            </a:r>
            <a:r>
              <a:rPr lang="en-US"/>
              <a:t>and text </a:t>
            </a:r>
            <a:r>
              <a:rPr lang="en-US" smtClean="0"/>
              <a:t>search 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212183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Levenshtein distance  </a:t>
            </a:r>
            <a:r>
              <a:rPr lang="en-US"/>
              <a:t>and Dynamic </a:t>
            </a:r>
            <a:r>
              <a:rPr lang="en-US" smtClean="0"/>
              <a:t>Programming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3932908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Resume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653633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lnSpc>
                <a:spcPct val="120000"/>
              </a:lnSpc>
            </a:pPr>
            <a:r>
              <a:rPr lang="en-US" smtClean="0"/>
              <a:t>Boyer-Moore text search approach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19605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635920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356645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077370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085433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1916783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472507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07737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35664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2996952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348583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388" y="407737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516688" y="476250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596188" y="655638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061245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7956550" y="119605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21572" name="AutoShape 68"/>
          <p:cNvSpPr>
            <a:spLocks noChangeArrowheads="1"/>
          </p:cNvSpPr>
          <p:nvPr/>
        </p:nvSpPr>
        <p:spPr bwMode="auto">
          <a:xfrm>
            <a:off x="6659563" y="112462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212183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1988220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060625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140745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529558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220245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34888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2916238" y="5588670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445224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19652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268537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63668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3566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07737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653633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15687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4796508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6013" y="5372770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011863" y="5445795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547664" y="5445224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33784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156325" y="1627858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228308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4796508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4796508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4796508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157192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301333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492500" y="566169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344817" y="943992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44579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420888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907704" y="6021288"/>
            <a:ext cx="4680520" cy="504056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/>
              <a:t>Borivoj Melichar, Jan Holub, Tomas </a:t>
            </a:r>
            <a:r>
              <a:rPr lang="cs-CZ" sz="1400" smtClean="0"/>
              <a:t>Polcar</a:t>
            </a:r>
            <a:endParaRPr lang="en-US" sz="1400" smtClean="0"/>
          </a:p>
          <a:p>
            <a:r>
              <a:rPr lang="cs-CZ" sz="1400" smtClean="0"/>
              <a:t>TEXT </a:t>
            </a:r>
            <a:r>
              <a:rPr lang="cs-CZ" sz="1400"/>
              <a:t>SEARCHING </a:t>
            </a:r>
            <a:r>
              <a:rPr lang="cs-CZ" sz="1400" smtClean="0"/>
              <a:t>ALGORITHMS</a:t>
            </a:r>
            <a:r>
              <a:rPr lang="en-US" sz="1400" smtClean="0"/>
              <a:t> VOLUME I.</a:t>
            </a:r>
            <a:endParaRPr lang="cs-CZ" sz="1400"/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6228184" y="6309320"/>
            <a:ext cx="2016224" cy="288032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/>
              <a:t>CTU, FEE, Nov 2005</a:t>
            </a:r>
            <a:endParaRPr lang="cs-CZ" sz="1400"/>
          </a:p>
        </p:txBody>
      </p: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539552" y="5949280"/>
            <a:ext cx="1512168" cy="504056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Literature:</a:t>
            </a:r>
            <a:endParaRPr lang="cs-CZ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95536" y="908720"/>
            <a:ext cx="8424936" cy="1512168"/>
          </a:xfrm>
          <a:prstGeom prst="roundRect">
            <a:avLst>
              <a:gd name="adj" fmla="val 134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The transition diagram of a dictionary NFA,  like A</a:t>
            </a:r>
            <a:r>
              <a:rPr lang="en-US" baseline="-25000" smtClean="0"/>
              <a:t>1</a:t>
            </a:r>
            <a:r>
              <a:rPr lang="en-US" smtClean="0"/>
              <a:t> in the previous example, </a:t>
            </a:r>
          </a:p>
          <a:p>
            <a:pPr algn="l"/>
            <a:r>
              <a:rPr lang="en-US" smtClean="0"/>
              <a:t>is a</a:t>
            </a:r>
            <a:r>
              <a:rPr lang="en-US" b="1" smtClean="0"/>
              <a:t> directed tree</a:t>
            </a:r>
            <a:r>
              <a:rPr lang="en-US" smtClean="0"/>
              <a:t> with the start state</a:t>
            </a:r>
            <a:r>
              <a:rPr lang="en-US" b="1" smtClean="0"/>
              <a:t> in the root</a:t>
            </a:r>
            <a:r>
              <a:rPr lang="en-US" smtClean="0"/>
              <a:t>. </a:t>
            </a:r>
          </a:p>
          <a:p>
            <a:pPr algn="l"/>
            <a:r>
              <a:rPr lang="en-US" smtClean="0"/>
              <a:t>The </a:t>
            </a:r>
            <a:r>
              <a:rPr lang="en-US" b="1" smtClean="0"/>
              <a:t>only loop</a:t>
            </a:r>
            <a:r>
              <a:rPr lang="en-US" smtClean="0"/>
              <a:t> is the self-loop </a:t>
            </a:r>
            <a:r>
              <a:rPr lang="en-US" b="1" smtClean="0"/>
              <a:t>in the start state</a:t>
            </a:r>
            <a:r>
              <a:rPr lang="en-US" smtClean="0"/>
              <a:t> labeled by the whole alpahbet.</a:t>
            </a:r>
          </a:p>
          <a:p>
            <a:pPr algn="l"/>
            <a:r>
              <a:rPr lang="en-US" smtClean="0"/>
              <a:t>This NFA has an usefull property:</a:t>
            </a:r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395536" y="4509120"/>
            <a:ext cx="8424936" cy="1440160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The transition diagram of the resulting DFA has 38 states (same as NFA)</a:t>
            </a:r>
          </a:p>
          <a:p>
            <a:pPr algn="l"/>
            <a:r>
              <a:rPr lang="en-US" smtClean="0"/>
              <a:t>and 684 transitions. It would not fit nicely into one slide, therefore</a:t>
            </a:r>
          </a:p>
          <a:p>
            <a:pPr algn="l"/>
            <a:r>
              <a:rPr lang="en-US" smtClean="0"/>
              <a:t> we present  only the transition table... : </a:t>
            </a:r>
          </a:p>
        </p:txBody>
      </p:sp>
      <p:sp>
        <p:nvSpPr>
          <p:cNvPr id="45" name="AutoShape 71"/>
          <p:cNvSpPr>
            <a:spLocks noChangeArrowheads="1"/>
          </p:cNvSpPr>
          <p:nvPr/>
        </p:nvSpPr>
        <p:spPr bwMode="auto">
          <a:xfrm>
            <a:off x="5076056" y="5877272"/>
            <a:ext cx="3456384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Homework:  Draw it!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Favourably Sized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AutoShape 71"/>
          <p:cNvSpPr>
            <a:spLocks noChangeArrowheads="1"/>
          </p:cNvSpPr>
          <p:nvPr/>
        </p:nvSpPr>
        <p:spPr bwMode="auto">
          <a:xfrm>
            <a:off x="971600" y="43651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95536" y="3068960"/>
            <a:ext cx="8424936" cy="936104"/>
          </a:xfrm>
          <a:prstGeom prst="roundRect">
            <a:avLst>
              <a:gd name="adj" fmla="val 22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 smtClean="0"/>
              <a:t>Transforming dictionary NFA of this shape  to DFA </a:t>
            </a:r>
          </a:p>
          <a:p>
            <a:r>
              <a:rPr lang="en-US" b="1" smtClean="0"/>
              <a:t>does not increase the number of states.</a:t>
            </a:r>
          </a:p>
        </p:txBody>
      </p:sp>
      <p:sp>
        <p:nvSpPr>
          <p:cNvPr id="26" name="AutoShape 642"/>
          <p:cNvSpPr>
            <a:spLocks noChangeArrowheads="1"/>
          </p:cNvSpPr>
          <p:nvPr/>
        </p:nvSpPr>
        <p:spPr bwMode="auto">
          <a:xfrm>
            <a:off x="827584" y="2780928"/>
            <a:ext cx="1512168" cy="360040"/>
          </a:xfrm>
          <a:prstGeom prst="roundRect">
            <a:avLst>
              <a:gd name="adj" fmla="val 18816"/>
            </a:avLst>
          </a:prstGeom>
          <a:solidFill>
            <a:srgbClr val="00FF00"/>
          </a:solidFill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Effectivity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32275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2565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22724"/>
              </p:ext>
            </p:extLst>
          </p:nvPr>
        </p:nvGraphicFramePr>
        <p:xfrm>
          <a:off x="323528" y="980728"/>
          <a:ext cx="8583570" cy="482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380312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1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539552" y="5949280"/>
            <a:ext cx="6264696" cy="489105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DFA  A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/>
              <a:t>equivalent </a:t>
            </a:r>
            <a:r>
              <a:rPr lang="en-US" smtClean="0"/>
              <a:t>to dictionary  NFA  A</a:t>
            </a:r>
            <a:r>
              <a:rPr lang="en-US" baseline="-25000" smtClean="0"/>
              <a:t>1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6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32859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58487"/>
              </p:ext>
            </p:extLst>
          </p:nvPr>
        </p:nvGraphicFramePr>
        <p:xfrm>
          <a:off x="323528" y="980728"/>
          <a:ext cx="8583570" cy="507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0,12,32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0,8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0,12,32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0,28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0,22,32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7380312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2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61662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22362"/>
              </p:ext>
            </p:extLst>
          </p:nvPr>
        </p:nvGraphicFramePr>
        <p:xfrm>
          <a:off x="323528" y="980728"/>
          <a:ext cx="8583570" cy="472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0,22,32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</a:t>
                      </a:r>
                    </a:p>
                    <a:p>
                      <a:pPr algn="ctr"/>
                      <a:r>
                        <a:rPr lang="en-US" sz="1400" b="1" smtClean="0"/>
                        <a:t>30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</a:t>
                      </a:r>
                    </a:p>
                    <a:p>
                      <a:pPr algn="ctr"/>
                      <a:r>
                        <a:rPr lang="en-US" sz="1400" b="1" smtClean="0"/>
                        <a:t>30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71"/>
          <p:cNvSpPr>
            <a:spLocks noChangeArrowheads="1"/>
          </p:cNvSpPr>
          <p:nvPr/>
        </p:nvSpPr>
        <p:spPr bwMode="auto">
          <a:xfrm>
            <a:off x="7092280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finished.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3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1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642"/>
          <p:cNvSpPr>
            <a:spLocks noChangeArrowheads="1"/>
          </p:cNvSpPr>
          <p:nvPr/>
        </p:nvSpPr>
        <p:spPr bwMode="auto">
          <a:xfrm>
            <a:off x="1043608" y="1700808"/>
            <a:ext cx="6912768" cy="482453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3"/>
            <a:ext cx="5904656" cy="44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1187624" y="148478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572000" y="1484784"/>
            <a:ext cx="3816424" cy="792088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= {a, b}</a:t>
            </a:r>
          </a:p>
          <a:p>
            <a:pPr algn="l"/>
            <a:r>
              <a:rPr lang="en-US" smtClean="0"/>
              <a:t>Dictionary  = {"aba", "aab", "bab"}</a:t>
            </a: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611560" y="692696"/>
            <a:ext cx="7992888" cy="648072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Example of </a:t>
            </a:r>
            <a:r>
              <a:rPr lang="en-US" smtClean="0"/>
              <a:t>a dictionary </a:t>
            </a:r>
            <a:r>
              <a:rPr lang="en-US" smtClean="0"/>
              <a:t>automaton whose transition diagram fits to one slide.</a:t>
            </a:r>
          </a:p>
        </p:txBody>
      </p:sp>
      <p:sp>
        <p:nvSpPr>
          <p:cNvPr id="7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Tiny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539552" y="1844824"/>
            <a:ext cx="8136904" cy="468052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26469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611560" y="1700808"/>
            <a:ext cx="16561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</a:t>
            </a:r>
            <a:endParaRPr lang="cs-CZ" sz="1600" b="1"/>
          </a:p>
        </p:txBody>
      </p:sp>
      <p:sp>
        <p:nvSpPr>
          <p:cNvPr id="7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Tiny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4572000" y="1268760"/>
            <a:ext cx="3816424" cy="792088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= {a, b}</a:t>
            </a:r>
          </a:p>
          <a:p>
            <a:pPr algn="l"/>
            <a:r>
              <a:rPr lang="en-US" smtClean="0"/>
              <a:t>Dictionary  = {"aba", "aab", "bab"}</a:t>
            </a:r>
          </a:p>
        </p:txBody>
      </p:sp>
    </p:spTree>
    <p:extLst>
      <p:ext uri="{BB962C8B-B14F-4D97-AF65-F5344CB8AC3E}">
        <p14:creationId xmlns:p14="http://schemas.microsoft.com/office/powerpoint/2010/main" val="3774797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42"/>
          <p:cNvSpPr>
            <a:spLocks noChangeArrowheads="1"/>
          </p:cNvSpPr>
          <p:nvPr/>
        </p:nvSpPr>
        <p:spPr bwMode="auto">
          <a:xfrm>
            <a:off x="539552" y="3068960"/>
            <a:ext cx="8064896" cy="3600400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Let pattern </a:t>
            </a:r>
            <a:r>
              <a:rPr lang="en-US" smtClean="0"/>
              <a:t>P be </a:t>
            </a:r>
            <a:r>
              <a:rPr lang="en-US"/>
              <a:t>p[1], p[2], ..., p[m</a:t>
            </a:r>
            <a:r>
              <a:rPr lang="en-US" smtClean="0"/>
              <a:t>], let text T be t[1], t[2], ..., t[n].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Create dynamic programming table D[m+1][n+1], whose elements d[i][k]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are defined as follows: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1. d[0][k] = 0                                             // for k = 0, ..., n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2. if (p[i] == t[k])  d[i][k] = d[i-1][k-1]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   else                  d[i</a:t>
            </a:r>
            <a:r>
              <a:rPr lang="en-US"/>
              <a:t>][k] = d[i-1][k-1] </a:t>
            </a:r>
            <a:r>
              <a:rPr lang="en-US" smtClean="0"/>
              <a:t>+1   // for 1 ≤ i </a:t>
            </a:r>
            <a:r>
              <a:rPr lang="en-US"/>
              <a:t>≤ </a:t>
            </a:r>
            <a:r>
              <a:rPr lang="en-US" smtClean="0"/>
              <a:t>k, i ≤ m, k </a:t>
            </a:r>
            <a:r>
              <a:rPr lang="en-US"/>
              <a:t>≤ </a:t>
            </a:r>
            <a:r>
              <a:rPr lang="en-US" smtClean="0"/>
              <a:t>n,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Fill the table row by row. Element d[m][k] holds the Hamming distance of P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from the  substring  t[k-m+1], t[k-m+2] ..., t[k].</a:t>
            </a: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Hamming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67544" y="836712"/>
            <a:ext cx="8136904" cy="1944216"/>
            <a:chOff x="467544" y="1052736"/>
            <a:chExt cx="8136904" cy="1944216"/>
          </a:xfrm>
        </p:grpSpPr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467544" y="1052736"/>
              <a:ext cx="8136904" cy="1944216"/>
            </a:xfrm>
            <a:prstGeom prst="roundRect">
              <a:avLst>
                <a:gd name="adj" fmla="val 14133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mtClean="0"/>
                <a:t>Alphabet {a,b,c,d}, pattern P: adbbca, text T: adcabcaabadbbca.  </a:t>
              </a:r>
            </a:p>
            <a:p>
              <a:pPr algn="l"/>
              <a:r>
                <a:rPr lang="en-US" smtClean="0"/>
                <a:t>For each each alignment P with T determine </a:t>
              </a:r>
            </a:p>
            <a:p>
              <a:pPr algn="l"/>
              <a:r>
                <a:rPr lang="en-US" smtClean="0"/>
                <a:t>Hamming distance between P and </a:t>
              </a:r>
              <a:r>
                <a:rPr lang="en-US"/>
                <a:t>t[k-m+1], t[k-m+2] ..., t[k]</a:t>
              </a:r>
              <a:r>
                <a:rPr lang="en-US" smtClean="0"/>
                <a:t> </a:t>
              </a:r>
            </a:p>
            <a:p>
              <a:pPr algn="l"/>
              <a:endParaRPr lang="en-US" smtClean="0"/>
            </a:p>
            <a:p>
              <a:pPr algn="l"/>
              <a:endParaRPr lang="en-US" smtClean="0"/>
            </a:p>
            <a:p>
              <a:pPr algn="l"/>
              <a:endParaRPr lang="en-US" smtClean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2204864"/>
              <a:ext cx="864096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t[k-m+1]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868144" y="2492896"/>
              <a:ext cx="576064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p[m]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07904" y="2492896"/>
              <a:ext cx="144016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868144" y="2204864"/>
              <a:ext cx="576064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07904" y="2204864"/>
              <a:ext cx="144016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148064" y="2492896"/>
              <a:ext cx="72008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p[m-1]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48064" y="2204864"/>
              <a:ext cx="72008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t[k-1]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43808" y="2492896"/>
              <a:ext cx="864096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59632" y="2204864"/>
              <a:ext cx="158417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444208" y="2204864"/>
              <a:ext cx="1440160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 Box 107"/>
            <p:cNvSpPr txBox="1">
              <a:spLocks noChangeArrowheads="1"/>
            </p:cNvSpPr>
            <p:nvPr/>
          </p:nvSpPr>
          <p:spPr bwMode="auto">
            <a:xfrm>
              <a:off x="683568" y="2204864"/>
              <a:ext cx="43204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smtClean="0"/>
                <a:t>T:</a:t>
              </a:r>
              <a:endParaRPr lang="cs-CZ" b="1" baseline="-25000"/>
            </a:p>
          </p:txBody>
        </p:sp>
        <p:sp>
          <p:nvSpPr>
            <p:cNvPr id="41" name="Text Box 107"/>
            <p:cNvSpPr txBox="1">
              <a:spLocks noChangeArrowheads="1"/>
            </p:cNvSpPr>
            <p:nvPr/>
          </p:nvSpPr>
          <p:spPr bwMode="auto">
            <a:xfrm>
              <a:off x="683568" y="2492896"/>
              <a:ext cx="43204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smtClean="0"/>
                <a:t>P:</a:t>
              </a:r>
              <a:endParaRPr lang="cs-CZ" b="1" baseline="-2500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259632" y="2204864"/>
              <a:ext cx="50405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380312" y="2204864"/>
              <a:ext cx="50405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t[n]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63688" y="2204864"/>
              <a:ext cx="1080120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444208" y="2204864"/>
              <a:ext cx="93610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3" name="AutoShape 642"/>
          <p:cNvSpPr>
            <a:spLocks noChangeArrowheads="1"/>
          </p:cNvSpPr>
          <p:nvPr/>
        </p:nvSpPr>
        <p:spPr bwMode="auto">
          <a:xfrm>
            <a:off x="683568" y="2852936"/>
            <a:ext cx="16561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Method </a:t>
            </a:r>
            <a:endParaRPr lang="cs-CZ" sz="1600" b="1"/>
          </a:p>
        </p:txBody>
      </p:sp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539552" y="548680"/>
            <a:ext cx="8136904" cy="360040"/>
          </a:xfrm>
          <a:prstGeom prst="roundRect">
            <a:avLst>
              <a:gd name="adj" fmla="val 2079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DP approach to text search considering  Hamming distance</a:t>
            </a:r>
          </a:p>
        </p:txBody>
      </p:sp>
    </p:spTree>
    <p:extLst>
      <p:ext uri="{BB962C8B-B14F-4D97-AF65-F5344CB8AC3E}">
        <p14:creationId xmlns:p14="http://schemas.microsoft.com/office/powerpoint/2010/main" val="674452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611560" y="4869160"/>
            <a:ext cx="7848872" cy="172819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Though it looks scientifically advanced, 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it is, </a:t>
            </a:r>
            <a:r>
              <a:rPr lang="en-US"/>
              <a:t>in </a:t>
            </a:r>
            <a:r>
              <a:rPr lang="en-US" smtClean="0"/>
              <a:t>fact, </a:t>
            </a:r>
            <a:r>
              <a:rPr lang="en-US"/>
              <a:t>only a basic naive </a:t>
            </a:r>
            <a:r>
              <a:rPr lang="en-US" smtClean="0"/>
              <a:t>approach :-).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/>
              <a:t>Each diagonal corresponds to some alignment of pattern with text 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where </a:t>
            </a:r>
            <a:r>
              <a:rPr lang="en-US"/>
              <a:t>mismatches in this alignment  are counted one by one. </a:t>
            </a:r>
            <a:endParaRPr lang="cs-CZ">
              <a:solidFill>
                <a:srgbClr val="3333FF"/>
              </a:solidFill>
            </a:endParaRPr>
          </a:p>
        </p:txBody>
      </p:sp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1560" y="1052736"/>
            <a:ext cx="7848872" cy="374441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7366"/>
              </p:ext>
            </p:extLst>
          </p:nvPr>
        </p:nvGraphicFramePr>
        <p:xfrm>
          <a:off x="1115616" y="1124744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71600" y="4293096"/>
            <a:ext cx="288032" cy="288032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 Box 226"/>
          <p:cNvSpPr txBox="1">
            <a:spLocks noChangeArrowheads="1"/>
          </p:cNvSpPr>
          <p:nvPr/>
        </p:nvSpPr>
        <p:spPr bwMode="auto">
          <a:xfrm>
            <a:off x="1331640" y="4293096"/>
            <a:ext cx="6912768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mtClean="0"/>
              <a:t>Highligted cells represent a match between the text and the pattern.</a:t>
            </a:r>
            <a:endParaRPr lang="cs-CZ" baseline="-25000"/>
          </a:p>
        </p:txBody>
      </p:sp>
      <p:sp>
        <p:nvSpPr>
          <p:cNvPr id="6" name="Text Box 226"/>
          <p:cNvSpPr txBox="1">
            <a:spLocks noChangeArrowheads="1"/>
          </p:cNvSpPr>
          <p:nvPr/>
        </p:nvSpPr>
        <p:spPr bwMode="auto">
          <a:xfrm>
            <a:off x="827584" y="2132856"/>
            <a:ext cx="72008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smtClean="0"/>
              <a:t>  </a:t>
            </a:r>
            <a:endParaRPr lang="cs-CZ" b="1" baseline="-2500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99592" y="692696"/>
            <a:ext cx="7056784" cy="432048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{a,b,c,d}, pattern P: adbbca, text T: adcabcaabadbbca. </a:t>
            </a:r>
          </a:p>
        </p:txBody>
      </p:sp>
      <p:sp>
        <p:nvSpPr>
          <p:cNvPr id="4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Hamming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5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5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83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42"/>
          <p:cNvSpPr>
            <a:spLocks noChangeArrowheads="1"/>
          </p:cNvSpPr>
          <p:nvPr/>
        </p:nvSpPr>
        <p:spPr bwMode="auto">
          <a:xfrm>
            <a:off x="611560" y="980728"/>
            <a:ext cx="8064896" cy="4176464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Let pattern </a:t>
            </a:r>
            <a:r>
              <a:rPr lang="en-US" smtClean="0"/>
              <a:t>P be </a:t>
            </a:r>
            <a:r>
              <a:rPr lang="en-US"/>
              <a:t>p[1], p[2], ..., p[m</a:t>
            </a:r>
            <a:r>
              <a:rPr lang="en-US" smtClean="0"/>
              <a:t>], let text T be t[1], t[2], ..., t[n].</a:t>
            </a:r>
          </a:p>
          <a:p>
            <a:pPr algn="l" eaLnBrk="1" hangingPunct="1">
              <a:spcBef>
                <a:spcPts val="0"/>
              </a:spcBef>
            </a:pPr>
            <a:endParaRPr lang="en-US" sz="800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Create dynamic programming table D[m+1][n+1], whose elements d[i][k]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are defined as follows: </a:t>
            </a:r>
          </a:p>
          <a:p>
            <a:pPr algn="l" eaLnBrk="1" hangingPunct="1">
              <a:spcBef>
                <a:spcPts val="0"/>
              </a:spcBef>
            </a:pPr>
            <a:endParaRPr lang="en-US" sz="800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1. </a:t>
            </a:r>
            <a:r>
              <a:rPr lang="en-US" b="1" smtClean="0"/>
              <a:t>d[i][0] = i;  d[0][k]  = 0, </a:t>
            </a:r>
            <a:r>
              <a:rPr lang="en-US" smtClean="0"/>
              <a:t> </a:t>
            </a:r>
            <a:r>
              <a:rPr lang="en-US" b="1" smtClean="0"/>
              <a:t> for i = 0, ..., m, k = 1, ..., n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800" smtClean="0"/>
              <a:t>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2.  // d[i][k] is computed using the information about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 //  the minimum possible number of applications of operations 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 // delete, insert, rewrite to the strings shorter by one last character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// and followed by at most one edit operation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 b="1" smtClean="0"/>
              <a:t>for </a:t>
            </a:r>
            <a:r>
              <a:rPr lang="en-US" b="1"/>
              <a:t>1 ≤ </a:t>
            </a:r>
            <a:r>
              <a:rPr lang="en-US" b="1" smtClean="0"/>
              <a:t>i </a:t>
            </a:r>
            <a:r>
              <a:rPr lang="en-US" b="1"/>
              <a:t>≤ m, </a:t>
            </a:r>
            <a:r>
              <a:rPr lang="en-US" b="1" smtClean="0"/>
              <a:t>1 ≤ k </a:t>
            </a:r>
            <a:r>
              <a:rPr lang="en-US" b="1"/>
              <a:t>≤ </a:t>
            </a:r>
            <a:r>
              <a:rPr lang="en-US" b="1" smtClean="0"/>
              <a:t>n</a:t>
            </a:r>
            <a:r>
              <a:rPr lang="en-US" b="1"/>
              <a:t>:</a:t>
            </a:r>
            <a:endParaRPr lang="en-US" b="1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</a:t>
            </a:r>
            <a:r>
              <a:rPr lang="en-US" b="1" smtClean="0"/>
              <a:t>       d[i][k] = </a:t>
            </a:r>
            <a:r>
              <a:rPr lang="en-US" b="1" i="1" smtClean="0"/>
              <a:t>minimum</a:t>
            </a:r>
            <a:r>
              <a:rPr lang="en-US" b="1" smtClean="0"/>
              <a:t> </a:t>
            </a:r>
            <a:r>
              <a:rPr lang="en-US" b="1" i="1" smtClean="0"/>
              <a:t>of</a:t>
            </a:r>
            <a:r>
              <a:rPr lang="en-US" b="1" smtClean="0"/>
              <a:t> (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</a:t>
            </a:r>
            <a:r>
              <a:rPr lang="en-US" b="1" smtClean="0"/>
              <a:t>                    </a:t>
            </a:r>
            <a:r>
              <a:rPr lang="en-US" b="1" smtClean="0"/>
              <a:t>d[i−1</a:t>
            </a:r>
            <a:r>
              <a:rPr lang="en-US" b="1" smtClean="0"/>
              <a:t>][k] +1,                                      </a:t>
            </a:r>
            <a:r>
              <a:rPr lang="en-US" smtClean="0"/>
              <a:t>    // delete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             if( i &lt; m )  d[i][</a:t>
            </a:r>
            <a:r>
              <a:rPr lang="en-US" b="1"/>
              <a:t>k−1</a:t>
            </a:r>
            <a:r>
              <a:rPr lang="en-US" b="1" smtClean="0"/>
              <a:t>] </a:t>
            </a:r>
            <a:r>
              <a:rPr lang="en-US" b="1" smtClean="0"/>
              <a:t>+ </a:t>
            </a:r>
            <a:r>
              <a:rPr lang="en-US" b="1" smtClean="0"/>
              <a:t>1, </a:t>
            </a:r>
            <a:r>
              <a:rPr lang="en-US" b="1" smtClean="0"/>
              <a:t>                    </a:t>
            </a:r>
            <a:r>
              <a:rPr lang="en-US" smtClean="0"/>
              <a:t>   </a:t>
            </a:r>
            <a:r>
              <a:rPr lang="en-US" smtClean="0"/>
              <a:t>// insert after p[i] 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             </a:t>
            </a:r>
            <a:r>
              <a:rPr lang="en-US" b="1"/>
              <a:t>d[i−1</a:t>
            </a:r>
            <a:r>
              <a:rPr lang="en-US" b="1" smtClean="0"/>
              <a:t>][</a:t>
            </a:r>
            <a:r>
              <a:rPr lang="en-US" b="1"/>
              <a:t>k−1</a:t>
            </a:r>
            <a:r>
              <a:rPr lang="en-US" b="1" smtClean="0"/>
              <a:t>]  +  (p[i</a:t>
            </a:r>
            <a:r>
              <a:rPr lang="en-US" b="1"/>
              <a:t>] == t[k</a:t>
            </a:r>
            <a:r>
              <a:rPr lang="en-US" b="1" smtClean="0"/>
              <a:t>]) ? 0 : 1 )</a:t>
            </a:r>
            <a:r>
              <a:rPr lang="en-US" smtClean="0"/>
              <a:t>     // leave or rewrite p[i] 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539552" y="548680"/>
            <a:ext cx="8136904" cy="360040"/>
          </a:xfrm>
          <a:prstGeom prst="roundRect">
            <a:avLst>
              <a:gd name="adj" fmla="val 2079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DP approach to text search considering Levenshtein  distance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611560" y="5301208"/>
            <a:ext cx="8064896" cy="1296144"/>
          </a:xfrm>
          <a:prstGeom prst="roundRect">
            <a:avLst>
              <a:gd name="adj" fmla="val 1168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mtClean="0"/>
              <a:t>Fill the table row by row. The cell d[m][k] contains the minimum Levenshtein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distance of P  from the  substring S</a:t>
            </a:r>
            <a:r>
              <a:rPr lang="en-US" baseline="-25000" smtClean="0"/>
              <a:t>x,k</a:t>
            </a:r>
            <a:r>
              <a:rPr lang="en-US" smtClean="0"/>
              <a:t> = t[x], t[x+1], ..., t[k],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where x </a:t>
            </a:r>
            <a:r>
              <a:rPr lang="en-US" smtClean="0">
                <a:sym typeface="Symbol"/>
              </a:rPr>
              <a:t> { </a:t>
            </a:r>
            <a:r>
              <a:rPr lang="en-US" smtClean="0">
                <a:sym typeface="Symbol"/>
              </a:rPr>
              <a:t>k</a:t>
            </a:r>
            <a:r>
              <a:rPr lang="en-US"/>
              <a:t>−</a:t>
            </a:r>
            <a:r>
              <a:rPr lang="en-US" smtClean="0">
                <a:sym typeface="Symbol"/>
              </a:rPr>
              <a:t>m+1</a:t>
            </a:r>
            <a:r>
              <a:rPr lang="en-US"/>
              <a:t>−</a:t>
            </a:r>
            <a:r>
              <a:rPr lang="en-US" smtClean="0">
                <a:sym typeface="Symbol"/>
              </a:rPr>
              <a:t>d[m</a:t>
            </a:r>
            <a:r>
              <a:rPr lang="en-US" smtClean="0">
                <a:sym typeface="Symbol"/>
              </a:rPr>
              <a:t>][k], ..., k-m+1+d[m][k] }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>
                <a:sym typeface="Symbol"/>
              </a:rPr>
              <a:t>and the particular value of x is </a:t>
            </a:r>
            <a:r>
              <a:rPr lang="en-US" i="1" u="sng" smtClean="0">
                <a:sym typeface="Symbol"/>
              </a:rPr>
              <a:t>not known</a:t>
            </a:r>
            <a:r>
              <a:rPr lang="en-US" smtClean="0">
                <a:sym typeface="Symbol"/>
              </a:rPr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401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611560" y="5085184"/>
            <a:ext cx="7848872" cy="136815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</a:t>
            </a:r>
            <a:r>
              <a:rPr lang="en-US" b="1"/>
              <a:t>d[i][k] = </a:t>
            </a:r>
            <a:r>
              <a:rPr lang="en-US" b="1" i="1"/>
              <a:t>minimum</a:t>
            </a:r>
            <a:r>
              <a:rPr lang="en-US" b="1"/>
              <a:t> </a:t>
            </a:r>
            <a:r>
              <a:rPr lang="en-US" b="1" i="1"/>
              <a:t>of</a:t>
            </a:r>
            <a:r>
              <a:rPr lang="en-US" b="1"/>
              <a:t> (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</a:t>
            </a:r>
            <a:r>
              <a:rPr lang="en-US" b="1"/>
              <a:t>d[i−1</a:t>
            </a:r>
            <a:r>
              <a:rPr lang="en-US" b="1"/>
              <a:t>][k] +1,                                      </a:t>
            </a:r>
            <a:r>
              <a:rPr lang="en-US"/>
              <a:t>    // delete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if( i &lt; m )  d[i][</a:t>
            </a:r>
            <a:r>
              <a:rPr lang="en-US" b="1"/>
              <a:t>k−1</a:t>
            </a:r>
            <a:r>
              <a:rPr lang="en-US" b="1"/>
              <a:t>] </a:t>
            </a:r>
            <a:r>
              <a:rPr lang="en-US" b="1" smtClean="0"/>
              <a:t>+ </a:t>
            </a:r>
            <a:r>
              <a:rPr lang="en-US" b="1"/>
              <a:t>1,     </a:t>
            </a:r>
            <a:r>
              <a:rPr lang="en-US" b="1" smtClean="0"/>
              <a:t>                </a:t>
            </a:r>
            <a:r>
              <a:rPr lang="en-US" smtClean="0"/>
              <a:t>   </a:t>
            </a:r>
            <a:r>
              <a:rPr lang="en-US"/>
              <a:t>// insert after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</a:t>
            </a:r>
            <a:r>
              <a:rPr lang="en-US" b="1"/>
              <a:t>d[i−1</a:t>
            </a:r>
            <a:r>
              <a:rPr lang="en-US" b="1"/>
              <a:t>][</a:t>
            </a:r>
            <a:r>
              <a:rPr lang="en-US" b="1"/>
              <a:t>k−1</a:t>
            </a:r>
            <a:r>
              <a:rPr lang="en-US" b="1"/>
              <a:t>]  +  (p[i] == t[k]) ? 0 : 1 )</a:t>
            </a:r>
            <a:r>
              <a:rPr lang="en-US"/>
              <a:t>     // leave or rewrite p[i] </a:t>
            </a:r>
          </a:p>
        </p:txBody>
      </p:sp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1560" y="1052736"/>
            <a:ext cx="7848872" cy="374441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2989"/>
              </p:ext>
            </p:extLst>
          </p:nvPr>
        </p:nvGraphicFramePr>
        <p:xfrm>
          <a:off x="1115616" y="1124744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27584" y="4293096"/>
            <a:ext cx="288032" cy="288032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99592" y="692696"/>
            <a:ext cx="7200800" cy="432048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{a,b,c,d}, pattern P: adbbca, text T: adcabcaabadbbca. </a:t>
            </a: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226"/>
          <p:cNvSpPr txBox="1">
            <a:spLocks noChangeArrowheads="1"/>
          </p:cNvSpPr>
          <p:nvPr/>
        </p:nvSpPr>
        <p:spPr bwMode="auto">
          <a:xfrm>
            <a:off x="1331640" y="4293096"/>
            <a:ext cx="6912768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mtClean="0"/>
              <a:t>Highligted cells represent a match between the text and the pattern.</a:t>
            </a:r>
            <a:endParaRPr lang="cs-CZ" baseline="-25000"/>
          </a:p>
        </p:txBody>
      </p:sp>
    </p:spTree>
    <p:extLst>
      <p:ext uri="{BB962C8B-B14F-4D97-AF65-F5344CB8AC3E}">
        <p14:creationId xmlns:p14="http://schemas.microsoft.com/office/powerpoint/2010/main" val="270811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692696"/>
            <a:ext cx="8424936" cy="792088"/>
          </a:xfrm>
          <a:prstGeom prst="roundRect">
            <a:avLst>
              <a:gd name="adj" fmla="val 134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Dictionary over an alphabet A is a finite set of strings (patterns) from A*.</a:t>
            </a:r>
          </a:p>
          <a:p>
            <a:pPr algn="l"/>
            <a:r>
              <a:rPr lang="en-US" smtClean="0"/>
              <a:t>Dictionary automaton searches the text for any pattern in the given dictionary.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1988840"/>
            <a:ext cx="8424936" cy="1800200"/>
          </a:xfrm>
          <a:prstGeom prst="roundRect">
            <a:avLst>
              <a:gd name="adj" fmla="val 878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l"/>
            <a:endParaRPr lang="en-US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/>
              <a:t>1</a:t>
            </a:r>
            <a:r>
              <a:rPr lang="en-US" smtClean="0"/>
              <a:t>. Dictionary is a finite language.</a:t>
            </a:r>
          </a:p>
          <a:p>
            <a:pPr algn="l"/>
            <a:r>
              <a:rPr lang="en-US" smtClean="0"/>
              <a:t>2. Each finite language is a regular language.</a:t>
            </a:r>
          </a:p>
          <a:p>
            <a:pPr algn="l"/>
            <a:r>
              <a:rPr lang="en-US" smtClean="0"/>
              <a:t>3. Each regular language can be described by a regular expression.</a:t>
            </a:r>
          </a:p>
          <a:p>
            <a:pPr algn="l"/>
            <a:r>
              <a:rPr lang="en-US" smtClean="0"/>
              <a:t>4. Any language described by a regular expression can be searched for </a:t>
            </a:r>
          </a:p>
          <a:p>
            <a:pPr algn="l"/>
            <a:r>
              <a:rPr lang="en-US"/>
              <a:t> </a:t>
            </a:r>
            <a:r>
              <a:rPr lang="en-US" smtClean="0"/>
              <a:t>   in any text  using appropriate NFA/DFA.</a:t>
            </a:r>
          </a:p>
          <a:p>
            <a:pPr algn="l"/>
            <a:endParaRPr lang="en-US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mtClean="0"/>
          </a:p>
        </p:txBody>
      </p:sp>
      <p:sp>
        <p:nvSpPr>
          <p:cNvPr id="4" name="AutoShape 642"/>
          <p:cNvSpPr>
            <a:spLocks noChangeArrowheads="1"/>
          </p:cNvSpPr>
          <p:nvPr/>
        </p:nvSpPr>
        <p:spPr bwMode="auto">
          <a:xfrm>
            <a:off x="467544" y="1700808"/>
            <a:ext cx="26642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Recycle older knowledge </a:t>
            </a:r>
            <a:endParaRPr lang="cs-CZ" sz="1600" b="1"/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Is a dictionary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395536" y="4221088"/>
            <a:ext cx="8280920" cy="1512168"/>
          </a:xfrm>
          <a:prstGeom prst="roundRect">
            <a:avLst>
              <a:gd name="adj" fmla="val 878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</a:t>
            </a:r>
          </a:p>
          <a:p>
            <a:pPr algn="l"/>
            <a:r>
              <a:rPr lang="en-US" smtClean="0"/>
              <a:t>A = {a, c, d, e, g, h, i, l, m, n, o, q, r, s, t, u, v, y}</a:t>
            </a:r>
          </a:p>
          <a:p>
            <a:pPr algn="l"/>
            <a:r>
              <a:rPr lang="en-US" smtClean="0"/>
              <a:t>Dictionary </a:t>
            </a:r>
          </a:p>
          <a:p>
            <a:pPr algn="l"/>
            <a:r>
              <a:rPr lang="en-US" smtClean="0"/>
              <a:t>D = {"add", "advanced", "algorithms", "to", "your", "algonqiuan", "adventures"}</a:t>
            </a:r>
          </a:p>
        </p:txBody>
      </p:sp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539552" y="3933056"/>
            <a:ext cx="26642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Example </a:t>
            </a:r>
            <a:endParaRPr lang="cs-CZ" sz="1600" b="1"/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>
            <a:off x="323528" y="6165304"/>
            <a:ext cx="8568952" cy="432048"/>
          </a:xfrm>
          <a:prstGeom prst="roundRect">
            <a:avLst>
              <a:gd name="adj" fmla="val 1352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400" smtClean="0"/>
              <a:t>The</a:t>
            </a:r>
            <a:r>
              <a:rPr lang="en-US" sz="1400" i="1" smtClean="0"/>
              <a:t> Algonquian</a:t>
            </a:r>
            <a:r>
              <a:rPr lang="en-US" sz="1400" smtClean="0"/>
              <a:t> are one of the most populous and widespread North American native language groups.</a:t>
            </a:r>
          </a:p>
        </p:txBody>
      </p:sp>
    </p:spTree>
    <p:extLst>
      <p:ext uri="{BB962C8B-B14F-4D97-AF65-F5344CB8AC3E}">
        <p14:creationId xmlns:p14="http://schemas.microsoft.com/office/powerpoint/2010/main" val="1103260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3792" y="548680"/>
            <a:ext cx="7848872" cy="324036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94293"/>
              </p:ext>
            </p:extLst>
          </p:nvPr>
        </p:nvGraphicFramePr>
        <p:xfrm>
          <a:off x="1115616" y="548680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251520" y="4149080"/>
            <a:ext cx="8640960" cy="2448272"/>
          </a:xfrm>
          <a:prstGeom prst="roundRect">
            <a:avLst>
              <a:gd name="adj" fmla="val 104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Value d[m][k] registers only the distance of a substring S in </a:t>
            </a:r>
            <a:r>
              <a:rPr lang="en-US" smtClean="0"/>
              <a:t>the text whose </a:t>
            </a:r>
            <a:r>
              <a:rPr lang="en-US"/>
              <a:t>end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is aligned with </a:t>
            </a:r>
            <a:r>
              <a:rPr lang="en-US" smtClean="0"/>
              <a:t>end of P </a:t>
            </a:r>
            <a:r>
              <a:rPr lang="en-US"/>
              <a:t>and it is the minimum distance of all such substrings.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There is no reference in the DP table to the actual length </a:t>
            </a:r>
            <a:r>
              <a:rPr lang="en-US" smtClean="0"/>
              <a:t>of S </a:t>
            </a:r>
            <a:r>
              <a:rPr lang="en-US"/>
              <a:t>i.e. to its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start </a:t>
            </a:r>
            <a:r>
              <a:rPr lang="en-US" smtClean="0"/>
              <a:t>position.  </a:t>
            </a:r>
            <a:r>
              <a:rPr lang="en-US" smtClean="0">
                <a:solidFill>
                  <a:srgbClr val="000000"/>
                </a:solidFill>
              </a:rPr>
              <a:t>To find string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>
                <a:solidFill>
                  <a:srgbClr val="000000"/>
                </a:solidFill>
              </a:rPr>
              <a:t>S = S</a:t>
            </a:r>
            <a:r>
              <a:rPr lang="en-US" sz="2000" baseline="-25000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= </a:t>
            </a:r>
            <a:r>
              <a:rPr lang="en-US" smtClean="0"/>
              <a:t>t[x</a:t>
            </a:r>
            <a:r>
              <a:rPr lang="en-US"/>
              <a:t>], t[x+1] ..., t[k], </a:t>
            </a:r>
            <a:r>
              <a:rPr lang="en-US" smtClean="0"/>
              <a:t>where </a:t>
            </a:r>
            <a:r>
              <a:rPr lang="en-US"/>
              <a:t>x </a:t>
            </a:r>
            <a:r>
              <a:rPr lang="en-US">
                <a:sym typeface="Symbol"/>
              </a:rPr>
              <a:t> {</a:t>
            </a:r>
            <a:r>
              <a:rPr lang="en-US" smtClean="0">
                <a:sym typeface="Symbol"/>
              </a:rPr>
              <a:t>k</a:t>
            </a:r>
            <a:r>
              <a:rPr lang="en-US"/>
              <a:t>−</a:t>
            </a:r>
            <a:r>
              <a:rPr lang="en-US" smtClean="0">
                <a:sym typeface="Symbol"/>
              </a:rPr>
              <a:t>m+1</a:t>
            </a:r>
            <a:r>
              <a:rPr lang="en-US"/>
              <a:t>−</a:t>
            </a:r>
            <a:r>
              <a:rPr lang="en-US" smtClean="0">
                <a:sym typeface="Symbol"/>
              </a:rPr>
              <a:t>d[m</a:t>
            </a:r>
            <a:r>
              <a:rPr lang="en-US">
                <a:sym typeface="Symbol"/>
              </a:rPr>
              <a:t>][k], ..., </a:t>
            </a:r>
            <a:r>
              <a:rPr lang="en-US" smtClean="0">
                <a:sym typeface="Symbol"/>
              </a:rPr>
              <a:t>k</a:t>
            </a:r>
            <a:r>
              <a:rPr lang="en-US"/>
              <a:t>−</a:t>
            </a:r>
            <a:r>
              <a:rPr lang="en-US" smtClean="0">
                <a:sym typeface="Symbol"/>
              </a:rPr>
              <a:t>m+1+d[m</a:t>
            </a:r>
            <a:r>
              <a:rPr lang="en-US">
                <a:sym typeface="Symbol"/>
              </a:rPr>
              <a:t>][k] } 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we must consider all values of x and compute Levenshtein distance (S</a:t>
            </a:r>
            <a:r>
              <a:rPr lang="en-US" baseline="-25000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, P)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each x separately and choose x which attains minimum.</a:t>
            </a:r>
          </a:p>
        </p:txBody>
      </p:sp>
      <p:sp>
        <p:nvSpPr>
          <p:cNvPr id="27" name="AutoShape 642"/>
          <p:cNvSpPr>
            <a:spLocks noChangeArrowheads="1"/>
          </p:cNvSpPr>
          <p:nvPr/>
        </p:nvSpPr>
        <p:spPr bwMode="auto">
          <a:xfrm>
            <a:off x="539552" y="3861048"/>
            <a:ext cx="201622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Challenge</a:t>
            </a:r>
            <a:endParaRPr lang="cs-CZ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7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395536" y="4077072"/>
            <a:ext cx="4896544" cy="936104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z="1400" b="1" smtClean="0"/>
              <a:t>d[i</a:t>
            </a:r>
            <a:r>
              <a:rPr lang="en-US" sz="1400" b="1"/>
              <a:t>][k] = </a:t>
            </a:r>
            <a:r>
              <a:rPr lang="en-US" sz="1400" b="1" i="1"/>
              <a:t>minimum</a:t>
            </a:r>
            <a:r>
              <a:rPr lang="en-US" sz="1400" b="1"/>
              <a:t> </a:t>
            </a:r>
            <a:r>
              <a:rPr lang="en-US" sz="1400" b="1" i="1"/>
              <a:t>of</a:t>
            </a:r>
            <a:r>
              <a:rPr lang="en-US" sz="1400" b="1"/>
              <a:t> (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400" b="1" smtClean="0"/>
              <a:t>   </a:t>
            </a:r>
            <a:r>
              <a:rPr lang="en-US" sz="1400" b="1"/>
              <a:t>d[i−1</a:t>
            </a:r>
            <a:r>
              <a:rPr lang="en-US" sz="1400" b="1"/>
              <a:t>][k] +1,                                      </a:t>
            </a:r>
            <a:r>
              <a:rPr lang="en-US" sz="1400"/>
              <a:t> </a:t>
            </a:r>
            <a:r>
              <a:rPr lang="en-US" sz="1400" smtClean="0"/>
              <a:t>// </a:t>
            </a:r>
            <a:r>
              <a:rPr lang="en-US" sz="1400"/>
              <a:t>delete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400" b="1" smtClean="0"/>
              <a:t>   if</a:t>
            </a:r>
            <a:r>
              <a:rPr lang="en-US" sz="1400" b="1"/>
              <a:t>( i &lt; m )  d[i][</a:t>
            </a:r>
            <a:r>
              <a:rPr lang="en-US" sz="1400" b="1"/>
              <a:t>k−1</a:t>
            </a:r>
            <a:r>
              <a:rPr lang="en-US" sz="1400" b="1"/>
              <a:t>] </a:t>
            </a:r>
            <a:r>
              <a:rPr lang="en-US" sz="1400" b="1" smtClean="0"/>
              <a:t>+ </a:t>
            </a:r>
            <a:r>
              <a:rPr lang="en-US" sz="1400" b="1"/>
              <a:t>1,       </a:t>
            </a:r>
            <a:r>
              <a:rPr lang="en-US" sz="1400" b="1" smtClean="0"/>
              <a:t>              </a:t>
            </a:r>
            <a:r>
              <a:rPr lang="en-US" sz="1400" smtClean="0"/>
              <a:t>// </a:t>
            </a:r>
            <a:r>
              <a:rPr lang="en-US" sz="1400"/>
              <a:t>insert after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400" b="1" smtClean="0"/>
              <a:t>   </a:t>
            </a:r>
            <a:r>
              <a:rPr lang="en-US" sz="1400" b="1" smtClean="0"/>
              <a:t>d[i</a:t>
            </a:r>
            <a:r>
              <a:rPr lang="en-US" sz="1400" b="1"/>
              <a:t>−1</a:t>
            </a:r>
            <a:r>
              <a:rPr lang="en-US" sz="1400" b="1"/>
              <a:t>][</a:t>
            </a:r>
            <a:r>
              <a:rPr lang="en-US" sz="1400" b="1"/>
              <a:t>k−1</a:t>
            </a:r>
            <a:r>
              <a:rPr lang="en-US" sz="1400" b="1"/>
              <a:t>]  +  (p[i] == t[k]) ? 0 : 1 )</a:t>
            </a:r>
            <a:r>
              <a:rPr lang="en-US" sz="1400"/>
              <a:t> </a:t>
            </a:r>
            <a:r>
              <a:rPr lang="en-US" sz="1400" smtClean="0"/>
              <a:t>// leave or </a:t>
            </a:r>
            <a:r>
              <a:rPr lang="en-US" sz="1400"/>
              <a:t>rewrite p[i] </a:t>
            </a:r>
          </a:p>
        </p:txBody>
      </p:sp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1560" y="548680"/>
            <a:ext cx="7848872" cy="338437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004657"/>
              </p:ext>
            </p:extLst>
          </p:nvPr>
        </p:nvGraphicFramePr>
        <p:xfrm>
          <a:off x="1115616" y="548680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31640" y="3645024"/>
            <a:ext cx="216024" cy="216024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226"/>
          <p:cNvSpPr txBox="1">
            <a:spLocks noChangeArrowheads="1"/>
          </p:cNvSpPr>
          <p:nvPr/>
        </p:nvSpPr>
        <p:spPr bwMode="auto">
          <a:xfrm>
            <a:off x="1259632" y="3645024"/>
            <a:ext cx="6912768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smtClean="0"/>
              <a:t>Highligted cells represent a match between the text and the pattern.</a:t>
            </a:r>
            <a:endParaRPr lang="cs-CZ" sz="1600" baseline="-25000"/>
          </a:p>
        </p:txBody>
      </p:sp>
      <p:sp>
        <p:nvSpPr>
          <p:cNvPr id="5" name="Down Arrow 4"/>
          <p:cNvSpPr/>
          <p:nvPr/>
        </p:nvSpPr>
        <p:spPr bwMode="auto">
          <a:xfrm rot="8751002">
            <a:off x="2911718" y="301423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 rot="8751002">
            <a:off x="2551677" y="265419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0800000">
            <a:off x="2483768" y="227687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10800000">
            <a:off x="2483768" y="191683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8751002">
            <a:off x="2193817" y="1502063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8751002">
            <a:off x="4135853" y="301423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 rot="8751002">
            <a:off x="3775814" y="265419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Down Arrow 35"/>
          <p:cNvSpPr/>
          <p:nvPr/>
        </p:nvSpPr>
        <p:spPr bwMode="auto">
          <a:xfrm rot="8751002">
            <a:off x="3343765" y="2222143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10800000">
            <a:off x="3707904" y="227687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8751002">
            <a:off x="5287982" y="301423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0800000">
            <a:off x="3275856" y="191683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 rot="5400000">
            <a:off x="2915816" y="2204864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 rot="8751002">
            <a:off x="2615219" y="1908710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 rot="8751002">
            <a:off x="3415774" y="1862102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Down Arrow 42"/>
          <p:cNvSpPr/>
          <p:nvPr/>
        </p:nvSpPr>
        <p:spPr bwMode="auto">
          <a:xfrm rot="10800000">
            <a:off x="3275856" y="1484784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0800000">
            <a:off x="5220072" y="263691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8751002">
            <a:off x="4894074" y="222214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0800000">
            <a:off x="5220072" y="227687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8751002">
            <a:off x="4927942" y="1862103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 rot="10800000">
            <a:off x="4788024" y="191683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Down Arrow 49"/>
          <p:cNvSpPr/>
          <p:nvPr/>
        </p:nvSpPr>
        <p:spPr bwMode="auto">
          <a:xfrm rot="10800000">
            <a:off x="4788024" y="1556792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AutoShape 642"/>
          <p:cNvSpPr>
            <a:spLocks noChangeArrowheads="1"/>
          </p:cNvSpPr>
          <p:nvPr/>
        </p:nvSpPr>
        <p:spPr bwMode="auto">
          <a:xfrm>
            <a:off x="179512" y="5085184"/>
            <a:ext cx="8784976" cy="1512168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In each </a:t>
            </a:r>
            <a:r>
              <a:rPr lang="en-US"/>
              <a:t>table </a:t>
            </a:r>
            <a:r>
              <a:rPr lang="en-US" smtClean="0"/>
              <a:t>cell </a:t>
            </a:r>
            <a:r>
              <a:rPr lang="en-US"/>
              <a:t>d[i</a:t>
            </a:r>
            <a:r>
              <a:rPr lang="en-US"/>
              <a:t>][</a:t>
            </a:r>
            <a:r>
              <a:rPr lang="en-US" smtClean="0"/>
              <a:t>k], </a:t>
            </a:r>
            <a:r>
              <a:rPr lang="en-US"/>
              <a:t>register </a:t>
            </a:r>
            <a:r>
              <a:rPr lang="en-US" smtClean="0"/>
              <a:t>as predecessor(s) those of </a:t>
            </a:r>
            <a:r>
              <a:rPr lang="en-US"/>
              <a:t>the three neighbour </a:t>
            </a:r>
            <a:r>
              <a:rPr lang="en-US"/>
              <a:t>cells 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d[i</a:t>
            </a:r>
            <a:r>
              <a:rPr lang="en-US"/>
              <a:t>−1][</a:t>
            </a:r>
            <a:r>
              <a:rPr lang="en-US"/>
              <a:t>k</a:t>
            </a:r>
            <a:r>
              <a:rPr lang="en-US" smtClean="0"/>
              <a:t>], d[i</a:t>
            </a:r>
            <a:r>
              <a:rPr lang="en-US"/>
              <a:t>][k−</a:t>
            </a:r>
            <a:r>
              <a:rPr lang="en-US"/>
              <a:t>1</a:t>
            </a:r>
            <a:r>
              <a:rPr lang="en-US" smtClean="0"/>
              <a:t>], </a:t>
            </a:r>
            <a:r>
              <a:rPr lang="en-US"/>
              <a:t>d[i−1][k−</a:t>
            </a:r>
            <a:r>
              <a:rPr lang="en-US"/>
              <a:t>1</a:t>
            </a:r>
            <a:r>
              <a:rPr lang="en-US" smtClean="0"/>
              <a:t>]  which may be used to calculate the value in this cell.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Each path, in the resulting DAG, from the table bottom row to its 2nd row represent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one substring in the text </a:t>
            </a:r>
            <a:r>
              <a:rPr lang="en-US" smtClean="0"/>
              <a:t>which distance from the pattern is equal to the value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in the path root. </a:t>
            </a:r>
          </a:p>
        </p:txBody>
      </p:sp>
      <p:sp>
        <p:nvSpPr>
          <p:cNvPr id="52" name="Oval 51"/>
          <p:cNvSpPr/>
          <p:nvPr/>
        </p:nvSpPr>
        <p:spPr bwMode="auto">
          <a:xfrm flipH="1">
            <a:off x="4180412" y="3140968"/>
            <a:ext cx="432048" cy="432048"/>
          </a:xfrm>
          <a:prstGeom prst="ellipse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Down Arrow 54"/>
          <p:cNvSpPr/>
          <p:nvPr/>
        </p:nvSpPr>
        <p:spPr bwMode="auto">
          <a:xfrm rot="8751002">
            <a:off x="4495894" y="1574071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 flipH="1">
            <a:off x="3020192" y="3140968"/>
            <a:ext cx="432048" cy="432048"/>
          </a:xfrm>
          <a:prstGeom prst="ellipse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 flipH="1">
            <a:off x="5364088" y="3140968"/>
            <a:ext cx="432048" cy="432048"/>
          </a:xfrm>
          <a:prstGeom prst="ellipse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AutoShape 642"/>
          <p:cNvSpPr>
            <a:spLocks noChangeArrowheads="1"/>
          </p:cNvSpPr>
          <p:nvPr/>
        </p:nvSpPr>
        <p:spPr bwMode="auto">
          <a:xfrm>
            <a:off x="5580112" y="4077072"/>
            <a:ext cx="1512168" cy="936104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z="1600" smtClean="0"/>
              <a:t> </a:t>
            </a:r>
            <a:r>
              <a:rPr lang="en-US" sz="1600" b="1" smtClean="0"/>
              <a:t>a d c a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600" b="1" smtClean="0"/>
              <a:t> a d c a b c a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600" b="1" smtClean="0"/>
              <a:t> a b c a</a:t>
            </a:r>
            <a:endParaRPr lang="en-US" sz="1600" b="1"/>
          </a:p>
        </p:txBody>
      </p:sp>
      <p:sp>
        <p:nvSpPr>
          <p:cNvPr id="61" name="AutoShape 642"/>
          <p:cNvSpPr>
            <a:spLocks noChangeArrowheads="1"/>
          </p:cNvSpPr>
          <p:nvPr/>
        </p:nvSpPr>
        <p:spPr bwMode="auto">
          <a:xfrm>
            <a:off x="7164288" y="4077072"/>
            <a:ext cx="1512168" cy="936104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z="1600" smtClean="0"/>
              <a:t>  </a:t>
            </a:r>
            <a:r>
              <a:rPr lang="en-US" sz="1600" b="1" smtClean="0"/>
              <a:t>a a b a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600" b="1" smtClean="0"/>
              <a:t>  a b a</a:t>
            </a:r>
            <a:endParaRPr lang="en-US" sz="1600" b="1"/>
          </a:p>
        </p:txBody>
      </p:sp>
      <p:sp>
        <p:nvSpPr>
          <p:cNvPr id="63" name="Oval 62"/>
          <p:cNvSpPr/>
          <p:nvPr/>
        </p:nvSpPr>
        <p:spPr bwMode="auto">
          <a:xfrm flipH="1">
            <a:off x="6212000" y="4708960"/>
            <a:ext cx="216024" cy="216024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gular Pentagon 65"/>
          <p:cNvSpPr/>
          <p:nvPr/>
        </p:nvSpPr>
        <p:spPr bwMode="auto">
          <a:xfrm flipV="1">
            <a:off x="2940092" y="1244484"/>
            <a:ext cx="576064" cy="504056"/>
          </a:xfrm>
          <a:prstGeom prst="pentagon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8" name="Regular Pentagon 67"/>
          <p:cNvSpPr/>
          <p:nvPr/>
        </p:nvSpPr>
        <p:spPr bwMode="auto">
          <a:xfrm flipV="1">
            <a:off x="1787964" y="1244484"/>
            <a:ext cx="576064" cy="504056"/>
          </a:xfrm>
          <a:prstGeom prst="pentagon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9" name="Regular Pentagon 68"/>
          <p:cNvSpPr/>
          <p:nvPr/>
        </p:nvSpPr>
        <p:spPr bwMode="auto">
          <a:xfrm flipV="1">
            <a:off x="4108404" y="1244484"/>
            <a:ext cx="576064" cy="504056"/>
          </a:xfrm>
          <a:prstGeom prst="pentagon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0" name="Regular Pentagon 69"/>
          <p:cNvSpPr/>
          <p:nvPr/>
        </p:nvSpPr>
        <p:spPr bwMode="auto">
          <a:xfrm flipV="1">
            <a:off x="4516176" y="1252576"/>
            <a:ext cx="576064" cy="504056"/>
          </a:xfrm>
          <a:prstGeom prst="pentagon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3" name="Regular Pentagon 72"/>
          <p:cNvSpPr/>
          <p:nvPr/>
        </p:nvSpPr>
        <p:spPr bwMode="auto">
          <a:xfrm flipV="1">
            <a:off x="5667484" y="4221088"/>
            <a:ext cx="239480" cy="216024"/>
          </a:xfrm>
          <a:prstGeom prst="pentagon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4" name="Oval 73"/>
          <p:cNvSpPr/>
          <p:nvPr/>
        </p:nvSpPr>
        <p:spPr bwMode="auto">
          <a:xfrm flipH="1">
            <a:off x="6212000" y="4221088"/>
            <a:ext cx="216024" cy="216024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 flipH="1">
            <a:off x="6745360" y="4461388"/>
            <a:ext cx="216024" cy="216024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gular Pentagon 75"/>
          <p:cNvSpPr/>
          <p:nvPr/>
        </p:nvSpPr>
        <p:spPr bwMode="auto">
          <a:xfrm flipV="1">
            <a:off x="5683668" y="4484844"/>
            <a:ext cx="239480" cy="216024"/>
          </a:xfrm>
          <a:prstGeom prst="pentagon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7" name="Regular Pentagon 76"/>
          <p:cNvSpPr/>
          <p:nvPr/>
        </p:nvSpPr>
        <p:spPr bwMode="auto">
          <a:xfrm flipV="1">
            <a:off x="5691760" y="4725144"/>
            <a:ext cx="239480" cy="216024"/>
          </a:xfrm>
          <a:prstGeom prst="pentagon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8" name="Oval 77"/>
          <p:cNvSpPr/>
          <p:nvPr/>
        </p:nvSpPr>
        <p:spPr bwMode="auto">
          <a:xfrm flipH="1">
            <a:off x="7868184" y="4340828"/>
            <a:ext cx="216024" cy="216024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 flipH="1">
            <a:off x="7668344" y="4581128"/>
            <a:ext cx="216024" cy="216024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gular Pentagon 79"/>
          <p:cNvSpPr/>
          <p:nvPr/>
        </p:nvSpPr>
        <p:spPr bwMode="auto">
          <a:xfrm flipV="1">
            <a:off x="7324488" y="4348920"/>
            <a:ext cx="239480" cy="216024"/>
          </a:xfrm>
          <a:prstGeom prst="pentagon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1" name="Regular Pentagon 80"/>
          <p:cNvSpPr/>
          <p:nvPr/>
        </p:nvSpPr>
        <p:spPr bwMode="auto">
          <a:xfrm flipV="1">
            <a:off x="7324488" y="4597312"/>
            <a:ext cx="239480" cy="216024"/>
          </a:xfrm>
          <a:prstGeom prst="pentagon">
            <a:avLst/>
          </a:prstGeom>
          <a:noFill/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2" name="AutoShape 310"/>
          <p:cNvSpPr>
            <a:spLocks noChangeArrowheads="1"/>
          </p:cNvSpPr>
          <p:nvPr/>
        </p:nvSpPr>
        <p:spPr bwMode="auto">
          <a:xfrm>
            <a:off x="7812360" y="2996952"/>
            <a:ext cx="1224136" cy="1008112"/>
          </a:xfrm>
          <a:prstGeom prst="roundRect">
            <a:avLst>
              <a:gd name="adj" fmla="val 9776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Only few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DAG edges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are shown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here</a:t>
            </a: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3" name="Down Arrow 82"/>
          <p:cNvSpPr/>
          <p:nvPr/>
        </p:nvSpPr>
        <p:spPr bwMode="auto">
          <a:xfrm rot="8751002">
            <a:off x="2995919" y="1874295"/>
            <a:ext cx="150033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Down Arrow 83"/>
          <p:cNvSpPr/>
          <p:nvPr/>
        </p:nvSpPr>
        <p:spPr bwMode="auto">
          <a:xfrm rot="5400000">
            <a:off x="2771800" y="1844824"/>
            <a:ext cx="144016" cy="288032"/>
          </a:xfrm>
          <a:prstGeom prst="downArrow">
            <a:avLst>
              <a:gd name="adj1" fmla="val 50000"/>
              <a:gd name="adj2" fmla="val 6959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70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980728"/>
            <a:ext cx="8352928" cy="504056"/>
          </a:xfrm>
          <a:prstGeom prst="roundRect">
            <a:avLst>
              <a:gd name="adj" fmla="val 7534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Dist("BETELGEUSE","BRUXELLES")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628800"/>
            <a:ext cx="6552728" cy="3744416"/>
          </a:xfrm>
          <a:prstGeom prst="roundRect">
            <a:avLst>
              <a:gd name="adj" fmla="val 3458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2132856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483768" y="2132856"/>
            <a:ext cx="0" cy="30346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Recall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980728"/>
            <a:ext cx="8352928" cy="2304256"/>
          </a:xfrm>
          <a:prstGeom prst="roundRect">
            <a:avLst>
              <a:gd name="adj" fmla="val 7471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r>
              <a:rPr lang="en-US">
                <a:solidFill>
                  <a:srgbClr val="000000"/>
                </a:solidFill>
              </a:rPr>
              <a:t>Dist(A, B) =   |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|                                                        </a:t>
            </a:r>
            <a:r>
              <a:rPr lang="en-US" b="1">
                <a:solidFill>
                  <a:srgbClr val="000000"/>
                </a:solidFill>
              </a:rPr>
              <a:t>if n 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Dist(A, B) =   1+ min (  Dist(A[1..</a:t>
            </a: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algn="l"/>
            <a:r>
              <a:rPr lang="en-US">
                <a:solidFill>
                  <a:srgbClr val="000000"/>
                </a:solidFill>
              </a:rPr>
              <a:t>                                     Dist(A[1..n], B[1..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algn="l"/>
            <a:r>
              <a:rPr lang="en-US">
                <a:solidFill>
                  <a:srgbClr val="000000"/>
                </a:solidFill>
              </a:rPr>
              <a:t>                                     Dist(A[1..</a:t>
            </a: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Dist(A, B) =   Dist(A[1..</a:t>
            </a: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 smtClean="0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]])                         </a:t>
            </a:r>
            <a:r>
              <a:rPr lang="en-US" b="1">
                <a:solidFill>
                  <a:srgbClr val="000000"/>
                </a:solidFill>
              </a:rPr>
              <a:t>    if  n &gt; 0 and m &gt; 0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83568" y="620688"/>
            <a:ext cx="3672408" cy="432048"/>
          </a:xfrm>
          <a:prstGeom prst="roundRect">
            <a:avLst>
              <a:gd name="adj" fmla="val 2349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strings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Recall and Compare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467544" y="4941168"/>
            <a:ext cx="8352928" cy="136815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mtClean="0"/>
              <a:t>d[i</a:t>
            </a:r>
            <a:r>
              <a:rPr lang="en-US"/>
              <a:t>][k] = minimum of (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</a:t>
            </a:r>
            <a:r>
              <a:rPr lang="en-US" smtClean="0"/>
              <a:t>d[i</a:t>
            </a:r>
            <a:r>
              <a:rPr lang="en-US"/>
              <a:t>−</a:t>
            </a:r>
            <a:r>
              <a:rPr lang="en-US" smtClean="0"/>
              <a:t>1</a:t>
            </a:r>
            <a:r>
              <a:rPr lang="en-US"/>
              <a:t>][k] +1,                 </a:t>
            </a:r>
            <a:r>
              <a:rPr lang="en-US" smtClean="0"/>
              <a:t>                       //  </a:t>
            </a:r>
            <a:r>
              <a:rPr lang="en-US"/>
              <a:t>Delete p[i]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if (i &lt; m) d[i][</a:t>
            </a:r>
            <a:r>
              <a:rPr lang="en-US"/>
              <a:t>k−1</a:t>
            </a:r>
            <a:r>
              <a:rPr lang="en-US"/>
              <a:t>] </a:t>
            </a:r>
            <a:r>
              <a:rPr lang="en-US" smtClean="0"/>
              <a:t>+1,                </a:t>
            </a:r>
            <a:r>
              <a:rPr lang="en-US"/>
              <a:t>         </a:t>
            </a:r>
            <a:r>
              <a:rPr lang="en-US" smtClean="0"/>
              <a:t> </a:t>
            </a:r>
            <a:r>
              <a:rPr lang="en-US"/>
              <a:t>// Insert after </a:t>
            </a:r>
            <a:r>
              <a:rPr lang="en-US" smtClean="0"/>
              <a:t>p[i] 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</a:t>
            </a:r>
            <a:r>
              <a:rPr lang="en-US"/>
              <a:t>d[i−1</a:t>
            </a:r>
            <a:r>
              <a:rPr lang="en-US"/>
              <a:t>][</a:t>
            </a:r>
            <a:r>
              <a:rPr lang="en-US"/>
              <a:t>k−1</a:t>
            </a:r>
            <a:r>
              <a:rPr lang="en-US"/>
              <a:t>]  + (p[i] == t[k])?0:1)  </a:t>
            </a:r>
            <a:r>
              <a:rPr lang="en-US" smtClean="0"/>
              <a:t>)       // leave </a:t>
            </a:r>
            <a:r>
              <a:rPr lang="en-US"/>
              <a:t>or </a:t>
            </a:r>
            <a:r>
              <a:rPr lang="en-US" smtClean="0"/>
              <a:t>Rewrite </a:t>
            </a:r>
            <a:r>
              <a:rPr lang="en-US"/>
              <a:t>p[i] </a:t>
            </a:r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>
            <a:off x="611560" y="4725144"/>
            <a:ext cx="5544616" cy="360040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Text search considering Levenshtein distance 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3284985"/>
            <a:ext cx="8352928" cy="1296144"/>
          </a:xfrm>
          <a:prstGeom prst="roundRect">
            <a:avLst>
              <a:gd name="adj" fmla="val 10592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</a:t>
            </a:r>
            <a:r>
              <a:rPr lang="en-US" smtClean="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...   </a:t>
            </a:r>
            <a:r>
              <a:rPr lang="en-US" smtClean="0">
                <a:solidFill>
                  <a:srgbClr val="000000"/>
                </a:solidFill>
              </a:rPr>
              <a:t>Operation</a:t>
            </a: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 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B[1..m]),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</a:t>
            </a: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</a:t>
            </a:r>
            <a:endParaRPr lang="en-US" smtClean="0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Dist(A[1..n],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B[1</a:t>
            </a:r>
            <a:r>
              <a:rPr lang="en-US">
                <a:solidFill>
                  <a:srgbClr val="000000"/>
                </a:solidFill>
              </a:rPr>
              <a:t>..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 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</a:t>
            </a:r>
            <a:r>
              <a:rPr lang="en-US" smtClean="0">
                <a:solidFill>
                  <a:srgbClr val="000000"/>
                </a:solidFill>
              </a:rPr>
              <a:t>m</a:t>
            </a:r>
            <a:r>
              <a:rPr lang="en-US"/>
              <a:t>−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  </a:t>
            </a:r>
            <a:r>
              <a:rPr lang="en-US" smtClean="0">
                <a:solidFill>
                  <a:srgbClr val="000000"/>
                </a:solidFill>
              </a:rPr>
              <a:t>  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</a:t>
            </a:r>
            <a:r>
              <a:rPr lang="en-US" smtClean="0">
                <a:solidFill>
                  <a:srgbClr val="000000"/>
                </a:solidFill>
              </a:rPr>
              <a:t> or </a:t>
            </a:r>
            <a:r>
              <a:rPr lang="en-US" b="1" smtClean="0">
                <a:solidFill>
                  <a:srgbClr val="000000"/>
                </a:solidFill>
              </a:rPr>
              <a:t>Rewrite</a:t>
            </a:r>
            <a:r>
              <a:rPr lang="en-US" smtClean="0">
                <a:solidFill>
                  <a:srgbClr val="000000"/>
                </a:solidFill>
              </a:rPr>
              <a:t>(B</a:t>
            </a:r>
            <a:r>
              <a:rPr lang="en-US">
                <a:solidFill>
                  <a:srgbClr val="000000"/>
                </a:solidFill>
              </a:rPr>
              <a:t>, m, A[n</a:t>
            </a:r>
            <a:r>
              <a:rPr lang="en-US" smtClean="0">
                <a:solidFill>
                  <a:srgbClr val="000000"/>
                </a:solidFill>
              </a:rPr>
              <a:t>])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9552" y="3671538"/>
            <a:ext cx="7560840" cy="0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utoShape 641"/>
          <p:cNvSpPr>
            <a:spLocks noChangeArrowheads="1"/>
          </p:cNvSpPr>
          <p:nvPr/>
        </p:nvSpPr>
        <p:spPr bwMode="auto">
          <a:xfrm>
            <a:off x="4283968" y="908720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Old stuff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2" name="AutoShape 641"/>
          <p:cNvSpPr>
            <a:spLocks noChangeArrowheads="1"/>
          </p:cNvSpPr>
          <p:nvPr/>
        </p:nvSpPr>
        <p:spPr bwMode="auto">
          <a:xfrm>
            <a:off x="6084168" y="4869160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New stuff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2"/>
          <p:cNvSpPr>
            <a:spLocks noChangeArrowheads="1"/>
          </p:cNvSpPr>
          <p:nvPr/>
        </p:nvSpPr>
        <p:spPr bwMode="auto">
          <a:xfrm>
            <a:off x="395536" y="1268760"/>
            <a:ext cx="8352928" cy="5328592"/>
          </a:xfrm>
          <a:prstGeom prst="roundRect">
            <a:avLst>
              <a:gd name="adj" fmla="val 3813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A</a:t>
            </a:r>
            <a:r>
              <a:rPr lang="en-US" smtClean="0"/>
              <a:t>. Any given exact pattern P.   (e.g. </a:t>
            </a:r>
            <a:r>
              <a:rPr lang="en-US" i="1" smtClean="0"/>
              <a:t>ababccabc</a:t>
            </a:r>
            <a:r>
              <a:rPr lang="en-US" smtClean="0"/>
              <a:t>)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>
              <a:spcBef>
                <a:spcPts val="0"/>
              </a:spcBef>
            </a:pPr>
            <a:r>
              <a:rPr lang="en-US" b="1" smtClean="0"/>
              <a:t>B</a:t>
            </a:r>
            <a:r>
              <a:rPr lang="en-US" smtClean="0"/>
              <a:t>. Any word </a:t>
            </a:r>
            <a:r>
              <a:rPr lang="en-US"/>
              <a:t>of any language specified by </a:t>
            </a:r>
            <a:r>
              <a:rPr lang="en-US" smtClean="0"/>
              <a:t>a particular DFA </a:t>
            </a:r>
            <a:r>
              <a:rPr lang="en-US"/>
              <a:t>or NFA. </a:t>
            </a:r>
          </a:p>
          <a:p>
            <a:pPr algn="l">
              <a:spcBef>
                <a:spcPts val="0"/>
              </a:spcBef>
            </a:pPr>
            <a:r>
              <a:rPr lang="en-US"/>
              <a:t>      (Just add the loop labeled by the whole </a:t>
            </a:r>
            <a:r>
              <a:rPr lang="en-US" smtClean="0"/>
              <a:t>alphabet to </a:t>
            </a:r>
            <a:r>
              <a:rPr lang="en-US"/>
              <a:t>the start </a:t>
            </a:r>
            <a:r>
              <a:rPr lang="en-US" smtClean="0"/>
              <a:t>state.)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C</a:t>
            </a:r>
            <a:r>
              <a:rPr lang="en-US" smtClean="0"/>
              <a:t>. Any string which represents some modification of the pattern P: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A string </a:t>
            </a:r>
            <a:r>
              <a:rPr lang="en-US"/>
              <a:t>within (or exactly at</a:t>
            </a:r>
            <a:r>
              <a:rPr lang="en-US" smtClean="0"/>
              <a:t>) a given  Hamming distance from P</a:t>
            </a:r>
          </a:p>
          <a:p>
            <a:pPr algn="l">
              <a:spcBef>
                <a:spcPts val="0"/>
              </a:spcBef>
            </a:pPr>
            <a:r>
              <a:rPr lang="en-US"/>
              <a:t>     A string within (or exactly at</a:t>
            </a:r>
            <a:r>
              <a:rPr lang="en-US" smtClean="0"/>
              <a:t>) a </a:t>
            </a:r>
            <a:r>
              <a:rPr lang="en-US"/>
              <a:t>given </a:t>
            </a:r>
            <a:r>
              <a:rPr lang="en-US" smtClean="0"/>
              <a:t> Levenshtein/edit distance from P.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D</a:t>
            </a:r>
            <a:r>
              <a:rPr lang="en-US" smtClean="0"/>
              <a:t>. Any of strings in a given (finite) dictionary. 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E</a:t>
            </a:r>
            <a:r>
              <a:rPr lang="en-US" smtClean="0"/>
              <a:t>. Any word  of any language described by a regular expression.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F</a:t>
            </a:r>
            <a:r>
              <a:rPr lang="en-US" smtClean="0"/>
              <a:t>. Any union, intersection, concatenation, iteration of any of cases  A. - F.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G</a:t>
            </a:r>
            <a:r>
              <a:rPr lang="en-US"/>
              <a:t>. Any string containing any of cases A. - F. as a </a:t>
            </a:r>
            <a:r>
              <a:rPr lang="en-US" smtClean="0"/>
              <a:t>subsequence.</a:t>
            </a:r>
          </a:p>
          <a:p>
            <a:pPr algn="l">
              <a:spcBef>
                <a:spcPts val="0"/>
              </a:spcBef>
            </a:pPr>
            <a:r>
              <a:rPr lang="en-US"/>
              <a:t>      (Just add the </a:t>
            </a:r>
            <a:r>
              <a:rPr lang="en-US" smtClean="0"/>
              <a:t>loops </a:t>
            </a:r>
            <a:r>
              <a:rPr lang="en-US"/>
              <a:t>labeled by the whole alphabet </a:t>
            </a:r>
            <a:r>
              <a:rPr lang="en-US" smtClean="0"/>
              <a:t>to all states</a:t>
            </a:r>
            <a:r>
              <a:rPr lang="en-US" smtClean="0"/>
              <a:t>.)</a:t>
            </a:r>
            <a:r>
              <a:rPr lang="en-US" b="1" smtClean="0"/>
              <a:t> </a:t>
            </a:r>
            <a:endParaRPr lang="en-US" b="1"/>
          </a:p>
        </p:txBody>
      </p:sp>
      <p:sp>
        <p:nvSpPr>
          <p:cNvPr id="21" name="AutoShape 642"/>
          <p:cNvSpPr>
            <a:spLocks noChangeArrowheads="1"/>
          </p:cNvSpPr>
          <p:nvPr/>
        </p:nvSpPr>
        <p:spPr bwMode="auto">
          <a:xfrm>
            <a:off x="395536" y="548680"/>
            <a:ext cx="8352928" cy="648072"/>
          </a:xfrm>
          <a:prstGeom prst="roundRect">
            <a:avLst>
              <a:gd name="adj" fmla="val 2629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/>
              <a:t>T</a:t>
            </a:r>
            <a:r>
              <a:rPr lang="en-US" b="1" smtClean="0"/>
              <a:t>ext search using finite automata brings in many possibilities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regarding what can be effectively found:</a:t>
            </a:r>
          </a:p>
        </p:txBody>
      </p:sp>
      <p:sp>
        <p:nvSpPr>
          <p:cNvPr id="38" name="AutoShape 627"/>
          <p:cNvSpPr>
            <a:spLocks noChangeArrowheads="1"/>
          </p:cNvSpPr>
          <p:nvPr/>
        </p:nvSpPr>
        <p:spPr bwMode="auto">
          <a:xfrm>
            <a:off x="179388" y="115888"/>
            <a:ext cx="4464620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Using Automata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28"/>
          <p:cNvSpPr>
            <a:spLocks noChangeArrowheads="1"/>
          </p:cNvSpPr>
          <p:nvPr/>
        </p:nvSpPr>
        <p:spPr bwMode="auto">
          <a:xfrm>
            <a:off x="4644008" y="115888"/>
            <a:ext cx="4031680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29"/>
          <p:cNvGrpSpPr>
            <a:grpSpLocks/>
          </p:cNvGrpSpPr>
          <p:nvPr/>
        </p:nvGrpSpPr>
        <p:grpSpPr bwMode="auto">
          <a:xfrm>
            <a:off x="4499992" y="116632"/>
            <a:ext cx="217488" cy="217487"/>
            <a:chOff x="2290" y="73"/>
            <a:chExt cx="137" cy="137"/>
          </a:xfrm>
        </p:grpSpPr>
        <p:grpSp>
          <p:nvGrpSpPr>
            <p:cNvPr id="4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5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Summary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93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52"/>
          <p:cNvSpPr>
            <a:spLocks noChangeArrowheads="1"/>
          </p:cNvSpPr>
          <p:nvPr/>
        </p:nvSpPr>
        <p:spPr bwMode="auto">
          <a:xfrm>
            <a:off x="358775" y="3429000"/>
            <a:ext cx="8426450" cy="19446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5124" name="Rectangle 213"/>
          <p:cNvSpPr>
            <a:spLocks noChangeArrowheads="1"/>
          </p:cNvSpPr>
          <p:nvPr/>
        </p:nvSpPr>
        <p:spPr bwMode="auto">
          <a:xfrm>
            <a:off x="1619250" y="4076700"/>
            <a:ext cx="38893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5" name="Rectangle 214"/>
          <p:cNvSpPr>
            <a:spLocks noChangeArrowheads="1"/>
          </p:cNvSpPr>
          <p:nvPr/>
        </p:nvSpPr>
        <p:spPr bwMode="auto">
          <a:xfrm>
            <a:off x="3419475" y="4076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126" name="Rectangle 218"/>
          <p:cNvSpPr>
            <a:spLocks noChangeArrowheads="1"/>
          </p:cNvSpPr>
          <p:nvPr/>
        </p:nvSpPr>
        <p:spPr bwMode="auto">
          <a:xfrm>
            <a:off x="2266950" y="4581525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7" name="Rectangle 220"/>
          <p:cNvSpPr>
            <a:spLocks noChangeArrowheads="1"/>
          </p:cNvSpPr>
          <p:nvPr/>
        </p:nvSpPr>
        <p:spPr bwMode="auto">
          <a:xfrm>
            <a:off x="3419475" y="4581525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128" name="Rectangle 221"/>
          <p:cNvSpPr>
            <a:spLocks noChangeArrowheads="1"/>
          </p:cNvSpPr>
          <p:nvPr/>
        </p:nvSpPr>
        <p:spPr bwMode="auto">
          <a:xfrm>
            <a:off x="3419475" y="4438650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9" name="AutoShape 223"/>
          <p:cNvSpPr>
            <a:spLocks noChangeArrowheads="1"/>
          </p:cNvSpPr>
          <p:nvPr/>
        </p:nvSpPr>
        <p:spPr bwMode="auto">
          <a:xfrm>
            <a:off x="898525" y="4078288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5130" name="AutoShape 224"/>
          <p:cNvSpPr>
            <a:spLocks noChangeArrowheads="1"/>
          </p:cNvSpPr>
          <p:nvPr/>
        </p:nvSpPr>
        <p:spPr bwMode="auto">
          <a:xfrm>
            <a:off x="900113" y="4508500"/>
            <a:ext cx="8636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5131" name="AutoShape 225"/>
          <p:cNvSpPr>
            <a:spLocks noChangeArrowheads="1"/>
          </p:cNvSpPr>
          <p:nvPr/>
        </p:nvSpPr>
        <p:spPr bwMode="auto">
          <a:xfrm>
            <a:off x="898525" y="4943475"/>
            <a:ext cx="21605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5132" name="Freeform 226"/>
          <p:cNvSpPr>
            <a:spLocks/>
          </p:cNvSpPr>
          <p:nvPr/>
        </p:nvSpPr>
        <p:spPr bwMode="auto">
          <a:xfrm>
            <a:off x="3346450" y="3862388"/>
            <a:ext cx="358775" cy="1081087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33" name="AutoShape 227"/>
          <p:cNvSpPr>
            <a:spLocks noChangeArrowheads="1"/>
          </p:cNvSpPr>
          <p:nvPr/>
        </p:nvSpPr>
        <p:spPr bwMode="auto">
          <a:xfrm>
            <a:off x="250825" y="5589588"/>
            <a:ext cx="8569325" cy="865187"/>
          </a:xfrm>
          <a:prstGeom prst="roundRect">
            <a:avLst>
              <a:gd name="adj" fmla="val 807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longer is the pattern the more effective is the search</a:t>
            </a:r>
            <a:r>
              <a:rPr lang="cs-CZ" altLang="en-US" sz="180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(</a:t>
            </a:r>
            <a:r>
              <a:rPr lang="en-US" altLang="en-US" sz="1800" smtClean="0">
                <a:solidFill>
                  <a:srgbClr val="000000"/>
                </a:solidFill>
              </a:rPr>
              <a:t>The bigger the data the faster the algorithm, quite an unusual situation</a:t>
            </a:r>
            <a:r>
              <a:rPr lang="cs-CZ" altLang="en-US" sz="1800" smtClean="0">
                <a:solidFill>
                  <a:srgbClr val="000000"/>
                </a:solidFill>
              </a:rPr>
              <a:t>...) </a:t>
            </a:r>
          </a:p>
        </p:txBody>
      </p:sp>
      <p:sp>
        <p:nvSpPr>
          <p:cNvPr id="5134" name="AutoShape 228"/>
          <p:cNvSpPr>
            <a:spLocks noChangeArrowheads="1"/>
          </p:cNvSpPr>
          <p:nvPr/>
        </p:nvSpPr>
        <p:spPr bwMode="auto">
          <a:xfrm>
            <a:off x="323528" y="836712"/>
            <a:ext cx="8497888" cy="23042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idea</a:t>
            </a:r>
            <a:r>
              <a:rPr lang="cs-CZ" altLang="en-US" sz="180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Align the pattern with the text and start matching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</a:rPr>
              <a:t>backwards</a:t>
            </a:r>
            <a:r>
              <a:rPr lang="en-US" altLang="en-US" sz="1800" smtClean="0">
                <a:solidFill>
                  <a:srgbClr val="000000"/>
                </a:solidFill>
              </a:rPr>
              <a:t> </a:t>
            </a:r>
            <a:r>
              <a:rPr lang="en-US" altLang="en-US" sz="1800" smtClean="0">
                <a:solidFill>
                  <a:srgbClr val="000000"/>
                </a:solidFill>
              </a:rPr>
              <a:t>  </a:t>
            </a:r>
            <a:r>
              <a:rPr lang="en-US" altLang="en-US" sz="1800" b="1" smtClean="0">
                <a:solidFill>
                  <a:srgbClr val="000000"/>
                </a:solidFill>
              </a:rPr>
              <a:t>from </a:t>
            </a:r>
            <a:r>
              <a:rPr lang="en-US" altLang="en-US" sz="1800" b="1" smtClean="0">
                <a:solidFill>
                  <a:srgbClr val="000000"/>
                </a:solidFill>
              </a:rPr>
              <a:t>the end</a:t>
            </a:r>
            <a:r>
              <a:rPr lang="en-US" altLang="en-US" sz="1800" smtClean="0">
                <a:solidFill>
                  <a:srgbClr val="000000"/>
                </a:solidFill>
              </a:rPr>
              <a:t> </a:t>
            </a:r>
            <a:r>
              <a:rPr lang="en-US" altLang="en-US" sz="1800" smtClean="0">
                <a:solidFill>
                  <a:srgbClr val="000000"/>
                </a:solidFill>
              </a:rPr>
              <a:t> of </a:t>
            </a:r>
            <a:r>
              <a:rPr lang="en-US" altLang="en-US" sz="1800" smtClean="0">
                <a:solidFill>
                  <a:srgbClr val="000000"/>
                </a:solidFill>
              </a:rPr>
              <a:t>the pattern.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a mismatch occurs there is a chance that the pattern may be shifted forward by many positions and sometimes by the whole pattern length.</a:t>
            </a:r>
          </a:p>
        </p:txBody>
      </p:sp>
      <p:sp>
        <p:nvSpPr>
          <p:cNvPr id="5135" name="AutoShape 229"/>
          <p:cNvSpPr>
            <a:spLocks noChangeArrowheads="1"/>
          </p:cNvSpPr>
          <p:nvPr/>
        </p:nvSpPr>
        <p:spPr bwMode="auto">
          <a:xfrm>
            <a:off x="3203575" y="3573463"/>
            <a:ext cx="10810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5136" name="Rectangle 231"/>
          <p:cNvSpPr>
            <a:spLocks noChangeArrowheads="1"/>
          </p:cNvSpPr>
          <p:nvPr/>
        </p:nvSpPr>
        <p:spPr bwMode="auto">
          <a:xfrm>
            <a:off x="3635375" y="4868863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37" name="AutoShape 234"/>
          <p:cNvSpPr>
            <a:spLocks noChangeArrowheads="1"/>
          </p:cNvSpPr>
          <p:nvPr/>
        </p:nvSpPr>
        <p:spPr bwMode="auto">
          <a:xfrm>
            <a:off x="755650" y="3284538"/>
            <a:ext cx="1439863" cy="28733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Ideal case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38" name="Rectangle 235"/>
          <p:cNvSpPr>
            <a:spLocks noChangeArrowheads="1"/>
          </p:cNvSpPr>
          <p:nvPr/>
        </p:nvSpPr>
        <p:spPr bwMode="auto">
          <a:xfrm>
            <a:off x="4787900" y="4868863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139" name="AutoShape 236"/>
          <p:cNvSpPr>
            <a:spLocks noChangeArrowheads="1"/>
          </p:cNvSpPr>
          <p:nvPr/>
        </p:nvSpPr>
        <p:spPr bwMode="auto">
          <a:xfrm>
            <a:off x="5219700" y="4508500"/>
            <a:ext cx="331311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 does not contain symbol</a:t>
            </a:r>
            <a:r>
              <a:rPr lang="cs-CZ" altLang="en-US" sz="1600" smtClean="0">
                <a:solidFill>
                  <a:srgbClr val="000000"/>
                </a:solidFill>
              </a:rPr>
              <a:t> </a:t>
            </a:r>
            <a:r>
              <a:rPr lang="cs-CZ" altLang="en-US" sz="1600" b="1" i="1" smtClean="0">
                <a:solidFill>
                  <a:srgbClr val="000000"/>
                </a:solidFill>
              </a:rPr>
              <a:t>x</a:t>
            </a:r>
            <a:r>
              <a:rPr lang="cs-CZ" altLang="en-US" sz="1600" smtClean="0">
                <a:solidFill>
                  <a:srgbClr val="000000"/>
                </a:solidFill>
              </a:rPr>
              <a:t>.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5141" name="AutoShape 238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2" name="AutoShape 239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5143" name="Group 240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153" name="Group 2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155" name="Rectangle 2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6" name="Line 2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154" name="Arc 2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144" name="AutoShape 245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5" name="AutoShape 246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5146" name="Group 247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5149" name="Group 248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151" name="Rectangle 249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2" name="Line 250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150" name="Arc 251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147" name="Text Box 25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8" name="AutoShape 25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</p:spTree>
    <p:extLst>
      <p:ext uri="{BB962C8B-B14F-4D97-AF65-F5344CB8AC3E}">
        <p14:creationId xmlns:p14="http://schemas.microsoft.com/office/powerpoint/2010/main" val="11661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02"/>
          <p:cNvSpPr>
            <a:spLocks noChangeArrowheads="1"/>
          </p:cNvSpPr>
          <p:nvPr/>
        </p:nvSpPr>
        <p:spPr bwMode="auto">
          <a:xfrm>
            <a:off x="323528" y="4077072"/>
            <a:ext cx="8426450" cy="230289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6147" name="AutoShape 198"/>
          <p:cNvSpPr>
            <a:spLocks noChangeArrowheads="1"/>
          </p:cNvSpPr>
          <p:nvPr/>
        </p:nvSpPr>
        <p:spPr bwMode="auto">
          <a:xfrm>
            <a:off x="323850" y="1124744"/>
            <a:ext cx="8351838" cy="27363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Bad Character Shift table (BCS)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the last symbol of pattern (y) is mismatched with symbol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in the 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shift the pattern to the right to match the first occurrence (from the end) of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in the pattern with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in the text.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the pattern does not contain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shift it by its whole length.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BCS </a:t>
            </a:r>
            <a:r>
              <a:rPr lang="en-US" altLang="en-US" sz="1800" smtClean="0">
                <a:solidFill>
                  <a:srgbClr val="000000"/>
                </a:solidFill>
              </a:rPr>
              <a:t>is indexed by all symbols of alphabet.</a:t>
            </a:r>
            <a:r>
              <a:rPr lang="cs-CZ" altLang="en-US" sz="1800" smtClean="0">
                <a:solidFill>
                  <a:srgbClr val="000000"/>
                </a:solidFill>
              </a:rPr>
              <a:t> 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For each symbol in the pattern  it contains the symbol’s minimum distance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from the end of the pattern.  If the symbol is not  in the pattern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then the table entry is equal to the pattern length.   </a:t>
            </a:r>
          </a:p>
        </p:txBody>
      </p:sp>
      <p:sp>
        <p:nvSpPr>
          <p:cNvPr id="6148" name="Rectangle 199"/>
          <p:cNvSpPr>
            <a:spLocks noChangeArrowheads="1"/>
          </p:cNvSpPr>
          <p:nvPr/>
        </p:nvSpPr>
        <p:spPr bwMode="auto">
          <a:xfrm>
            <a:off x="1547813" y="4794721"/>
            <a:ext cx="3527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49" name="Rectangle 200"/>
          <p:cNvSpPr>
            <a:spLocks noChangeArrowheads="1"/>
          </p:cNvSpPr>
          <p:nvPr/>
        </p:nvSpPr>
        <p:spPr bwMode="auto">
          <a:xfrm>
            <a:off x="3348038" y="479472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0" name="Rectangle 201"/>
          <p:cNvSpPr>
            <a:spLocks noChangeArrowheads="1"/>
          </p:cNvSpPr>
          <p:nvPr/>
        </p:nvSpPr>
        <p:spPr bwMode="auto">
          <a:xfrm>
            <a:off x="2771775" y="5659909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1" name="Rectangle 202"/>
          <p:cNvSpPr>
            <a:spLocks noChangeArrowheads="1"/>
          </p:cNvSpPr>
          <p:nvPr/>
        </p:nvSpPr>
        <p:spPr bwMode="auto">
          <a:xfrm>
            <a:off x="3348038" y="566149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2" name="Rectangle 203"/>
          <p:cNvSpPr>
            <a:spLocks noChangeArrowheads="1"/>
          </p:cNvSpPr>
          <p:nvPr/>
        </p:nvSpPr>
        <p:spPr bwMode="auto">
          <a:xfrm>
            <a:off x="3924300" y="565990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53" name="Rectangle 204"/>
          <p:cNvSpPr>
            <a:spLocks noChangeArrowheads="1"/>
          </p:cNvSpPr>
          <p:nvPr/>
        </p:nvSpPr>
        <p:spPr bwMode="auto">
          <a:xfrm>
            <a:off x="2195513" y="5299546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4" name="Rectangle 205"/>
          <p:cNvSpPr>
            <a:spLocks noChangeArrowheads="1"/>
          </p:cNvSpPr>
          <p:nvPr/>
        </p:nvSpPr>
        <p:spPr bwMode="auto">
          <a:xfrm>
            <a:off x="2771775" y="530113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5" name="Rectangle 206"/>
          <p:cNvSpPr>
            <a:spLocks noChangeArrowheads="1"/>
          </p:cNvSpPr>
          <p:nvPr/>
        </p:nvSpPr>
        <p:spPr bwMode="auto">
          <a:xfrm>
            <a:off x="3348038" y="5299546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56" name="Rectangle 207"/>
          <p:cNvSpPr>
            <a:spLocks noChangeArrowheads="1"/>
          </p:cNvSpPr>
          <p:nvPr/>
        </p:nvSpPr>
        <p:spPr bwMode="auto">
          <a:xfrm>
            <a:off x="3348038" y="515667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7" name="AutoShape 209"/>
          <p:cNvSpPr>
            <a:spLocks noChangeArrowheads="1"/>
          </p:cNvSpPr>
          <p:nvPr/>
        </p:nvSpPr>
        <p:spPr bwMode="auto">
          <a:xfrm>
            <a:off x="3347864" y="4293096"/>
            <a:ext cx="10668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6158" name="AutoShape 210"/>
          <p:cNvSpPr>
            <a:spLocks noChangeArrowheads="1"/>
          </p:cNvSpPr>
          <p:nvPr/>
        </p:nvSpPr>
        <p:spPr bwMode="auto">
          <a:xfrm>
            <a:off x="539750" y="4796309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</a:t>
            </a:r>
            <a:r>
              <a:rPr lang="cs-CZ" altLang="en-US" sz="1600" smtClean="0">
                <a:solidFill>
                  <a:srgbClr val="000000"/>
                </a:solidFill>
              </a:rPr>
              <a:t>xt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59" name="AutoShape 211"/>
          <p:cNvSpPr>
            <a:spLocks noChangeArrowheads="1"/>
          </p:cNvSpPr>
          <p:nvPr/>
        </p:nvSpPr>
        <p:spPr bwMode="auto">
          <a:xfrm>
            <a:off x="539750" y="5301134"/>
            <a:ext cx="10795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6160" name="AutoShape 212"/>
          <p:cNvSpPr>
            <a:spLocks noChangeArrowheads="1"/>
          </p:cNvSpPr>
          <p:nvPr/>
        </p:nvSpPr>
        <p:spPr bwMode="auto">
          <a:xfrm>
            <a:off x="539750" y="5661496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6161" name="Freeform 213"/>
          <p:cNvSpPr>
            <a:spLocks/>
          </p:cNvSpPr>
          <p:nvPr/>
        </p:nvSpPr>
        <p:spPr bwMode="auto">
          <a:xfrm>
            <a:off x="3275013" y="4580409"/>
            <a:ext cx="358775" cy="1081087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62" name="Rectangle 237"/>
          <p:cNvSpPr>
            <a:spLocks noChangeArrowheads="1"/>
          </p:cNvSpPr>
          <p:nvPr/>
        </p:nvSpPr>
        <p:spPr bwMode="auto">
          <a:xfrm>
            <a:off x="68040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63" name="Rectangle 239"/>
          <p:cNvSpPr>
            <a:spLocks noChangeArrowheads="1"/>
          </p:cNvSpPr>
          <p:nvPr/>
        </p:nvSpPr>
        <p:spPr bwMode="auto">
          <a:xfrm>
            <a:off x="65881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64" name="Rectangle 240"/>
          <p:cNvSpPr>
            <a:spLocks noChangeArrowheads="1"/>
          </p:cNvSpPr>
          <p:nvPr/>
        </p:nvSpPr>
        <p:spPr bwMode="auto">
          <a:xfrm>
            <a:off x="74517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65" name="Rectangle 241"/>
          <p:cNvSpPr>
            <a:spLocks noChangeArrowheads="1"/>
          </p:cNvSpPr>
          <p:nvPr/>
        </p:nvSpPr>
        <p:spPr bwMode="auto">
          <a:xfrm>
            <a:off x="70199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6" name="Rectangle 242"/>
          <p:cNvSpPr>
            <a:spLocks noChangeArrowheads="1"/>
          </p:cNvSpPr>
          <p:nvPr/>
        </p:nvSpPr>
        <p:spPr bwMode="auto">
          <a:xfrm>
            <a:off x="7234238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7" name="AutoShape 250"/>
          <p:cNvSpPr>
            <a:spLocks noChangeArrowheads="1"/>
          </p:cNvSpPr>
          <p:nvPr/>
        </p:nvSpPr>
        <p:spPr bwMode="auto">
          <a:xfrm>
            <a:off x="5580063" y="551703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600" smtClean="0">
                <a:solidFill>
                  <a:srgbClr val="000000"/>
                </a:solidFill>
              </a:rPr>
              <a:t>BCS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68" name="Rectangle 251"/>
          <p:cNvSpPr>
            <a:spLocks noChangeArrowheads="1"/>
          </p:cNvSpPr>
          <p:nvPr/>
        </p:nvSpPr>
        <p:spPr bwMode="auto">
          <a:xfrm>
            <a:off x="68056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9" name="Rectangle 252"/>
          <p:cNvSpPr>
            <a:spLocks noChangeArrowheads="1"/>
          </p:cNvSpPr>
          <p:nvPr/>
        </p:nvSpPr>
        <p:spPr bwMode="auto">
          <a:xfrm>
            <a:off x="76692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70" name="Rectangle 253"/>
          <p:cNvSpPr>
            <a:spLocks noChangeArrowheads="1"/>
          </p:cNvSpPr>
          <p:nvPr/>
        </p:nvSpPr>
        <p:spPr bwMode="auto">
          <a:xfrm>
            <a:off x="65897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71" name="Rectangle 254"/>
          <p:cNvSpPr>
            <a:spLocks noChangeArrowheads="1"/>
          </p:cNvSpPr>
          <p:nvPr/>
        </p:nvSpPr>
        <p:spPr bwMode="auto">
          <a:xfrm>
            <a:off x="74533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72" name="Rectangle 255"/>
          <p:cNvSpPr>
            <a:spLocks noChangeArrowheads="1"/>
          </p:cNvSpPr>
          <p:nvPr/>
        </p:nvSpPr>
        <p:spPr bwMode="auto">
          <a:xfrm>
            <a:off x="70215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73" name="Rectangle 256"/>
          <p:cNvSpPr>
            <a:spLocks noChangeArrowheads="1"/>
          </p:cNvSpPr>
          <p:nvPr/>
        </p:nvSpPr>
        <p:spPr bwMode="auto">
          <a:xfrm>
            <a:off x="7235825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74" name="Rectangle 257"/>
          <p:cNvSpPr>
            <a:spLocks noChangeArrowheads="1"/>
          </p:cNvSpPr>
          <p:nvPr/>
        </p:nvSpPr>
        <p:spPr bwMode="auto">
          <a:xfrm>
            <a:off x="68056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75" name="Rectangle 258"/>
          <p:cNvSpPr>
            <a:spLocks noChangeArrowheads="1"/>
          </p:cNvSpPr>
          <p:nvPr/>
        </p:nvSpPr>
        <p:spPr bwMode="auto">
          <a:xfrm>
            <a:off x="76692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176" name="Rectangle 259"/>
          <p:cNvSpPr>
            <a:spLocks noChangeArrowheads="1"/>
          </p:cNvSpPr>
          <p:nvPr/>
        </p:nvSpPr>
        <p:spPr bwMode="auto">
          <a:xfrm>
            <a:off x="65897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77" name="Rectangle 260"/>
          <p:cNvSpPr>
            <a:spLocks noChangeArrowheads="1"/>
          </p:cNvSpPr>
          <p:nvPr/>
        </p:nvSpPr>
        <p:spPr bwMode="auto">
          <a:xfrm>
            <a:off x="74533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78" name="Rectangle 261"/>
          <p:cNvSpPr>
            <a:spLocks noChangeArrowheads="1"/>
          </p:cNvSpPr>
          <p:nvPr/>
        </p:nvSpPr>
        <p:spPr bwMode="auto">
          <a:xfrm>
            <a:off x="70215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79" name="Rectangle 262"/>
          <p:cNvSpPr>
            <a:spLocks noChangeArrowheads="1"/>
          </p:cNvSpPr>
          <p:nvPr/>
        </p:nvSpPr>
        <p:spPr bwMode="auto">
          <a:xfrm>
            <a:off x="72374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80" name="Rectangle 268"/>
          <p:cNvSpPr>
            <a:spLocks noChangeArrowheads="1"/>
          </p:cNvSpPr>
          <p:nvPr/>
        </p:nvSpPr>
        <p:spPr bwMode="auto">
          <a:xfrm>
            <a:off x="65881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1" name="Rectangle 270"/>
          <p:cNvSpPr>
            <a:spLocks noChangeArrowheads="1"/>
          </p:cNvSpPr>
          <p:nvPr/>
        </p:nvSpPr>
        <p:spPr bwMode="auto">
          <a:xfrm>
            <a:off x="78835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2" name="Rectangle 272"/>
          <p:cNvSpPr>
            <a:spLocks noChangeArrowheads="1"/>
          </p:cNvSpPr>
          <p:nvPr/>
        </p:nvSpPr>
        <p:spPr bwMode="auto">
          <a:xfrm>
            <a:off x="68040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3" name="Rectangle 273"/>
          <p:cNvSpPr>
            <a:spLocks noChangeArrowheads="1"/>
          </p:cNvSpPr>
          <p:nvPr/>
        </p:nvSpPr>
        <p:spPr bwMode="auto">
          <a:xfrm>
            <a:off x="72358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84" name="Rectangle 274"/>
          <p:cNvSpPr>
            <a:spLocks noChangeArrowheads="1"/>
          </p:cNvSpPr>
          <p:nvPr/>
        </p:nvSpPr>
        <p:spPr bwMode="auto">
          <a:xfrm>
            <a:off x="70199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5" name="Rectangle 275"/>
          <p:cNvSpPr>
            <a:spLocks noChangeArrowheads="1"/>
          </p:cNvSpPr>
          <p:nvPr/>
        </p:nvSpPr>
        <p:spPr bwMode="auto">
          <a:xfrm>
            <a:off x="74517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86" name="Rectangle 276"/>
          <p:cNvSpPr>
            <a:spLocks noChangeArrowheads="1"/>
          </p:cNvSpPr>
          <p:nvPr/>
        </p:nvSpPr>
        <p:spPr bwMode="auto">
          <a:xfrm>
            <a:off x="76676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7" name="Rectangle 278"/>
          <p:cNvSpPr>
            <a:spLocks noChangeArrowheads="1"/>
          </p:cNvSpPr>
          <p:nvPr/>
        </p:nvSpPr>
        <p:spPr bwMode="auto">
          <a:xfrm>
            <a:off x="80994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88" name="Rectangle 280"/>
          <p:cNvSpPr>
            <a:spLocks noChangeArrowheads="1"/>
          </p:cNvSpPr>
          <p:nvPr/>
        </p:nvSpPr>
        <p:spPr bwMode="auto">
          <a:xfrm>
            <a:off x="83153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9" name="AutoShape 281"/>
          <p:cNvSpPr>
            <a:spLocks noChangeArrowheads="1"/>
          </p:cNvSpPr>
          <p:nvPr/>
        </p:nvSpPr>
        <p:spPr bwMode="auto">
          <a:xfrm>
            <a:off x="5651500" y="4436219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</a:t>
            </a:r>
            <a:r>
              <a:rPr lang="cs-CZ" altLang="en-US" sz="1600" smtClean="0">
                <a:solidFill>
                  <a:srgbClr val="000000"/>
                </a:solidFill>
              </a:rPr>
              <a:t>ext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90" name="Rectangle 283"/>
          <p:cNvSpPr>
            <a:spLocks noChangeArrowheads="1"/>
          </p:cNvSpPr>
          <p:nvPr/>
        </p:nvSpPr>
        <p:spPr bwMode="auto">
          <a:xfrm>
            <a:off x="2338388" y="530113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91" name="Rectangle 284"/>
          <p:cNvSpPr>
            <a:spLocks noChangeArrowheads="1"/>
          </p:cNvSpPr>
          <p:nvPr/>
        </p:nvSpPr>
        <p:spPr bwMode="auto">
          <a:xfrm>
            <a:off x="2916238" y="566149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92" name="AutoShape 286"/>
          <p:cNvSpPr>
            <a:spLocks noChangeArrowheads="1"/>
          </p:cNvSpPr>
          <p:nvPr/>
        </p:nvSpPr>
        <p:spPr bwMode="auto">
          <a:xfrm>
            <a:off x="323850" y="692150"/>
            <a:ext cx="8351838" cy="360363"/>
          </a:xfrm>
          <a:prstGeom prst="roundRect">
            <a:avLst>
              <a:gd name="adj" fmla="val 94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Mismatch at the last position of the pattern.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6194" name="AutoShape 288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195" name="AutoShape 289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6196" name="Group 290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6209" name="Group 2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211" name="Rectangle 2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12" name="Line 2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210" name="Arc 2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197" name="AutoShape 295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198" name="AutoShape 296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6199" name="Group 297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6205" name="Group 298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207" name="Rectangle 299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08" name="Line 300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206" name="Arc 301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200" name="AutoShape 30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6201" name="AutoShape 307"/>
          <p:cNvSpPr>
            <a:spLocks noChangeArrowheads="1"/>
          </p:cNvSpPr>
          <p:nvPr/>
        </p:nvSpPr>
        <p:spPr bwMode="auto">
          <a:xfrm>
            <a:off x="539552" y="3933056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202" name="AutoShape 308"/>
          <p:cNvSpPr>
            <a:spLocks noChangeArrowheads="1"/>
          </p:cNvSpPr>
          <p:nvPr/>
        </p:nvSpPr>
        <p:spPr bwMode="auto">
          <a:xfrm>
            <a:off x="5580063" y="5517034"/>
            <a:ext cx="8636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BCS</a:t>
            </a:r>
          </a:p>
        </p:txBody>
      </p:sp>
      <p:sp>
        <p:nvSpPr>
          <p:cNvPr id="6203" name="Text Box 309"/>
          <p:cNvSpPr txBox="1">
            <a:spLocks noChangeArrowheads="1"/>
          </p:cNvSpPr>
          <p:nvPr/>
        </p:nvSpPr>
        <p:spPr bwMode="auto">
          <a:xfrm>
            <a:off x="8604250" y="188913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25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204" name="AutoShape 211"/>
          <p:cNvSpPr>
            <a:spLocks noChangeArrowheads="1"/>
          </p:cNvSpPr>
          <p:nvPr/>
        </p:nvSpPr>
        <p:spPr bwMode="auto">
          <a:xfrm>
            <a:off x="5651500" y="4940771"/>
            <a:ext cx="720725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16169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71"/>
          <p:cNvSpPr>
            <a:spLocks noChangeArrowheads="1"/>
          </p:cNvSpPr>
          <p:nvPr/>
        </p:nvSpPr>
        <p:spPr bwMode="auto">
          <a:xfrm>
            <a:off x="323850" y="3646488"/>
            <a:ext cx="8426450" cy="287813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250825" y="1268413"/>
            <a:ext cx="8569325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a suffix S of the pattern matches the text and the symbol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immediately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preceding </a:t>
            </a:r>
            <a:r>
              <a:rPr lang="en-US" altLang="en-US" sz="1800" smtClean="0">
                <a:solidFill>
                  <a:srgbClr val="000000"/>
                </a:solidFill>
              </a:rPr>
              <a:t>S mismatches the text then there are three cases: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1" smtClean="0">
                <a:solidFill>
                  <a:srgbClr val="000000"/>
                </a:solidFill>
              </a:rPr>
              <a:t>1. </a:t>
            </a:r>
            <a:r>
              <a:rPr lang="en-US" altLang="en-US" sz="1800" smtClean="0">
                <a:solidFill>
                  <a:srgbClr val="000000"/>
                </a:solidFill>
              </a:rPr>
              <a:t>The suffix S occurs more times in the pattern and the other occurrence is not immediately preceded by x. In this case, shift the pattern so that the nearest described instance of S matches the text again at the same position. That is, shift the pattern by the distance between these occurrences of suffix S.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404938" y="4295775"/>
            <a:ext cx="54006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726113" y="4295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341563" y="4800600"/>
            <a:ext cx="36004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076825" y="4659313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68313" y="4367213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5086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2927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0768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724525" y="48021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5070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2911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0752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573588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356100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140200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4789488" y="3790950"/>
            <a:ext cx="11509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 flipH="1">
            <a:off x="5005388" y="4083050"/>
            <a:ext cx="358775" cy="1081088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468313" y="4797425"/>
            <a:ext cx="10080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7245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5086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2927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349625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132138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2916238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3924300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700338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4716463" y="5230813"/>
            <a:ext cx="36004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8099425" y="52324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78819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76660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74501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6948488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6731000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6515100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5724525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507038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5291138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99200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075238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211" name="Freeform 49"/>
          <p:cNvSpPr>
            <a:spLocks/>
          </p:cNvSpPr>
          <p:nvPr/>
        </p:nvSpPr>
        <p:spPr bwMode="auto">
          <a:xfrm>
            <a:off x="6343650" y="5519738"/>
            <a:ext cx="733425" cy="755650"/>
          </a:xfrm>
          <a:custGeom>
            <a:avLst/>
            <a:gdLst>
              <a:gd name="T0" fmla="*/ 2147483647 w 462"/>
              <a:gd name="T1" fmla="*/ 2147483647 h 476"/>
              <a:gd name="T2" fmla="*/ 2147483647 w 462"/>
              <a:gd name="T3" fmla="*/ 2147483647 h 476"/>
              <a:gd name="T4" fmla="*/ 2147483647 w 462"/>
              <a:gd name="T5" fmla="*/ 2147483647 h 476"/>
              <a:gd name="T6" fmla="*/ 2147483647 w 462"/>
              <a:gd name="T7" fmla="*/ 0 h 4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2" h="476">
                <a:moveTo>
                  <a:pt x="105" y="453"/>
                </a:moveTo>
                <a:cubicBezTo>
                  <a:pt x="163" y="449"/>
                  <a:pt x="462" y="476"/>
                  <a:pt x="456" y="426"/>
                </a:cubicBezTo>
                <a:cubicBezTo>
                  <a:pt x="450" y="376"/>
                  <a:pt x="140" y="222"/>
                  <a:pt x="70" y="151"/>
                </a:cubicBezTo>
                <a:cubicBezTo>
                  <a:pt x="0" y="80"/>
                  <a:pt x="39" y="45"/>
                  <a:pt x="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12" name="AutoShape 50"/>
          <p:cNvSpPr>
            <a:spLocks noChangeArrowheads="1"/>
          </p:cNvSpPr>
          <p:nvPr/>
        </p:nvSpPr>
        <p:spPr bwMode="auto">
          <a:xfrm>
            <a:off x="3635375" y="6094413"/>
            <a:ext cx="3744913" cy="287337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No need to try to match </a:t>
            </a: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  <a:r>
              <a:rPr lang="cs-CZ" altLang="en-US" sz="1600" smtClean="0">
                <a:solidFill>
                  <a:srgbClr val="000000"/>
                </a:solidFill>
              </a:rPr>
              <a:t> </a:t>
            </a:r>
            <a:r>
              <a:rPr lang="en-US" altLang="en-US" sz="1600" smtClean="0">
                <a:solidFill>
                  <a:srgbClr val="000000"/>
                </a:solidFill>
              </a:rPr>
              <a:t>another time</a:t>
            </a: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7213" name="AutoShape 52"/>
          <p:cNvSpPr>
            <a:spLocks noChangeArrowheads="1"/>
          </p:cNvSpPr>
          <p:nvPr/>
        </p:nvSpPr>
        <p:spPr bwMode="auto">
          <a:xfrm>
            <a:off x="323850" y="763588"/>
            <a:ext cx="8280400" cy="360362"/>
          </a:xfrm>
          <a:prstGeom prst="roundRect">
            <a:avLst>
              <a:gd name="adj" fmla="val 94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Mismatch after partial match at the end of the pattern.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7214" name="Freeform 53"/>
          <p:cNvSpPr>
            <a:spLocks/>
          </p:cNvSpPr>
          <p:nvPr/>
        </p:nvSpPr>
        <p:spPr bwMode="auto">
          <a:xfrm>
            <a:off x="4881563" y="5521325"/>
            <a:ext cx="338137" cy="350838"/>
          </a:xfrm>
          <a:custGeom>
            <a:avLst/>
            <a:gdLst>
              <a:gd name="T0" fmla="*/ 0 w 213"/>
              <a:gd name="T1" fmla="*/ 2147483647 h 221"/>
              <a:gd name="T2" fmla="*/ 2147483647 w 213"/>
              <a:gd name="T3" fmla="*/ 2147483647 h 221"/>
              <a:gd name="T4" fmla="*/ 2147483647 w 213"/>
              <a:gd name="T5" fmla="*/ 2147483647 h 221"/>
              <a:gd name="T6" fmla="*/ 2147483647 w 213"/>
              <a:gd name="T7" fmla="*/ 0 h 2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" h="221">
                <a:moveTo>
                  <a:pt x="0" y="210"/>
                </a:moveTo>
                <a:cubicBezTo>
                  <a:pt x="22" y="211"/>
                  <a:pt x="98" y="221"/>
                  <a:pt x="132" y="215"/>
                </a:cubicBezTo>
                <a:cubicBezTo>
                  <a:pt x="166" y="209"/>
                  <a:pt x="197" y="212"/>
                  <a:pt x="205" y="176"/>
                </a:cubicBezTo>
                <a:cubicBezTo>
                  <a:pt x="213" y="140"/>
                  <a:pt x="186" y="37"/>
                  <a:pt x="181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16" name="AutoShape 56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17" name="AutoShape 5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7218" name="Group 5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231" name="Group 5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33" name="Rectangle 6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4" name="Line 6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232" name="Arc 6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7219" name="AutoShape 6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0" name="AutoShape 6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7221" name="Group 6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27" name="Group 6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29" name="Rectangle 6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0" name="Line 6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228" name="Arc 6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7222" name="AutoShape 7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7223" name="AutoShape 72"/>
          <p:cNvSpPr>
            <a:spLocks noChangeArrowheads="1"/>
          </p:cNvSpPr>
          <p:nvPr/>
        </p:nvSpPr>
        <p:spPr bwMode="auto">
          <a:xfrm>
            <a:off x="576263" y="3573463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4" name="Text Box 7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26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5" name="AutoShape 212"/>
          <p:cNvSpPr>
            <a:spLocks noChangeArrowheads="1"/>
          </p:cNvSpPr>
          <p:nvPr/>
        </p:nvSpPr>
        <p:spPr bwMode="auto">
          <a:xfrm>
            <a:off x="539750" y="5300663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7226" name="AutoShape 47"/>
          <p:cNvSpPr>
            <a:spLocks noChangeArrowheads="1"/>
          </p:cNvSpPr>
          <p:nvPr/>
        </p:nvSpPr>
        <p:spPr bwMode="auto">
          <a:xfrm>
            <a:off x="2411413" y="5735638"/>
            <a:ext cx="259238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Here could be </a:t>
            </a:r>
            <a:r>
              <a:rPr lang="en-US" altLang="en-US" sz="1600" smtClean="0">
                <a:solidFill>
                  <a:srgbClr val="000000"/>
                </a:solidFill>
              </a:rPr>
              <a:t> </a:t>
            </a:r>
            <a:r>
              <a:rPr lang="cs-CZ" altLang="en-US" sz="1600" b="1" smtClean="0">
                <a:solidFill>
                  <a:srgbClr val="000000"/>
                </a:solidFill>
              </a:rPr>
              <a:t>b </a:t>
            </a:r>
            <a:r>
              <a:rPr lang="cs-CZ" altLang="en-US" sz="1600" b="1" smtClean="0">
                <a:solidFill>
                  <a:srgbClr val="000000"/>
                </a:solidFill>
              </a:rPr>
              <a:t>!</a:t>
            </a:r>
            <a:endParaRPr lang="en-US" altLang="en-US" sz="16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8"/>
          <p:cNvSpPr>
            <a:spLocks noChangeArrowheads="1"/>
          </p:cNvSpPr>
          <p:nvPr/>
        </p:nvSpPr>
        <p:spPr bwMode="auto">
          <a:xfrm>
            <a:off x="250825" y="2781300"/>
            <a:ext cx="8426450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50825" y="981075"/>
            <a:ext cx="8496300" cy="14366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</a:rPr>
              <a:t>2</a:t>
            </a:r>
            <a:r>
              <a:rPr lang="cs-CZ" altLang="en-US" sz="1800" b="1" smtClean="0">
                <a:solidFill>
                  <a:srgbClr val="000000"/>
                </a:solidFill>
              </a:rPr>
              <a:t>.</a:t>
            </a:r>
            <a:r>
              <a:rPr lang="cs-CZ" altLang="en-US" sz="1800" smtClean="0">
                <a:solidFill>
                  <a:srgbClr val="000000"/>
                </a:solidFill>
              </a:rPr>
              <a:t> </a:t>
            </a:r>
            <a:r>
              <a:rPr lang="en-US" altLang="en-US" sz="1800" smtClean="0">
                <a:solidFill>
                  <a:srgbClr val="000000"/>
                </a:solidFill>
              </a:rPr>
              <a:t>There is a suffix W whose length does not exceed the length of S and W is also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a </a:t>
            </a:r>
            <a:r>
              <a:rPr lang="en-US" altLang="en-US" sz="1800" smtClean="0">
                <a:solidFill>
                  <a:srgbClr val="000000"/>
                </a:solidFill>
              </a:rPr>
              <a:t>prefix of the pattern. Take the longest possible W and denote its occurrence at the beginning of the pattern by Q.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Then shift the pattern by the distance between Q and W</a:t>
            </a:r>
            <a:r>
              <a:rPr lang="cs-CZ" altLang="en-US" sz="180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63713" y="3060700"/>
            <a:ext cx="41767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68538" y="3568700"/>
            <a:ext cx="324008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211638" y="3424238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971550" y="3065463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211638" y="30638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44275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4210050" y="35702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03" name="AutoShape 21"/>
          <p:cNvSpPr>
            <a:spLocks noChangeArrowheads="1"/>
          </p:cNvSpPr>
          <p:nvPr/>
        </p:nvSpPr>
        <p:spPr bwMode="auto">
          <a:xfrm>
            <a:off x="973138" y="3568700"/>
            <a:ext cx="9350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48593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5" name="Rectangle 23"/>
          <p:cNvSpPr>
            <a:spLocks noChangeArrowheads="1"/>
          </p:cNvSpPr>
          <p:nvPr/>
        </p:nvSpPr>
        <p:spPr bwMode="auto">
          <a:xfrm>
            <a:off x="46434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6" name="Rectangle 24"/>
          <p:cNvSpPr>
            <a:spLocks noChangeArrowheads="1"/>
          </p:cNvSpPr>
          <p:nvPr/>
        </p:nvSpPr>
        <p:spPr bwMode="auto">
          <a:xfrm>
            <a:off x="44275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7" name="AutoShape 43"/>
          <p:cNvSpPr>
            <a:spLocks noChangeArrowheads="1"/>
          </p:cNvSpPr>
          <p:nvPr/>
        </p:nvSpPr>
        <p:spPr bwMode="auto">
          <a:xfrm>
            <a:off x="250825" y="5373688"/>
            <a:ext cx="8424863" cy="7921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1" smtClean="0">
                <a:solidFill>
                  <a:srgbClr val="000000"/>
                </a:solidFill>
              </a:rPr>
              <a:t>3.</a:t>
            </a:r>
            <a:r>
              <a:rPr lang="en-US" altLang="en-US" sz="1800" b="1" smtClean="0">
                <a:solidFill>
                  <a:srgbClr val="000000"/>
                </a:solidFill>
              </a:rPr>
              <a:t> </a:t>
            </a:r>
            <a:r>
              <a:rPr lang="en-US" altLang="en-US" sz="1800" smtClean="0">
                <a:solidFill>
                  <a:srgbClr val="000000"/>
                </a:solidFill>
              </a:rPr>
              <a:t>Neither case 1. nor case 2. happens. Then shift the pattern by its whole length.</a:t>
            </a:r>
            <a:r>
              <a:rPr lang="cs-CZ" altLang="en-US" sz="18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08" name="Rectangle 44"/>
          <p:cNvSpPr>
            <a:spLocks noChangeArrowheads="1"/>
          </p:cNvSpPr>
          <p:nvPr/>
        </p:nvSpPr>
        <p:spPr bwMode="auto">
          <a:xfrm>
            <a:off x="46434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09" name="Rectangle 45"/>
          <p:cNvSpPr>
            <a:spLocks noChangeArrowheads="1"/>
          </p:cNvSpPr>
          <p:nvPr/>
        </p:nvSpPr>
        <p:spPr bwMode="auto">
          <a:xfrm>
            <a:off x="48593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5076825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5292725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44275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13" name="Rectangle 49"/>
          <p:cNvSpPr>
            <a:spLocks noChangeArrowheads="1"/>
          </p:cNvSpPr>
          <p:nvPr/>
        </p:nvSpPr>
        <p:spPr bwMode="auto">
          <a:xfrm>
            <a:off x="46434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4" name="Rectangle 50"/>
          <p:cNvSpPr>
            <a:spLocks noChangeArrowheads="1"/>
          </p:cNvSpPr>
          <p:nvPr/>
        </p:nvSpPr>
        <p:spPr bwMode="auto">
          <a:xfrm>
            <a:off x="48593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5" name="Rectangle 51"/>
          <p:cNvSpPr>
            <a:spLocks noChangeArrowheads="1"/>
          </p:cNvSpPr>
          <p:nvPr/>
        </p:nvSpPr>
        <p:spPr bwMode="auto">
          <a:xfrm>
            <a:off x="5076825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6" name="Rectangle 52"/>
          <p:cNvSpPr>
            <a:spLocks noChangeArrowheads="1"/>
          </p:cNvSpPr>
          <p:nvPr/>
        </p:nvSpPr>
        <p:spPr bwMode="auto">
          <a:xfrm>
            <a:off x="5292725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7" name="Rectangle 57"/>
          <p:cNvSpPr>
            <a:spLocks noChangeArrowheads="1"/>
          </p:cNvSpPr>
          <p:nvPr/>
        </p:nvSpPr>
        <p:spPr bwMode="auto">
          <a:xfrm>
            <a:off x="22669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8" name="Rectangle 58"/>
          <p:cNvSpPr>
            <a:spLocks noChangeArrowheads="1"/>
          </p:cNvSpPr>
          <p:nvPr/>
        </p:nvSpPr>
        <p:spPr bwMode="auto">
          <a:xfrm>
            <a:off x="24828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9" name="Rectangle 59"/>
          <p:cNvSpPr>
            <a:spLocks noChangeArrowheads="1"/>
          </p:cNvSpPr>
          <p:nvPr/>
        </p:nvSpPr>
        <p:spPr bwMode="auto">
          <a:xfrm>
            <a:off x="27003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20" name="Rectangle 60"/>
          <p:cNvSpPr>
            <a:spLocks noChangeArrowheads="1"/>
          </p:cNvSpPr>
          <p:nvPr/>
        </p:nvSpPr>
        <p:spPr bwMode="auto">
          <a:xfrm>
            <a:off x="29162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21" name="Rectangle 65"/>
          <p:cNvSpPr>
            <a:spLocks noChangeArrowheads="1"/>
          </p:cNvSpPr>
          <p:nvPr/>
        </p:nvSpPr>
        <p:spPr bwMode="auto">
          <a:xfrm>
            <a:off x="31305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22" name="Rectangle 66"/>
          <p:cNvSpPr>
            <a:spLocks noChangeArrowheads="1"/>
          </p:cNvSpPr>
          <p:nvPr/>
        </p:nvSpPr>
        <p:spPr bwMode="auto">
          <a:xfrm>
            <a:off x="33480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8223" name="Rectangle 67"/>
          <p:cNvSpPr>
            <a:spLocks noChangeArrowheads="1"/>
          </p:cNvSpPr>
          <p:nvPr/>
        </p:nvSpPr>
        <p:spPr bwMode="auto">
          <a:xfrm>
            <a:off x="35639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8224" name="Rectangle 68"/>
          <p:cNvSpPr>
            <a:spLocks noChangeArrowheads="1"/>
          </p:cNvSpPr>
          <p:nvPr/>
        </p:nvSpPr>
        <p:spPr bwMode="auto">
          <a:xfrm>
            <a:off x="37798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8225" name="Rectangle 69"/>
          <p:cNvSpPr>
            <a:spLocks noChangeArrowheads="1"/>
          </p:cNvSpPr>
          <p:nvPr/>
        </p:nvSpPr>
        <p:spPr bwMode="auto">
          <a:xfrm>
            <a:off x="4645025" y="4002088"/>
            <a:ext cx="324008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26" name="Rectangle 70"/>
          <p:cNvSpPr>
            <a:spLocks noChangeArrowheads="1"/>
          </p:cNvSpPr>
          <p:nvPr/>
        </p:nvSpPr>
        <p:spPr bwMode="auto">
          <a:xfrm>
            <a:off x="68040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27" name="Rectangle 71"/>
          <p:cNvSpPr>
            <a:spLocks noChangeArrowheads="1"/>
          </p:cNvSpPr>
          <p:nvPr/>
        </p:nvSpPr>
        <p:spPr bwMode="auto">
          <a:xfrm>
            <a:off x="6586538" y="40036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28" name="Rectangle 72"/>
          <p:cNvSpPr>
            <a:spLocks noChangeArrowheads="1"/>
          </p:cNvSpPr>
          <p:nvPr/>
        </p:nvSpPr>
        <p:spPr bwMode="auto">
          <a:xfrm>
            <a:off x="70199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29" name="Rectangle 73"/>
          <p:cNvSpPr>
            <a:spLocks noChangeArrowheads="1"/>
          </p:cNvSpPr>
          <p:nvPr/>
        </p:nvSpPr>
        <p:spPr bwMode="auto">
          <a:xfrm>
            <a:off x="72358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0" name="Rectangle 74"/>
          <p:cNvSpPr>
            <a:spLocks noChangeArrowheads="1"/>
          </p:cNvSpPr>
          <p:nvPr/>
        </p:nvSpPr>
        <p:spPr bwMode="auto">
          <a:xfrm>
            <a:off x="7453313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1" name="Rectangle 75"/>
          <p:cNvSpPr>
            <a:spLocks noChangeArrowheads="1"/>
          </p:cNvSpPr>
          <p:nvPr/>
        </p:nvSpPr>
        <p:spPr bwMode="auto">
          <a:xfrm>
            <a:off x="7669213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2" name="Rectangle 76"/>
          <p:cNvSpPr>
            <a:spLocks noChangeArrowheads="1"/>
          </p:cNvSpPr>
          <p:nvPr/>
        </p:nvSpPr>
        <p:spPr bwMode="auto">
          <a:xfrm>
            <a:off x="46434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3" name="Rectangle 77"/>
          <p:cNvSpPr>
            <a:spLocks noChangeArrowheads="1"/>
          </p:cNvSpPr>
          <p:nvPr/>
        </p:nvSpPr>
        <p:spPr bwMode="auto">
          <a:xfrm>
            <a:off x="48593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4" name="Rectangle 78"/>
          <p:cNvSpPr>
            <a:spLocks noChangeArrowheads="1"/>
          </p:cNvSpPr>
          <p:nvPr/>
        </p:nvSpPr>
        <p:spPr bwMode="auto">
          <a:xfrm>
            <a:off x="50768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5" name="Rectangle 79"/>
          <p:cNvSpPr>
            <a:spLocks noChangeArrowheads="1"/>
          </p:cNvSpPr>
          <p:nvPr/>
        </p:nvSpPr>
        <p:spPr bwMode="auto">
          <a:xfrm>
            <a:off x="52927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6" name="Rectangle 80"/>
          <p:cNvSpPr>
            <a:spLocks noChangeArrowheads="1"/>
          </p:cNvSpPr>
          <p:nvPr/>
        </p:nvSpPr>
        <p:spPr bwMode="auto">
          <a:xfrm>
            <a:off x="55070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37" name="Rectangle 81"/>
          <p:cNvSpPr>
            <a:spLocks noChangeArrowheads="1"/>
          </p:cNvSpPr>
          <p:nvPr/>
        </p:nvSpPr>
        <p:spPr bwMode="auto">
          <a:xfrm>
            <a:off x="57245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8238" name="Rectangle 82"/>
          <p:cNvSpPr>
            <a:spLocks noChangeArrowheads="1"/>
          </p:cNvSpPr>
          <p:nvPr/>
        </p:nvSpPr>
        <p:spPr bwMode="auto">
          <a:xfrm>
            <a:off x="59404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8239" name="Rectangle 83"/>
          <p:cNvSpPr>
            <a:spLocks noChangeArrowheads="1"/>
          </p:cNvSpPr>
          <p:nvPr/>
        </p:nvSpPr>
        <p:spPr bwMode="auto">
          <a:xfrm>
            <a:off x="61563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8240" name="Rectangle 85"/>
          <p:cNvSpPr>
            <a:spLocks noChangeArrowheads="1"/>
          </p:cNvSpPr>
          <p:nvPr/>
        </p:nvSpPr>
        <p:spPr bwMode="auto">
          <a:xfrm>
            <a:off x="4643438" y="3857625"/>
            <a:ext cx="865187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1" name="Rectangle 86"/>
          <p:cNvSpPr>
            <a:spLocks noChangeArrowheads="1"/>
          </p:cNvSpPr>
          <p:nvPr/>
        </p:nvSpPr>
        <p:spPr bwMode="auto">
          <a:xfrm>
            <a:off x="2266950" y="3857625"/>
            <a:ext cx="865188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2" name="AutoShape 88"/>
          <p:cNvSpPr>
            <a:spLocks noChangeArrowheads="1"/>
          </p:cNvSpPr>
          <p:nvPr/>
        </p:nvSpPr>
        <p:spPr bwMode="auto">
          <a:xfrm>
            <a:off x="973138" y="4508500"/>
            <a:ext cx="3094037" cy="5048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Longest suffix after mismatch</a:t>
            </a:r>
            <a:endParaRPr lang="cs-CZ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which is also a prefix</a:t>
            </a:r>
          </a:p>
        </p:txBody>
      </p:sp>
      <p:sp>
        <p:nvSpPr>
          <p:cNvPr id="8243" name="AutoShape 89"/>
          <p:cNvSpPr>
            <a:spLocks noChangeArrowheads="1"/>
          </p:cNvSpPr>
          <p:nvPr/>
        </p:nvSpPr>
        <p:spPr bwMode="auto">
          <a:xfrm>
            <a:off x="1331913" y="6094413"/>
            <a:ext cx="27352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 is unnecessary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44" name="Rectangle 90"/>
          <p:cNvSpPr>
            <a:spLocks noChangeArrowheads="1"/>
          </p:cNvSpPr>
          <p:nvPr/>
        </p:nvSpPr>
        <p:spPr bwMode="auto">
          <a:xfrm>
            <a:off x="4643438" y="4291013"/>
            <a:ext cx="865187" cy="71437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5" name="Rectangle 91"/>
          <p:cNvSpPr>
            <a:spLocks noChangeArrowheads="1"/>
          </p:cNvSpPr>
          <p:nvPr/>
        </p:nvSpPr>
        <p:spPr bwMode="auto">
          <a:xfrm>
            <a:off x="7019925" y="4291013"/>
            <a:ext cx="865188" cy="71437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7" name="AutoShape 9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48" name="AutoShape 9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249" name="Group 9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264" name="Group 9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66" name="Rectangle 9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67" name="Line 9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8265" name="Arc 9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8250" name="AutoShape 10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1" name="AutoShape 10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252" name="Group 10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260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62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63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8261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8253" name="AutoShape 10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8254" name="AutoShape 109"/>
          <p:cNvSpPr>
            <a:spLocks noChangeArrowheads="1"/>
          </p:cNvSpPr>
          <p:nvPr/>
        </p:nvSpPr>
        <p:spPr bwMode="auto">
          <a:xfrm>
            <a:off x="539750" y="2565400"/>
            <a:ext cx="12239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5" name="Text Box 11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27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6" name="Rectangle 111"/>
          <p:cNvSpPr>
            <a:spLocks noChangeArrowheads="1"/>
          </p:cNvSpPr>
          <p:nvPr/>
        </p:nvSpPr>
        <p:spPr bwMode="auto">
          <a:xfrm>
            <a:off x="5292725" y="342900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57" name="Rectangle 112"/>
          <p:cNvSpPr>
            <a:spLocks noChangeArrowheads="1"/>
          </p:cNvSpPr>
          <p:nvPr/>
        </p:nvSpPr>
        <p:spPr bwMode="auto">
          <a:xfrm>
            <a:off x="5076825" y="342900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58" name="AutoShape 212"/>
          <p:cNvSpPr>
            <a:spLocks noChangeArrowheads="1"/>
          </p:cNvSpPr>
          <p:nvPr/>
        </p:nvSpPr>
        <p:spPr bwMode="auto">
          <a:xfrm>
            <a:off x="971550" y="4076700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8259" name="Rectangle 87"/>
          <p:cNvSpPr>
            <a:spLocks noChangeArrowheads="1"/>
          </p:cNvSpPr>
          <p:nvPr/>
        </p:nvSpPr>
        <p:spPr bwMode="auto">
          <a:xfrm>
            <a:off x="3708400" y="4797425"/>
            <a:ext cx="865188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12"/>
          <p:cNvSpPr>
            <a:spLocks noChangeArrowheads="1"/>
          </p:cNvSpPr>
          <p:nvPr/>
        </p:nvSpPr>
        <p:spPr bwMode="auto">
          <a:xfrm>
            <a:off x="322263" y="3429000"/>
            <a:ext cx="8497887" cy="31686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9219" name="Rectangle 93"/>
          <p:cNvSpPr>
            <a:spLocks noChangeArrowheads="1"/>
          </p:cNvSpPr>
          <p:nvPr/>
        </p:nvSpPr>
        <p:spPr bwMode="auto">
          <a:xfrm>
            <a:off x="15494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220" name="Rectangle 94"/>
          <p:cNvSpPr>
            <a:spLocks noChangeArrowheads="1"/>
          </p:cNvSpPr>
          <p:nvPr/>
        </p:nvSpPr>
        <p:spPr bwMode="auto">
          <a:xfrm>
            <a:off x="28448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1" name="Rectangle 95"/>
          <p:cNvSpPr>
            <a:spLocks noChangeArrowheads="1"/>
          </p:cNvSpPr>
          <p:nvPr/>
        </p:nvSpPr>
        <p:spPr bwMode="auto">
          <a:xfrm>
            <a:off x="17653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2" name="Rectangle 96"/>
          <p:cNvSpPr>
            <a:spLocks noChangeArrowheads="1"/>
          </p:cNvSpPr>
          <p:nvPr/>
        </p:nvSpPr>
        <p:spPr bwMode="auto">
          <a:xfrm>
            <a:off x="21971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3" name="Rectangle 97"/>
          <p:cNvSpPr>
            <a:spLocks noChangeArrowheads="1"/>
          </p:cNvSpPr>
          <p:nvPr/>
        </p:nvSpPr>
        <p:spPr bwMode="auto">
          <a:xfrm>
            <a:off x="19812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4" name="Rectangle 98"/>
          <p:cNvSpPr>
            <a:spLocks noChangeArrowheads="1"/>
          </p:cNvSpPr>
          <p:nvPr/>
        </p:nvSpPr>
        <p:spPr bwMode="auto">
          <a:xfrm>
            <a:off x="24130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5" name="Rectangle 99"/>
          <p:cNvSpPr>
            <a:spLocks noChangeArrowheads="1"/>
          </p:cNvSpPr>
          <p:nvPr/>
        </p:nvSpPr>
        <p:spPr bwMode="auto">
          <a:xfrm>
            <a:off x="26289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6" name="Rectangle 100"/>
          <p:cNvSpPr>
            <a:spLocks noChangeArrowheads="1"/>
          </p:cNvSpPr>
          <p:nvPr/>
        </p:nvSpPr>
        <p:spPr bwMode="auto">
          <a:xfrm>
            <a:off x="30607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7" name="Rectangle 101"/>
          <p:cNvSpPr>
            <a:spLocks noChangeArrowheads="1"/>
          </p:cNvSpPr>
          <p:nvPr/>
        </p:nvSpPr>
        <p:spPr bwMode="auto">
          <a:xfrm>
            <a:off x="32766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8" name="AutoShape 102"/>
          <p:cNvSpPr>
            <a:spLocks noChangeArrowheads="1"/>
          </p:cNvSpPr>
          <p:nvPr/>
        </p:nvSpPr>
        <p:spPr bwMode="auto">
          <a:xfrm>
            <a:off x="395288" y="3716338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graphicFrame>
        <p:nvGraphicFramePr>
          <p:cNvPr id="108833" name="Group 289"/>
          <p:cNvGraphicFramePr>
            <a:graphicFrameLocks noGrp="1"/>
          </p:cNvGraphicFramePr>
          <p:nvPr/>
        </p:nvGraphicFramePr>
        <p:xfrm>
          <a:off x="4284663" y="3644900"/>
          <a:ext cx="4319587" cy="2762253"/>
        </p:xfrm>
        <a:graphic>
          <a:graphicData uri="http://schemas.openxmlformats.org/drawingml/2006/table">
            <a:tbl>
              <a:tblPr/>
              <a:tblGrid>
                <a:gridCol w="774020"/>
                <a:gridCol w="1097801"/>
                <a:gridCol w="1600731"/>
                <a:gridCol w="847035"/>
              </a:tblGrid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mismatches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suffix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1" name="Rectangle 271"/>
          <p:cNvSpPr>
            <a:spLocks noChangeArrowheads="1"/>
          </p:cNvSpPr>
          <p:nvPr/>
        </p:nvSpPr>
        <p:spPr bwMode="auto">
          <a:xfrm>
            <a:off x="1331913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92" name="AutoShape 272"/>
          <p:cNvSpPr>
            <a:spLocks noChangeArrowheads="1"/>
          </p:cNvSpPr>
          <p:nvPr/>
        </p:nvSpPr>
        <p:spPr bwMode="auto">
          <a:xfrm>
            <a:off x="287338" y="620713"/>
            <a:ext cx="8567737" cy="2592387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shift can be calculated for all three cases </a:t>
            </a:r>
            <a:r>
              <a:rPr lang="cs-CZ" altLang="en-US" sz="180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Take suffix S as a separate string and align it with its original position in the pattern. Then keep shifting S to to the left until one of the cases 1., 2., 3.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detected (at least 3. must happen after some time).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Register the distance between the current and the original position of 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Good Suffix Shift (GS)</a:t>
            </a:r>
            <a:r>
              <a:rPr lang="en-US" altLang="en-US" sz="1800" smtClean="0">
                <a:solidFill>
                  <a:srgbClr val="000000"/>
                </a:solidFill>
              </a:rPr>
              <a:t> table contains the shift values for all suffixes S. 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9293" name="AutoShape 285"/>
          <p:cNvSpPr>
            <a:spLocks noChangeArrowheads="1"/>
          </p:cNvSpPr>
          <p:nvPr/>
        </p:nvSpPr>
        <p:spPr bwMode="auto">
          <a:xfrm>
            <a:off x="468313" y="5949950"/>
            <a:ext cx="3382962" cy="503238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Apply case 2. after complete match</a:t>
            </a:r>
          </a:p>
        </p:txBody>
      </p:sp>
      <p:sp>
        <p:nvSpPr>
          <p:cNvPr id="9294" name="AutoShape 291"/>
          <p:cNvSpPr>
            <a:spLocks noChangeArrowheads="1"/>
          </p:cNvSpPr>
          <p:nvPr/>
        </p:nvSpPr>
        <p:spPr bwMode="auto">
          <a:xfrm>
            <a:off x="3924300" y="3284538"/>
            <a:ext cx="8636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GS</a:t>
            </a:r>
          </a:p>
        </p:txBody>
      </p:sp>
      <p:sp>
        <p:nvSpPr>
          <p:cNvPr id="9295" name="AutoShape 292"/>
          <p:cNvSpPr>
            <a:spLocks noChangeArrowheads="1"/>
          </p:cNvSpPr>
          <p:nvPr/>
        </p:nvSpPr>
        <p:spPr bwMode="auto">
          <a:xfrm>
            <a:off x="395288" y="4076700"/>
            <a:ext cx="172878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 length</a:t>
            </a:r>
            <a:r>
              <a:rPr lang="cs-CZ" altLang="en-US" sz="1600" smtClean="0">
                <a:solidFill>
                  <a:srgbClr val="000000"/>
                </a:solidFill>
              </a:rPr>
              <a:t>: 10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9296" name="AutoShape 293"/>
          <p:cNvSpPr>
            <a:spLocks noChangeArrowheads="1"/>
          </p:cNvSpPr>
          <p:nvPr/>
        </p:nvSpPr>
        <p:spPr bwMode="auto">
          <a:xfrm>
            <a:off x="468313" y="4508500"/>
            <a:ext cx="3024187" cy="9366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Positions indexed from 1,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0 represents shift after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complete match.</a:t>
            </a:r>
          </a:p>
        </p:txBody>
      </p:sp>
      <p:sp>
        <p:nvSpPr>
          <p:cNvPr id="9297" name="Line 294"/>
          <p:cNvSpPr>
            <a:spLocks noChangeShapeType="1"/>
          </p:cNvSpPr>
          <p:nvPr/>
        </p:nvSpPr>
        <p:spPr bwMode="auto">
          <a:xfrm>
            <a:off x="3563938" y="63087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99" name="AutoShape 296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0" name="AutoShape 29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301" name="Group 29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9312" name="Group 29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14" name="Rectangle 30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15" name="Line 30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313" name="Arc 30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302" name="AutoShape 30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3" name="AutoShape 30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304" name="Group 30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308" name="Group 30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10" name="Rectangle 30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11" name="Line 30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309" name="Arc 30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305" name="AutoShape 310"/>
          <p:cNvSpPr>
            <a:spLocks noChangeArrowheads="1"/>
          </p:cNvSpPr>
          <p:nvPr/>
        </p:nvSpPr>
        <p:spPr bwMode="auto">
          <a:xfrm>
            <a:off x="611188" y="3284538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6" name="AutoShape 31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9307" name="Text Box 31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28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95536" y="170080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683568" y="3285678"/>
            <a:ext cx="432048" cy="165618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al 115"/>
          <p:cNvSpPr>
            <a:spLocks noChangeArrowheads="1"/>
          </p:cNvSpPr>
          <p:nvPr/>
        </p:nvSpPr>
        <p:spPr bwMode="auto">
          <a:xfrm>
            <a:off x="1475657" y="544591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3" name="Oval 115"/>
          <p:cNvSpPr>
            <a:spLocks noChangeArrowheads="1"/>
          </p:cNvSpPr>
          <p:nvPr/>
        </p:nvSpPr>
        <p:spPr bwMode="auto">
          <a:xfrm>
            <a:off x="219573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2" name="Line 99"/>
          <p:cNvSpPr>
            <a:spLocks noChangeShapeType="1"/>
          </p:cNvSpPr>
          <p:nvPr/>
        </p:nvSpPr>
        <p:spPr bwMode="auto">
          <a:xfrm>
            <a:off x="176368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48376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2" name="Oval 115"/>
          <p:cNvSpPr>
            <a:spLocks noChangeArrowheads="1"/>
          </p:cNvSpPr>
          <p:nvPr/>
        </p:nvSpPr>
        <p:spPr bwMode="auto">
          <a:xfrm>
            <a:off x="1475657" y="328637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76368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7" y="256629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>
            <a:off x="176368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0" name="Oval 115"/>
          <p:cNvSpPr>
            <a:spLocks noChangeArrowheads="1"/>
          </p:cNvSpPr>
          <p:nvPr/>
        </p:nvSpPr>
        <p:spPr bwMode="auto">
          <a:xfrm>
            <a:off x="1475657" y="184621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61" name="Oval 115"/>
          <p:cNvSpPr>
            <a:spLocks noChangeArrowheads="1"/>
          </p:cNvSpPr>
          <p:nvPr/>
        </p:nvSpPr>
        <p:spPr bwMode="auto">
          <a:xfrm>
            <a:off x="2195736" y="184621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84621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1763689" y="199022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2483768" y="199022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1475656" y="616599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219573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Line 99"/>
          <p:cNvSpPr>
            <a:spLocks noChangeShapeType="1"/>
          </p:cNvSpPr>
          <p:nvPr/>
        </p:nvSpPr>
        <p:spPr bwMode="auto">
          <a:xfrm>
            <a:off x="176368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48376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472583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00645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00645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15046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9" name="Line 99"/>
          <p:cNvSpPr>
            <a:spLocks noChangeShapeType="1"/>
          </p:cNvSpPr>
          <p:nvPr/>
        </p:nvSpPr>
        <p:spPr bwMode="auto">
          <a:xfrm>
            <a:off x="1043608" y="414977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0" name="Line 99"/>
          <p:cNvSpPr>
            <a:spLocks noChangeShapeType="1"/>
          </p:cNvSpPr>
          <p:nvPr/>
        </p:nvSpPr>
        <p:spPr bwMode="auto">
          <a:xfrm flipV="1">
            <a:off x="899592" y="3429694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9614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2" name="Line 99"/>
          <p:cNvSpPr>
            <a:spLocks noChangeShapeType="1"/>
          </p:cNvSpPr>
          <p:nvPr/>
        </p:nvSpPr>
        <p:spPr bwMode="auto">
          <a:xfrm flipV="1">
            <a:off x="899592" y="1989534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3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400575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611560" y="692696"/>
            <a:ext cx="8064896" cy="936104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Merge repeatedly into a single state any two states A and B such that path</a:t>
            </a:r>
          </a:p>
          <a:p>
            <a:pPr algn="l"/>
            <a:r>
              <a:rPr lang="en-US" smtClean="0"/>
              <a:t>from S to A and from S to B are of equal length and contain equal sequence</a:t>
            </a:r>
          </a:p>
          <a:p>
            <a:pPr algn="l"/>
            <a:r>
              <a:rPr lang="en-US" smtClean="0"/>
              <a:t>of transition labels. You may find e.g. BFS/DFS to be useful. </a:t>
            </a:r>
          </a:p>
        </p:txBody>
      </p:sp>
      <p:sp>
        <p:nvSpPr>
          <p:cNvPr id="11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56"/>
          <p:cNvSpPr>
            <a:spLocks noChangeArrowheads="1"/>
          </p:cNvSpPr>
          <p:nvPr/>
        </p:nvSpPr>
        <p:spPr bwMode="auto">
          <a:xfrm>
            <a:off x="107950" y="836613"/>
            <a:ext cx="8928100" cy="5543550"/>
          </a:xfrm>
          <a:prstGeom prst="roundRect">
            <a:avLst>
              <a:gd name="adj" fmla="val 2356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10243" name="AutoShape 357"/>
          <p:cNvSpPr>
            <a:spLocks noChangeArrowheads="1"/>
          </p:cNvSpPr>
          <p:nvPr/>
        </p:nvSpPr>
        <p:spPr bwMode="auto">
          <a:xfrm>
            <a:off x="142875" y="836613"/>
            <a:ext cx="8856663" cy="1655762"/>
          </a:xfrm>
          <a:prstGeom prst="roundRect">
            <a:avLst>
              <a:gd name="adj" fmla="val 6000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10244" name="Freeform 130"/>
          <p:cNvSpPr>
            <a:spLocks/>
          </p:cNvSpPr>
          <p:nvPr/>
        </p:nvSpPr>
        <p:spPr bwMode="auto">
          <a:xfrm>
            <a:off x="5867400" y="3571875"/>
            <a:ext cx="331788" cy="541338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5" name="Freeform 129"/>
          <p:cNvSpPr>
            <a:spLocks/>
          </p:cNvSpPr>
          <p:nvPr/>
        </p:nvSpPr>
        <p:spPr bwMode="auto">
          <a:xfrm flipV="1">
            <a:off x="2843213" y="3500438"/>
            <a:ext cx="358775" cy="577850"/>
          </a:xfrm>
          <a:custGeom>
            <a:avLst/>
            <a:gdLst>
              <a:gd name="T0" fmla="*/ 2147483647 w 302"/>
              <a:gd name="T1" fmla="*/ 2147483647 h 424"/>
              <a:gd name="T2" fmla="*/ 2147483647 w 302"/>
              <a:gd name="T3" fmla="*/ 2147483647 h 424"/>
              <a:gd name="T4" fmla="*/ 2147483647 w 302"/>
              <a:gd name="T5" fmla="*/ 2147483647 h 424"/>
              <a:gd name="T6" fmla="*/ 2147483647 w 302"/>
              <a:gd name="T7" fmla="*/ 2147483647 h 424"/>
              <a:gd name="T8" fmla="*/ 2147483647 w 302"/>
              <a:gd name="T9" fmla="*/ 2147483647 h 424"/>
              <a:gd name="T10" fmla="*/ 2147483647 w 302"/>
              <a:gd name="T11" fmla="*/ 2147483647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2" h="424">
                <a:moveTo>
                  <a:pt x="97" y="15"/>
                </a:moveTo>
                <a:cubicBezTo>
                  <a:pt x="52" y="23"/>
                  <a:pt x="14" y="53"/>
                  <a:pt x="7" y="106"/>
                </a:cubicBezTo>
                <a:cubicBezTo>
                  <a:pt x="0" y="159"/>
                  <a:pt x="14" y="288"/>
                  <a:pt x="52" y="333"/>
                </a:cubicBezTo>
                <a:cubicBezTo>
                  <a:pt x="90" y="378"/>
                  <a:pt x="195" y="424"/>
                  <a:pt x="233" y="378"/>
                </a:cubicBezTo>
                <a:cubicBezTo>
                  <a:pt x="271" y="332"/>
                  <a:pt x="302" y="120"/>
                  <a:pt x="279" y="60"/>
                </a:cubicBezTo>
                <a:cubicBezTo>
                  <a:pt x="256" y="0"/>
                  <a:pt x="142" y="7"/>
                  <a:pt x="97" y="1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6" name="Freeform 128"/>
          <p:cNvSpPr>
            <a:spLocks/>
          </p:cNvSpPr>
          <p:nvPr/>
        </p:nvSpPr>
        <p:spPr bwMode="auto">
          <a:xfrm>
            <a:off x="1979613" y="3571875"/>
            <a:ext cx="358775" cy="577850"/>
          </a:xfrm>
          <a:custGeom>
            <a:avLst/>
            <a:gdLst>
              <a:gd name="T0" fmla="*/ 2147483647 w 302"/>
              <a:gd name="T1" fmla="*/ 2147483647 h 424"/>
              <a:gd name="T2" fmla="*/ 2147483647 w 302"/>
              <a:gd name="T3" fmla="*/ 2147483647 h 424"/>
              <a:gd name="T4" fmla="*/ 2147483647 w 302"/>
              <a:gd name="T5" fmla="*/ 2147483647 h 424"/>
              <a:gd name="T6" fmla="*/ 2147483647 w 302"/>
              <a:gd name="T7" fmla="*/ 2147483647 h 424"/>
              <a:gd name="T8" fmla="*/ 2147483647 w 302"/>
              <a:gd name="T9" fmla="*/ 2147483647 h 424"/>
              <a:gd name="T10" fmla="*/ 2147483647 w 302"/>
              <a:gd name="T11" fmla="*/ 2147483647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2" h="424">
                <a:moveTo>
                  <a:pt x="97" y="15"/>
                </a:moveTo>
                <a:cubicBezTo>
                  <a:pt x="52" y="23"/>
                  <a:pt x="14" y="53"/>
                  <a:pt x="7" y="106"/>
                </a:cubicBezTo>
                <a:cubicBezTo>
                  <a:pt x="0" y="159"/>
                  <a:pt x="14" y="288"/>
                  <a:pt x="52" y="333"/>
                </a:cubicBezTo>
                <a:cubicBezTo>
                  <a:pt x="90" y="378"/>
                  <a:pt x="195" y="424"/>
                  <a:pt x="233" y="378"/>
                </a:cubicBezTo>
                <a:cubicBezTo>
                  <a:pt x="271" y="332"/>
                  <a:pt x="302" y="120"/>
                  <a:pt x="279" y="60"/>
                </a:cubicBezTo>
                <a:cubicBezTo>
                  <a:pt x="256" y="0"/>
                  <a:pt x="142" y="7"/>
                  <a:pt x="97" y="1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55086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57245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59404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61547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65881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63722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3" name="Rectangle 9"/>
          <p:cNvSpPr>
            <a:spLocks noChangeArrowheads="1"/>
          </p:cNvSpPr>
          <p:nvPr/>
        </p:nvSpPr>
        <p:spPr bwMode="auto">
          <a:xfrm>
            <a:off x="70215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72374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55" name="Rectangle 11"/>
          <p:cNvSpPr>
            <a:spLocks noChangeArrowheads="1"/>
          </p:cNvSpPr>
          <p:nvPr/>
        </p:nvSpPr>
        <p:spPr bwMode="auto">
          <a:xfrm>
            <a:off x="76692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56" name="Rectangle 12"/>
          <p:cNvSpPr>
            <a:spLocks noChangeArrowheads="1"/>
          </p:cNvSpPr>
          <p:nvPr/>
        </p:nvSpPr>
        <p:spPr bwMode="auto">
          <a:xfrm>
            <a:off x="74533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7" name="Rectangle 13"/>
          <p:cNvSpPr>
            <a:spLocks noChangeArrowheads="1"/>
          </p:cNvSpPr>
          <p:nvPr/>
        </p:nvSpPr>
        <p:spPr bwMode="auto">
          <a:xfrm>
            <a:off x="68040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0258" name="Rectangle 14"/>
          <p:cNvSpPr>
            <a:spLocks noChangeArrowheads="1"/>
          </p:cNvSpPr>
          <p:nvPr/>
        </p:nvSpPr>
        <p:spPr bwMode="auto">
          <a:xfrm>
            <a:off x="50768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9" name="Rectangle 15"/>
          <p:cNvSpPr>
            <a:spLocks noChangeArrowheads="1"/>
          </p:cNvSpPr>
          <p:nvPr/>
        </p:nvSpPr>
        <p:spPr bwMode="auto">
          <a:xfrm>
            <a:off x="52927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60" name="Rectangle 16"/>
          <p:cNvSpPr>
            <a:spLocks noChangeArrowheads="1"/>
          </p:cNvSpPr>
          <p:nvPr/>
        </p:nvSpPr>
        <p:spPr bwMode="auto">
          <a:xfrm>
            <a:off x="48593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61" name="Rectangle 17"/>
          <p:cNvSpPr>
            <a:spLocks noChangeArrowheads="1"/>
          </p:cNvSpPr>
          <p:nvPr/>
        </p:nvSpPr>
        <p:spPr bwMode="auto">
          <a:xfrm>
            <a:off x="3238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62" name="Rectangle 18"/>
          <p:cNvSpPr>
            <a:spLocks noChangeArrowheads="1"/>
          </p:cNvSpPr>
          <p:nvPr/>
        </p:nvSpPr>
        <p:spPr bwMode="auto">
          <a:xfrm>
            <a:off x="31321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63" name="Rectangle 19"/>
          <p:cNvSpPr>
            <a:spLocks noChangeArrowheads="1"/>
          </p:cNvSpPr>
          <p:nvPr/>
        </p:nvSpPr>
        <p:spPr bwMode="auto">
          <a:xfrm>
            <a:off x="33480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64" name="Rectangle 21"/>
          <p:cNvSpPr>
            <a:spLocks noChangeArrowheads="1"/>
          </p:cNvSpPr>
          <p:nvPr/>
        </p:nvSpPr>
        <p:spPr bwMode="auto">
          <a:xfrm>
            <a:off x="37798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65" name="Rectangle 22"/>
          <p:cNvSpPr>
            <a:spLocks noChangeArrowheads="1"/>
          </p:cNvSpPr>
          <p:nvPr/>
        </p:nvSpPr>
        <p:spPr bwMode="auto">
          <a:xfrm>
            <a:off x="35639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66" name="Rectangle 23"/>
          <p:cNvSpPr>
            <a:spLocks noChangeArrowheads="1"/>
          </p:cNvSpPr>
          <p:nvPr/>
        </p:nvSpPr>
        <p:spPr bwMode="auto">
          <a:xfrm>
            <a:off x="39957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67" name="Rectangle 24"/>
          <p:cNvSpPr>
            <a:spLocks noChangeArrowheads="1"/>
          </p:cNvSpPr>
          <p:nvPr/>
        </p:nvSpPr>
        <p:spPr bwMode="auto">
          <a:xfrm>
            <a:off x="42116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68" name="Rectangle 25"/>
          <p:cNvSpPr>
            <a:spLocks noChangeArrowheads="1"/>
          </p:cNvSpPr>
          <p:nvPr/>
        </p:nvSpPr>
        <p:spPr bwMode="auto">
          <a:xfrm>
            <a:off x="46434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69" name="Rectangle 26"/>
          <p:cNvSpPr>
            <a:spLocks noChangeArrowheads="1"/>
          </p:cNvSpPr>
          <p:nvPr/>
        </p:nvSpPr>
        <p:spPr bwMode="auto">
          <a:xfrm>
            <a:off x="44275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70" name="Rectangle 27"/>
          <p:cNvSpPr>
            <a:spLocks noChangeArrowheads="1"/>
          </p:cNvSpPr>
          <p:nvPr/>
        </p:nvSpPr>
        <p:spPr bwMode="auto">
          <a:xfrm>
            <a:off x="1835150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71" name="Rectangle 28"/>
          <p:cNvSpPr>
            <a:spLocks noChangeArrowheads="1"/>
          </p:cNvSpPr>
          <p:nvPr/>
        </p:nvSpPr>
        <p:spPr bwMode="auto">
          <a:xfrm>
            <a:off x="27003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72" name="Rectangle 29"/>
          <p:cNvSpPr>
            <a:spLocks noChangeArrowheads="1"/>
          </p:cNvSpPr>
          <p:nvPr/>
        </p:nvSpPr>
        <p:spPr bwMode="auto">
          <a:xfrm>
            <a:off x="5397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73" name="Rectangle 30"/>
          <p:cNvSpPr>
            <a:spLocks noChangeArrowheads="1"/>
          </p:cNvSpPr>
          <p:nvPr/>
        </p:nvSpPr>
        <p:spPr bwMode="auto">
          <a:xfrm>
            <a:off x="7556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1189038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9715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14033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16192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20510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18351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29162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9715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3238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397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84" name="Rectangle 42"/>
          <p:cNvSpPr>
            <a:spLocks noChangeArrowheads="1"/>
          </p:cNvSpPr>
          <p:nvPr/>
        </p:nvSpPr>
        <p:spPr bwMode="auto">
          <a:xfrm>
            <a:off x="7556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85" name="Rectangle 43"/>
          <p:cNvSpPr>
            <a:spLocks noChangeArrowheads="1"/>
          </p:cNvSpPr>
          <p:nvPr/>
        </p:nvSpPr>
        <p:spPr bwMode="auto">
          <a:xfrm>
            <a:off x="11874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0526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22685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24844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89" name="Rectangle 48"/>
          <p:cNvSpPr>
            <a:spLocks noChangeArrowheads="1"/>
          </p:cNvSpPr>
          <p:nvPr/>
        </p:nvSpPr>
        <p:spPr bwMode="auto">
          <a:xfrm>
            <a:off x="2916238" y="45815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0" name="Rectangle 49"/>
          <p:cNvSpPr>
            <a:spLocks noChangeArrowheads="1"/>
          </p:cNvSpPr>
          <p:nvPr/>
        </p:nvSpPr>
        <p:spPr bwMode="auto">
          <a:xfrm>
            <a:off x="27003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91" name="Rectangle 50"/>
          <p:cNvSpPr>
            <a:spLocks noChangeArrowheads="1"/>
          </p:cNvSpPr>
          <p:nvPr/>
        </p:nvSpPr>
        <p:spPr bwMode="auto">
          <a:xfrm>
            <a:off x="31321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92" name="Rectangle 51"/>
          <p:cNvSpPr>
            <a:spLocks noChangeArrowheads="1"/>
          </p:cNvSpPr>
          <p:nvPr/>
        </p:nvSpPr>
        <p:spPr bwMode="auto">
          <a:xfrm>
            <a:off x="33480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93" name="Rectangle 52"/>
          <p:cNvSpPr>
            <a:spLocks noChangeArrowheads="1"/>
          </p:cNvSpPr>
          <p:nvPr/>
        </p:nvSpPr>
        <p:spPr bwMode="auto">
          <a:xfrm>
            <a:off x="37798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4" name="Rectangle 53"/>
          <p:cNvSpPr>
            <a:spLocks noChangeArrowheads="1"/>
          </p:cNvSpPr>
          <p:nvPr/>
        </p:nvSpPr>
        <p:spPr bwMode="auto">
          <a:xfrm>
            <a:off x="35639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95" name="Rectangle 54"/>
          <p:cNvSpPr>
            <a:spLocks noChangeArrowheads="1"/>
          </p:cNvSpPr>
          <p:nvPr/>
        </p:nvSpPr>
        <p:spPr bwMode="auto">
          <a:xfrm>
            <a:off x="29162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96" name="Rectangle 55"/>
          <p:cNvSpPr>
            <a:spLocks noChangeArrowheads="1"/>
          </p:cNvSpPr>
          <p:nvPr/>
        </p:nvSpPr>
        <p:spPr bwMode="auto">
          <a:xfrm>
            <a:off x="31321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97" name="Rectangle 56"/>
          <p:cNvSpPr>
            <a:spLocks noChangeArrowheads="1"/>
          </p:cNvSpPr>
          <p:nvPr/>
        </p:nvSpPr>
        <p:spPr bwMode="auto">
          <a:xfrm>
            <a:off x="33480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3779838" y="508476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35639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39957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2116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6434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44275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48593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50752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52911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07" name="Rectangle 68"/>
          <p:cNvSpPr>
            <a:spLocks noChangeArrowheads="1"/>
          </p:cNvSpPr>
          <p:nvPr/>
        </p:nvSpPr>
        <p:spPr bwMode="auto">
          <a:xfrm>
            <a:off x="5724525" y="54451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08" name="Rectangle 69"/>
          <p:cNvSpPr>
            <a:spLocks noChangeArrowheads="1"/>
          </p:cNvSpPr>
          <p:nvPr/>
        </p:nvSpPr>
        <p:spPr bwMode="auto">
          <a:xfrm>
            <a:off x="55070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9" name="Rectangle 70"/>
          <p:cNvSpPr>
            <a:spLocks noChangeArrowheads="1"/>
          </p:cNvSpPr>
          <p:nvPr/>
        </p:nvSpPr>
        <p:spPr bwMode="auto">
          <a:xfrm>
            <a:off x="59388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10" name="Rectangle 71"/>
          <p:cNvSpPr>
            <a:spLocks noChangeArrowheads="1"/>
          </p:cNvSpPr>
          <p:nvPr/>
        </p:nvSpPr>
        <p:spPr bwMode="auto">
          <a:xfrm>
            <a:off x="61547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11" name="Rectangle 72"/>
          <p:cNvSpPr>
            <a:spLocks noChangeArrowheads="1"/>
          </p:cNvSpPr>
          <p:nvPr/>
        </p:nvSpPr>
        <p:spPr bwMode="auto">
          <a:xfrm>
            <a:off x="65865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12" name="Rectangle 73"/>
          <p:cNvSpPr>
            <a:spLocks noChangeArrowheads="1"/>
          </p:cNvSpPr>
          <p:nvPr/>
        </p:nvSpPr>
        <p:spPr bwMode="auto">
          <a:xfrm>
            <a:off x="63706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13" name="Rectangle 74"/>
          <p:cNvSpPr>
            <a:spLocks noChangeArrowheads="1"/>
          </p:cNvSpPr>
          <p:nvPr/>
        </p:nvSpPr>
        <p:spPr bwMode="auto">
          <a:xfrm>
            <a:off x="65865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14" name="Line 86"/>
          <p:cNvSpPr>
            <a:spLocks noChangeShapeType="1"/>
          </p:cNvSpPr>
          <p:nvPr/>
        </p:nvSpPr>
        <p:spPr bwMode="auto">
          <a:xfrm>
            <a:off x="2268538" y="37893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5" name="Line 87"/>
          <p:cNvSpPr>
            <a:spLocks noChangeShapeType="1"/>
          </p:cNvSpPr>
          <p:nvPr/>
        </p:nvSpPr>
        <p:spPr bwMode="auto">
          <a:xfrm>
            <a:off x="2482850" y="39338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6" name="Line 88"/>
          <p:cNvSpPr>
            <a:spLocks noChangeShapeType="1"/>
          </p:cNvSpPr>
          <p:nvPr/>
        </p:nvSpPr>
        <p:spPr bwMode="auto">
          <a:xfrm>
            <a:off x="2051050" y="37909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7" name="Line 89"/>
          <p:cNvSpPr>
            <a:spLocks noChangeShapeType="1"/>
          </p:cNvSpPr>
          <p:nvPr/>
        </p:nvSpPr>
        <p:spPr bwMode="auto">
          <a:xfrm>
            <a:off x="18351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8" name="Line 90"/>
          <p:cNvSpPr>
            <a:spLocks noChangeShapeType="1"/>
          </p:cNvSpPr>
          <p:nvPr/>
        </p:nvSpPr>
        <p:spPr bwMode="auto">
          <a:xfrm>
            <a:off x="16192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9" name="Line 91"/>
          <p:cNvSpPr>
            <a:spLocks noChangeShapeType="1"/>
          </p:cNvSpPr>
          <p:nvPr/>
        </p:nvSpPr>
        <p:spPr bwMode="auto">
          <a:xfrm>
            <a:off x="14033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0" name="Line 92"/>
          <p:cNvSpPr>
            <a:spLocks noChangeShapeType="1"/>
          </p:cNvSpPr>
          <p:nvPr/>
        </p:nvSpPr>
        <p:spPr bwMode="auto">
          <a:xfrm>
            <a:off x="11874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1" name="Line 93"/>
          <p:cNvSpPr>
            <a:spLocks noChangeShapeType="1"/>
          </p:cNvSpPr>
          <p:nvPr/>
        </p:nvSpPr>
        <p:spPr bwMode="auto">
          <a:xfrm>
            <a:off x="9715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2" name="Line 94"/>
          <p:cNvSpPr>
            <a:spLocks noChangeShapeType="1"/>
          </p:cNvSpPr>
          <p:nvPr/>
        </p:nvSpPr>
        <p:spPr bwMode="auto">
          <a:xfrm>
            <a:off x="7556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3" name="Line 95"/>
          <p:cNvSpPr>
            <a:spLocks noChangeShapeType="1"/>
          </p:cNvSpPr>
          <p:nvPr/>
        </p:nvSpPr>
        <p:spPr bwMode="auto">
          <a:xfrm>
            <a:off x="5397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4" name="Line 96"/>
          <p:cNvSpPr>
            <a:spLocks noChangeShapeType="1"/>
          </p:cNvSpPr>
          <p:nvPr/>
        </p:nvSpPr>
        <p:spPr bwMode="auto">
          <a:xfrm>
            <a:off x="3238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5" name="Line 97"/>
          <p:cNvSpPr>
            <a:spLocks noChangeShapeType="1"/>
          </p:cNvSpPr>
          <p:nvPr/>
        </p:nvSpPr>
        <p:spPr bwMode="auto">
          <a:xfrm>
            <a:off x="2916238" y="37909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6" name="Line 98"/>
          <p:cNvSpPr>
            <a:spLocks noChangeShapeType="1"/>
          </p:cNvSpPr>
          <p:nvPr/>
        </p:nvSpPr>
        <p:spPr bwMode="auto">
          <a:xfrm>
            <a:off x="3132138" y="39338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7" name="Line 99"/>
          <p:cNvSpPr>
            <a:spLocks noChangeShapeType="1"/>
          </p:cNvSpPr>
          <p:nvPr/>
        </p:nvSpPr>
        <p:spPr bwMode="auto">
          <a:xfrm>
            <a:off x="2700338" y="37909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8" name="Line 100"/>
          <p:cNvSpPr>
            <a:spLocks noChangeShapeType="1"/>
          </p:cNvSpPr>
          <p:nvPr/>
        </p:nvSpPr>
        <p:spPr bwMode="auto">
          <a:xfrm>
            <a:off x="3563938" y="37195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9" name="Line 101"/>
          <p:cNvSpPr>
            <a:spLocks noChangeShapeType="1"/>
          </p:cNvSpPr>
          <p:nvPr/>
        </p:nvSpPr>
        <p:spPr bwMode="auto">
          <a:xfrm>
            <a:off x="3779838" y="386238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0" name="Line 102"/>
          <p:cNvSpPr>
            <a:spLocks noChangeShapeType="1"/>
          </p:cNvSpPr>
          <p:nvPr/>
        </p:nvSpPr>
        <p:spPr bwMode="auto">
          <a:xfrm>
            <a:off x="3348038" y="37195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1" name="Line 103"/>
          <p:cNvSpPr>
            <a:spLocks noChangeShapeType="1"/>
          </p:cNvSpPr>
          <p:nvPr/>
        </p:nvSpPr>
        <p:spPr bwMode="auto">
          <a:xfrm>
            <a:off x="4211638" y="3863975"/>
            <a:ext cx="0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2" name="Line 104"/>
          <p:cNvSpPr>
            <a:spLocks noChangeShapeType="1"/>
          </p:cNvSpPr>
          <p:nvPr/>
        </p:nvSpPr>
        <p:spPr bwMode="auto">
          <a:xfrm>
            <a:off x="4427538" y="4006850"/>
            <a:ext cx="15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3" name="Line 105"/>
          <p:cNvSpPr>
            <a:spLocks noChangeShapeType="1"/>
          </p:cNvSpPr>
          <p:nvPr/>
        </p:nvSpPr>
        <p:spPr bwMode="auto">
          <a:xfrm>
            <a:off x="3995738" y="38639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4" name="Line 106"/>
          <p:cNvSpPr>
            <a:spLocks noChangeShapeType="1"/>
          </p:cNvSpPr>
          <p:nvPr/>
        </p:nvSpPr>
        <p:spPr bwMode="auto">
          <a:xfrm>
            <a:off x="4859338" y="3863975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5" name="Line 107"/>
          <p:cNvSpPr>
            <a:spLocks noChangeShapeType="1"/>
          </p:cNvSpPr>
          <p:nvPr/>
        </p:nvSpPr>
        <p:spPr bwMode="auto">
          <a:xfrm>
            <a:off x="5075238" y="400685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6" name="Line 108"/>
          <p:cNvSpPr>
            <a:spLocks noChangeShapeType="1"/>
          </p:cNvSpPr>
          <p:nvPr/>
        </p:nvSpPr>
        <p:spPr bwMode="auto">
          <a:xfrm>
            <a:off x="4643438" y="3863975"/>
            <a:ext cx="1587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7" name="Line 109"/>
          <p:cNvSpPr>
            <a:spLocks noChangeShapeType="1"/>
          </p:cNvSpPr>
          <p:nvPr/>
        </p:nvSpPr>
        <p:spPr bwMode="auto">
          <a:xfrm>
            <a:off x="5291138" y="3863975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8" name="Line 110"/>
          <p:cNvSpPr>
            <a:spLocks noChangeShapeType="1"/>
          </p:cNvSpPr>
          <p:nvPr/>
        </p:nvSpPr>
        <p:spPr bwMode="auto">
          <a:xfrm>
            <a:off x="5507038" y="400685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9" name="Line 111"/>
          <p:cNvSpPr>
            <a:spLocks noChangeShapeType="1"/>
          </p:cNvSpPr>
          <p:nvPr/>
        </p:nvSpPr>
        <p:spPr bwMode="auto">
          <a:xfrm flipH="1">
            <a:off x="5722938" y="3863975"/>
            <a:ext cx="1587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0" name="Line 112"/>
          <p:cNvSpPr>
            <a:spLocks noChangeShapeType="1"/>
          </p:cNvSpPr>
          <p:nvPr/>
        </p:nvSpPr>
        <p:spPr bwMode="auto">
          <a:xfrm flipH="1">
            <a:off x="5938838" y="4006850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1" name="Line 113"/>
          <p:cNvSpPr>
            <a:spLocks noChangeShapeType="1"/>
          </p:cNvSpPr>
          <p:nvPr/>
        </p:nvSpPr>
        <p:spPr bwMode="auto">
          <a:xfrm>
            <a:off x="6156325" y="38639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2" name="Line 114"/>
          <p:cNvSpPr>
            <a:spLocks noChangeShapeType="1"/>
          </p:cNvSpPr>
          <p:nvPr/>
        </p:nvSpPr>
        <p:spPr bwMode="auto">
          <a:xfrm>
            <a:off x="6372225" y="400685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3" name="Line 115"/>
          <p:cNvSpPr>
            <a:spLocks noChangeShapeType="1"/>
          </p:cNvSpPr>
          <p:nvPr/>
        </p:nvSpPr>
        <p:spPr bwMode="auto">
          <a:xfrm>
            <a:off x="6588125" y="38639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4" name="Line 116"/>
          <p:cNvSpPr>
            <a:spLocks noChangeShapeType="1"/>
          </p:cNvSpPr>
          <p:nvPr/>
        </p:nvSpPr>
        <p:spPr bwMode="auto">
          <a:xfrm>
            <a:off x="6804025" y="393382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5" name="Line 117"/>
          <p:cNvSpPr>
            <a:spLocks noChangeShapeType="1"/>
          </p:cNvSpPr>
          <p:nvPr/>
        </p:nvSpPr>
        <p:spPr bwMode="auto">
          <a:xfrm>
            <a:off x="7019925" y="3863975"/>
            <a:ext cx="0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6" name="Line 118"/>
          <p:cNvSpPr>
            <a:spLocks noChangeShapeType="1"/>
          </p:cNvSpPr>
          <p:nvPr/>
        </p:nvSpPr>
        <p:spPr bwMode="auto">
          <a:xfrm>
            <a:off x="7235825" y="400685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7" name="Line 119"/>
          <p:cNvSpPr>
            <a:spLocks noChangeShapeType="1"/>
          </p:cNvSpPr>
          <p:nvPr/>
        </p:nvSpPr>
        <p:spPr bwMode="auto">
          <a:xfrm>
            <a:off x="7451725" y="400685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8" name="Line 120"/>
          <p:cNvSpPr>
            <a:spLocks noChangeShapeType="1"/>
          </p:cNvSpPr>
          <p:nvPr/>
        </p:nvSpPr>
        <p:spPr bwMode="auto">
          <a:xfrm>
            <a:off x="7667625" y="40068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9" name="Rectangle 121"/>
          <p:cNvSpPr>
            <a:spLocks noChangeArrowheads="1"/>
          </p:cNvSpPr>
          <p:nvPr/>
        </p:nvSpPr>
        <p:spPr bwMode="auto">
          <a:xfrm>
            <a:off x="1619250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50" name="Rectangle 123"/>
          <p:cNvSpPr>
            <a:spLocks noChangeArrowheads="1"/>
          </p:cNvSpPr>
          <p:nvPr/>
        </p:nvSpPr>
        <p:spPr bwMode="auto">
          <a:xfrm>
            <a:off x="24844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51" name="Rectangle 124"/>
          <p:cNvSpPr>
            <a:spLocks noChangeArrowheads="1"/>
          </p:cNvSpPr>
          <p:nvPr/>
        </p:nvSpPr>
        <p:spPr bwMode="auto">
          <a:xfrm>
            <a:off x="2268538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52" name="Rectangle 125"/>
          <p:cNvSpPr>
            <a:spLocks noChangeArrowheads="1"/>
          </p:cNvSpPr>
          <p:nvPr/>
        </p:nvSpPr>
        <p:spPr bwMode="auto">
          <a:xfrm>
            <a:off x="20526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53" name="Rectangle 126"/>
          <p:cNvSpPr>
            <a:spLocks noChangeArrowheads="1"/>
          </p:cNvSpPr>
          <p:nvPr/>
        </p:nvSpPr>
        <p:spPr bwMode="auto">
          <a:xfrm>
            <a:off x="14033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354" name="Rectangle 138"/>
          <p:cNvSpPr>
            <a:spLocks noChangeArrowheads="1"/>
          </p:cNvSpPr>
          <p:nvPr/>
        </p:nvSpPr>
        <p:spPr bwMode="auto">
          <a:xfrm>
            <a:off x="65881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5" name="Rectangle 139"/>
          <p:cNvSpPr>
            <a:spLocks noChangeArrowheads="1"/>
          </p:cNvSpPr>
          <p:nvPr/>
        </p:nvSpPr>
        <p:spPr bwMode="auto">
          <a:xfrm>
            <a:off x="2051050" y="4079875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6" name="Rectangle 145"/>
          <p:cNvSpPr>
            <a:spLocks noChangeArrowheads="1"/>
          </p:cNvSpPr>
          <p:nvPr/>
        </p:nvSpPr>
        <p:spPr bwMode="auto">
          <a:xfrm>
            <a:off x="63722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7" name="Rectangle 146"/>
          <p:cNvSpPr>
            <a:spLocks noChangeArrowheads="1"/>
          </p:cNvSpPr>
          <p:nvPr/>
        </p:nvSpPr>
        <p:spPr bwMode="auto">
          <a:xfrm>
            <a:off x="61563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8" name="Rectangle 147"/>
          <p:cNvSpPr>
            <a:spLocks noChangeArrowheads="1"/>
          </p:cNvSpPr>
          <p:nvPr/>
        </p:nvSpPr>
        <p:spPr bwMode="auto">
          <a:xfrm>
            <a:off x="31305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9" name="Rectangle 148"/>
          <p:cNvSpPr>
            <a:spLocks noChangeArrowheads="1"/>
          </p:cNvSpPr>
          <p:nvPr/>
        </p:nvSpPr>
        <p:spPr bwMode="auto">
          <a:xfrm>
            <a:off x="2914650" y="4438650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0" name="Rectangle 149"/>
          <p:cNvSpPr>
            <a:spLocks noChangeArrowheads="1"/>
          </p:cNvSpPr>
          <p:nvPr/>
        </p:nvSpPr>
        <p:spPr bwMode="auto">
          <a:xfrm>
            <a:off x="29146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1" name="Rectangle 150"/>
          <p:cNvSpPr>
            <a:spLocks noChangeArrowheads="1"/>
          </p:cNvSpPr>
          <p:nvPr/>
        </p:nvSpPr>
        <p:spPr bwMode="auto">
          <a:xfrm>
            <a:off x="37782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2" name="Rectangle 151"/>
          <p:cNvSpPr>
            <a:spLocks noChangeArrowheads="1"/>
          </p:cNvSpPr>
          <p:nvPr/>
        </p:nvSpPr>
        <p:spPr bwMode="auto">
          <a:xfrm>
            <a:off x="35623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3" name="Rectangle 152"/>
          <p:cNvSpPr>
            <a:spLocks noChangeArrowheads="1"/>
          </p:cNvSpPr>
          <p:nvPr/>
        </p:nvSpPr>
        <p:spPr bwMode="auto">
          <a:xfrm>
            <a:off x="33464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4" name="Rectangle 153"/>
          <p:cNvSpPr>
            <a:spLocks noChangeArrowheads="1"/>
          </p:cNvSpPr>
          <p:nvPr/>
        </p:nvSpPr>
        <p:spPr bwMode="auto">
          <a:xfrm>
            <a:off x="31305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5" name="Rectangle 154"/>
          <p:cNvSpPr>
            <a:spLocks noChangeArrowheads="1"/>
          </p:cNvSpPr>
          <p:nvPr/>
        </p:nvSpPr>
        <p:spPr bwMode="auto">
          <a:xfrm>
            <a:off x="46434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6" name="Rectangle 155"/>
          <p:cNvSpPr>
            <a:spLocks noChangeArrowheads="1"/>
          </p:cNvSpPr>
          <p:nvPr/>
        </p:nvSpPr>
        <p:spPr bwMode="auto">
          <a:xfrm>
            <a:off x="44275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7" name="Rectangle 156"/>
          <p:cNvSpPr>
            <a:spLocks noChangeArrowheads="1"/>
          </p:cNvSpPr>
          <p:nvPr/>
        </p:nvSpPr>
        <p:spPr bwMode="auto">
          <a:xfrm>
            <a:off x="42116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8" name="Rectangle 157"/>
          <p:cNvSpPr>
            <a:spLocks noChangeArrowheads="1"/>
          </p:cNvSpPr>
          <p:nvPr/>
        </p:nvSpPr>
        <p:spPr bwMode="auto">
          <a:xfrm>
            <a:off x="39957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9" name="Rectangle 158"/>
          <p:cNvSpPr>
            <a:spLocks noChangeArrowheads="1"/>
          </p:cNvSpPr>
          <p:nvPr/>
        </p:nvSpPr>
        <p:spPr bwMode="auto">
          <a:xfrm>
            <a:off x="2698750" y="4941888"/>
            <a:ext cx="2159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0" name="Rectangle 160"/>
          <p:cNvSpPr>
            <a:spLocks noChangeArrowheads="1"/>
          </p:cNvSpPr>
          <p:nvPr/>
        </p:nvSpPr>
        <p:spPr bwMode="auto">
          <a:xfrm>
            <a:off x="5938838" y="5302250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10371" name="Group 202"/>
          <p:cNvGrpSpPr>
            <a:grpSpLocks/>
          </p:cNvGrpSpPr>
          <p:nvPr/>
        </p:nvGrpSpPr>
        <p:grpSpPr bwMode="auto">
          <a:xfrm>
            <a:off x="2987675" y="1630363"/>
            <a:ext cx="2374900" cy="576262"/>
            <a:chOff x="295" y="663"/>
            <a:chExt cx="1496" cy="363"/>
          </a:xfrm>
        </p:grpSpPr>
        <p:sp>
          <p:nvSpPr>
            <p:cNvPr id="10459" name="Rectangle 175"/>
            <p:cNvSpPr>
              <a:spLocks noChangeArrowheads="1"/>
            </p:cNvSpPr>
            <p:nvPr/>
          </p:nvSpPr>
          <p:spPr bwMode="auto">
            <a:xfrm>
              <a:off x="1383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0460" name="Rectangle 176"/>
            <p:cNvSpPr>
              <a:spLocks noChangeArrowheads="1"/>
            </p:cNvSpPr>
            <p:nvPr/>
          </p:nvSpPr>
          <p:spPr bwMode="auto">
            <a:xfrm>
              <a:off x="431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461" name="Rectangle 177"/>
            <p:cNvSpPr>
              <a:spLocks noChangeArrowheads="1"/>
            </p:cNvSpPr>
            <p:nvPr/>
          </p:nvSpPr>
          <p:spPr bwMode="auto">
            <a:xfrm>
              <a:off x="97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0462" name="Rectangle 178"/>
            <p:cNvSpPr>
              <a:spLocks noChangeArrowheads="1"/>
            </p:cNvSpPr>
            <p:nvPr/>
          </p:nvSpPr>
          <p:spPr bwMode="auto">
            <a:xfrm>
              <a:off x="29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_</a:t>
              </a:r>
            </a:p>
          </p:txBody>
        </p:sp>
        <p:sp>
          <p:nvSpPr>
            <p:cNvPr id="10463" name="Rectangle 181"/>
            <p:cNvSpPr>
              <a:spLocks noChangeArrowheads="1"/>
            </p:cNvSpPr>
            <p:nvPr/>
          </p:nvSpPr>
          <p:spPr bwMode="auto">
            <a:xfrm>
              <a:off x="839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10464" name="Rectangle 185"/>
            <p:cNvSpPr>
              <a:spLocks noChangeArrowheads="1"/>
            </p:cNvSpPr>
            <p:nvPr/>
          </p:nvSpPr>
          <p:spPr bwMode="auto">
            <a:xfrm>
              <a:off x="567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0465" name="Rectangle 186"/>
            <p:cNvSpPr>
              <a:spLocks noChangeArrowheads="1"/>
            </p:cNvSpPr>
            <p:nvPr/>
          </p:nvSpPr>
          <p:spPr bwMode="auto">
            <a:xfrm>
              <a:off x="1111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10466" name="Rectangle 187"/>
            <p:cNvSpPr>
              <a:spLocks noChangeArrowheads="1"/>
            </p:cNvSpPr>
            <p:nvPr/>
          </p:nvSpPr>
          <p:spPr bwMode="auto">
            <a:xfrm>
              <a:off x="1247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10467" name="Rectangle 188"/>
            <p:cNvSpPr>
              <a:spLocks noChangeArrowheads="1"/>
            </p:cNvSpPr>
            <p:nvPr/>
          </p:nvSpPr>
          <p:spPr bwMode="auto">
            <a:xfrm>
              <a:off x="702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0468" name="Rectangle 189"/>
            <p:cNvSpPr>
              <a:spLocks noChangeArrowheads="1"/>
            </p:cNvSpPr>
            <p:nvPr/>
          </p:nvSpPr>
          <p:spPr bwMode="auto">
            <a:xfrm>
              <a:off x="1519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0469" name="Rectangle 190"/>
            <p:cNvSpPr>
              <a:spLocks noChangeArrowheads="1"/>
            </p:cNvSpPr>
            <p:nvPr/>
          </p:nvSpPr>
          <p:spPr bwMode="auto">
            <a:xfrm>
              <a:off x="165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10470" name="Rectangle 191"/>
            <p:cNvSpPr>
              <a:spLocks noChangeArrowheads="1"/>
            </p:cNvSpPr>
            <p:nvPr/>
          </p:nvSpPr>
          <p:spPr bwMode="auto">
            <a:xfrm>
              <a:off x="1383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1" name="Rectangle 192"/>
            <p:cNvSpPr>
              <a:spLocks noChangeArrowheads="1"/>
            </p:cNvSpPr>
            <p:nvPr/>
          </p:nvSpPr>
          <p:spPr bwMode="auto">
            <a:xfrm>
              <a:off x="431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72" name="Rectangle 193"/>
            <p:cNvSpPr>
              <a:spLocks noChangeArrowheads="1"/>
            </p:cNvSpPr>
            <p:nvPr/>
          </p:nvSpPr>
          <p:spPr bwMode="auto">
            <a:xfrm>
              <a:off x="97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3" name="Rectangle 194"/>
            <p:cNvSpPr>
              <a:spLocks noChangeArrowheads="1"/>
            </p:cNvSpPr>
            <p:nvPr/>
          </p:nvSpPr>
          <p:spPr bwMode="auto">
            <a:xfrm>
              <a:off x="29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4" name="Rectangle 195"/>
            <p:cNvSpPr>
              <a:spLocks noChangeArrowheads="1"/>
            </p:cNvSpPr>
            <p:nvPr/>
          </p:nvSpPr>
          <p:spPr bwMode="auto">
            <a:xfrm>
              <a:off x="839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475" name="Rectangle 196"/>
            <p:cNvSpPr>
              <a:spLocks noChangeArrowheads="1"/>
            </p:cNvSpPr>
            <p:nvPr/>
          </p:nvSpPr>
          <p:spPr bwMode="auto">
            <a:xfrm>
              <a:off x="567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6" name="Rectangle 197"/>
            <p:cNvSpPr>
              <a:spLocks noChangeArrowheads="1"/>
            </p:cNvSpPr>
            <p:nvPr/>
          </p:nvSpPr>
          <p:spPr bwMode="auto">
            <a:xfrm>
              <a:off x="1111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477" name="Rectangle 198"/>
            <p:cNvSpPr>
              <a:spLocks noChangeArrowheads="1"/>
            </p:cNvSpPr>
            <p:nvPr/>
          </p:nvSpPr>
          <p:spPr bwMode="auto">
            <a:xfrm>
              <a:off x="1247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0478" name="Rectangle 199"/>
            <p:cNvSpPr>
              <a:spLocks noChangeArrowheads="1"/>
            </p:cNvSpPr>
            <p:nvPr/>
          </p:nvSpPr>
          <p:spPr bwMode="auto">
            <a:xfrm>
              <a:off x="703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9" name="Rectangle 200"/>
            <p:cNvSpPr>
              <a:spLocks noChangeArrowheads="1"/>
            </p:cNvSpPr>
            <p:nvPr/>
          </p:nvSpPr>
          <p:spPr bwMode="auto">
            <a:xfrm>
              <a:off x="1519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80" name="Rectangle 201"/>
            <p:cNvSpPr>
              <a:spLocks noChangeArrowheads="1"/>
            </p:cNvSpPr>
            <p:nvPr/>
          </p:nvSpPr>
          <p:spPr bwMode="auto">
            <a:xfrm>
              <a:off x="165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10372" name="Rectangle 226"/>
          <p:cNvSpPr>
            <a:spLocks noChangeArrowheads="1"/>
          </p:cNvSpPr>
          <p:nvPr/>
        </p:nvSpPr>
        <p:spPr bwMode="auto">
          <a:xfrm>
            <a:off x="37782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3" name="Rectangle 227"/>
          <p:cNvSpPr>
            <a:spLocks noChangeArrowheads="1"/>
          </p:cNvSpPr>
          <p:nvPr/>
        </p:nvSpPr>
        <p:spPr bwMode="auto">
          <a:xfrm>
            <a:off x="35623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4" name="Rectangle 228"/>
          <p:cNvSpPr>
            <a:spLocks noChangeArrowheads="1"/>
          </p:cNvSpPr>
          <p:nvPr/>
        </p:nvSpPr>
        <p:spPr bwMode="auto">
          <a:xfrm>
            <a:off x="33464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5" name="Rectangle 231"/>
          <p:cNvSpPr>
            <a:spLocks noChangeArrowheads="1"/>
          </p:cNvSpPr>
          <p:nvPr/>
        </p:nvSpPr>
        <p:spPr bwMode="auto">
          <a:xfrm>
            <a:off x="60848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76" name="Rectangle 232"/>
          <p:cNvSpPr>
            <a:spLocks noChangeArrowheads="1"/>
          </p:cNvSpPr>
          <p:nvPr/>
        </p:nvSpPr>
        <p:spPr bwMode="auto">
          <a:xfrm>
            <a:off x="63007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77" name="Rectangle 233"/>
          <p:cNvSpPr>
            <a:spLocks noChangeArrowheads="1"/>
          </p:cNvSpPr>
          <p:nvPr/>
        </p:nvSpPr>
        <p:spPr bwMode="auto">
          <a:xfrm>
            <a:off x="65166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78" name="Rectangle 234"/>
          <p:cNvSpPr>
            <a:spLocks noChangeArrowheads="1"/>
          </p:cNvSpPr>
          <p:nvPr/>
        </p:nvSpPr>
        <p:spPr bwMode="auto">
          <a:xfrm>
            <a:off x="6950075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79" name="Rectangle 235"/>
          <p:cNvSpPr>
            <a:spLocks noChangeArrowheads="1"/>
          </p:cNvSpPr>
          <p:nvPr/>
        </p:nvSpPr>
        <p:spPr bwMode="auto">
          <a:xfrm>
            <a:off x="67325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80" name="Rectangle 236"/>
          <p:cNvSpPr>
            <a:spLocks noChangeArrowheads="1"/>
          </p:cNvSpPr>
          <p:nvPr/>
        </p:nvSpPr>
        <p:spPr bwMode="auto">
          <a:xfrm>
            <a:off x="71643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81" name="Rectangle 237"/>
          <p:cNvSpPr>
            <a:spLocks noChangeArrowheads="1"/>
          </p:cNvSpPr>
          <p:nvPr/>
        </p:nvSpPr>
        <p:spPr bwMode="auto">
          <a:xfrm>
            <a:off x="73802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82" name="Rectangle 238"/>
          <p:cNvSpPr>
            <a:spLocks noChangeArrowheads="1"/>
          </p:cNvSpPr>
          <p:nvPr/>
        </p:nvSpPr>
        <p:spPr bwMode="auto">
          <a:xfrm>
            <a:off x="78120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83" name="Rectangle 239"/>
          <p:cNvSpPr>
            <a:spLocks noChangeArrowheads="1"/>
          </p:cNvSpPr>
          <p:nvPr/>
        </p:nvSpPr>
        <p:spPr bwMode="auto">
          <a:xfrm>
            <a:off x="75961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84" name="Rectangle 249"/>
          <p:cNvSpPr>
            <a:spLocks noChangeArrowheads="1"/>
          </p:cNvSpPr>
          <p:nvPr/>
        </p:nvSpPr>
        <p:spPr bwMode="auto">
          <a:xfrm>
            <a:off x="5867400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85" name="Rectangle 250"/>
          <p:cNvSpPr>
            <a:spLocks noChangeArrowheads="1"/>
          </p:cNvSpPr>
          <p:nvPr/>
        </p:nvSpPr>
        <p:spPr bwMode="auto">
          <a:xfrm>
            <a:off x="58674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386" name="Rectangle 252"/>
          <p:cNvSpPr>
            <a:spLocks noChangeArrowheads="1"/>
          </p:cNvSpPr>
          <p:nvPr/>
        </p:nvSpPr>
        <p:spPr bwMode="auto">
          <a:xfrm>
            <a:off x="60833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1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7" name="Rectangle 253"/>
          <p:cNvSpPr>
            <a:spLocks noChangeArrowheads="1"/>
          </p:cNvSpPr>
          <p:nvPr/>
        </p:nvSpPr>
        <p:spPr bwMode="auto">
          <a:xfrm>
            <a:off x="62992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2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8" name="Rectangle 254"/>
          <p:cNvSpPr>
            <a:spLocks noChangeArrowheads="1"/>
          </p:cNvSpPr>
          <p:nvPr/>
        </p:nvSpPr>
        <p:spPr bwMode="auto">
          <a:xfrm>
            <a:off x="65151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3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9" name="Rectangle 255"/>
          <p:cNvSpPr>
            <a:spLocks noChangeArrowheads="1"/>
          </p:cNvSpPr>
          <p:nvPr/>
        </p:nvSpPr>
        <p:spPr bwMode="auto">
          <a:xfrm>
            <a:off x="67310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4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0" name="Rectangle 256"/>
          <p:cNvSpPr>
            <a:spLocks noChangeArrowheads="1"/>
          </p:cNvSpPr>
          <p:nvPr/>
        </p:nvSpPr>
        <p:spPr bwMode="auto">
          <a:xfrm>
            <a:off x="69469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5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1" name="Rectangle 257"/>
          <p:cNvSpPr>
            <a:spLocks noChangeArrowheads="1"/>
          </p:cNvSpPr>
          <p:nvPr/>
        </p:nvSpPr>
        <p:spPr bwMode="auto">
          <a:xfrm>
            <a:off x="71643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6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2" name="Rectangle 258"/>
          <p:cNvSpPr>
            <a:spLocks noChangeArrowheads="1"/>
          </p:cNvSpPr>
          <p:nvPr/>
        </p:nvSpPr>
        <p:spPr bwMode="auto">
          <a:xfrm>
            <a:off x="73802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7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3" name="Rectangle 259"/>
          <p:cNvSpPr>
            <a:spLocks noChangeArrowheads="1"/>
          </p:cNvSpPr>
          <p:nvPr/>
        </p:nvSpPr>
        <p:spPr bwMode="auto">
          <a:xfrm>
            <a:off x="75961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8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4" name="Rectangle 260"/>
          <p:cNvSpPr>
            <a:spLocks noChangeArrowheads="1"/>
          </p:cNvSpPr>
          <p:nvPr/>
        </p:nvSpPr>
        <p:spPr bwMode="auto">
          <a:xfrm>
            <a:off x="78120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5" name="Rectangle 261"/>
          <p:cNvSpPr>
            <a:spLocks noChangeArrowheads="1"/>
          </p:cNvSpPr>
          <p:nvPr/>
        </p:nvSpPr>
        <p:spPr bwMode="auto">
          <a:xfrm>
            <a:off x="58674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6" name="Rectangle 262"/>
          <p:cNvSpPr>
            <a:spLocks noChangeArrowheads="1"/>
          </p:cNvSpPr>
          <p:nvPr/>
        </p:nvSpPr>
        <p:spPr bwMode="auto">
          <a:xfrm>
            <a:off x="60833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7" name="Rectangle 263"/>
          <p:cNvSpPr>
            <a:spLocks noChangeArrowheads="1"/>
          </p:cNvSpPr>
          <p:nvPr/>
        </p:nvSpPr>
        <p:spPr bwMode="auto">
          <a:xfrm>
            <a:off x="62992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8" name="Rectangle 264"/>
          <p:cNvSpPr>
            <a:spLocks noChangeArrowheads="1"/>
          </p:cNvSpPr>
          <p:nvPr/>
        </p:nvSpPr>
        <p:spPr bwMode="auto">
          <a:xfrm>
            <a:off x="65151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9" name="Rectangle 265"/>
          <p:cNvSpPr>
            <a:spLocks noChangeArrowheads="1"/>
          </p:cNvSpPr>
          <p:nvPr/>
        </p:nvSpPr>
        <p:spPr bwMode="auto">
          <a:xfrm>
            <a:off x="67310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0" name="Rectangle 266"/>
          <p:cNvSpPr>
            <a:spLocks noChangeArrowheads="1"/>
          </p:cNvSpPr>
          <p:nvPr/>
        </p:nvSpPr>
        <p:spPr bwMode="auto">
          <a:xfrm>
            <a:off x="69469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4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1" name="Rectangle 267"/>
          <p:cNvSpPr>
            <a:spLocks noChangeArrowheads="1"/>
          </p:cNvSpPr>
          <p:nvPr/>
        </p:nvSpPr>
        <p:spPr bwMode="auto">
          <a:xfrm>
            <a:off x="71643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2" name="Rectangle 268"/>
          <p:cNvSpPr>
            <a:spLocks noChangeArrowheads="1"/>
          </p:cNvSpPr>
          <p:nvPr/>
        </p:nvSpPr>
        <p:spPr bwMode="auto">
          <a:xfrm>
            <a:off x="73802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3" name="Rectangle 269"/>
          <p:cNvSpPr>
            <a:spLocks noChangeArrowheads="1"/>
          </p:cNvSpPr>
          <p:nvPr/>
        </p:nvSpPr>
        <p:spPr bwMode="auto">
          <a:xfrm>
            <a:off x="75961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4" name="Rectangle 270"/>
          <p:cNvSpPr>
            <a:spLocks noChangeArrowheads="1"/>
          </p:cNvSpPr>
          <p:nvPr/>
        </p:nvSpPr>
        <p:spPr bwMode="auto">
          <a:xfrm>
            <a:off x="78120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-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5" name="Rectangle 271"/>
          <p:cNvSpPr>
            <a:spLocks noChangeArrowheads="1"/>
          </p:cNvSpPr>
          <p:nvPr/>
        </p:nvSpPr>
        <p:spPr bwMode="auto">
          <a:xfrm>
            <a:off x="3238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406" name="Rectangle 272"/>
          <p:cNvSpPr>
            <a:spLocks noChangeArrowheads="1"/>
          </p:cNvSpPr>
          <p:nvPr/>
        </p:nvSpPr>
        <p:spPr bwMode="auto">
          <a:xfrm>
            <a:off x="5397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07" name="Rectangle 273"/>
          <p:cNvSpPr>
            <a:spLocks noChangeArrowheads="1"/>
          </p:cNvSpPr>
          <p:nvPr/>
        </p:nvSpPr>
        <p:spPr bwMode="auto">
          <a:xfrm>
            <a:off x="7556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08" name="Rectangle 274"/>
          <p:cNvSpPr>
            <a:spLocks noChangeArrowheads="1"/>
          </p:cNvSpPr>
          <p:nvPr/>
        </p:nvSpPr>
        <p:spPr bwMode="auto">
          <a:xfrm>
            <a:off x="1189038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09" name="Rectangle 275"/>
          <p:cNvSpPr>
            <a:spLocks noChangeArrowheads="1"/>
          </p:cNvSpPr>
          <p:nvPr/>
        </p:nvSpPr>
        <p:spPr bwMode="auto">
          <a:xfrm>
            <a:off x="9715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10" name="Rectangle 276"/>
          <p:cNvSpPr>
            <a:spLocks noChangeArrowheads="1"/>
          </p:cNvSpPr>
          <p:nvPr/>
        </p:nvSpPr>
        <p:spPr bwMode="auto">
          <a:xfrm>
            <a:off x="14033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11" name="Rectangle 277"/>
          <p:cNvSpPr>
            <a:spLocks noChangeArrowheads="1"/>
          </p:cNvSpPr>
          <p:nvPr/>
        </p:nvSpPr>
        <p:spPr bwMode="auto">
          <a:xfrm>
            <a:off x="16192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12" name="Rectangle 278"/>
          <p:cNvSpPr>
            <a:spLocks noChangeArrowheads="1"/>
          </p:cNvSpPr>
          <p:nvPr/>
        </p:nvSpPr>
        <p:spPr bwMode="auto">
          <a:xfrm>
            <a:off x="20510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13" name="Rectangle 279"/>
          <p:cNvSpPr>
            <a:spLocks noChangeArrowheads="1"/>
          </p:cNvSpPr>
          <p:nvPr/>
        </p:nvSpPr>
        <p:spPr bwMode="auto">
          <a:xfrm>
            <a:off x="18351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14" name="Rectangle 280"/>
          <p:cNvSpPr>
            <a:spLocks noChangeArrowheads="1"/>
          </p:cNvSpPr>
          <p:nvPr/>
        </p:nvSpPr>
        <p:spPr bwMode="auto">
          <a:xfrm>
            <a:off x="1403350" y="126841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415" name="Rectangle 291"/>
          <p:cNvSpPr>
            <a:spLocks noChangeArrowheads="1"/>
          </p:cNvSpPr>
          <p:nvPr/>
        </p:nvSpPr>
        <p:spPr bwMode="auto">
          <a:xfrm>
            <a:off x="68024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416" name="Rectangle 292"/>
          <p:cNvSpPr>
            <a:spLocks noChangeArrowheads="1"/>
          </p:cNvSpPr>
          <p:nvPr/>
        </p:nvSpPr>
        <p:spPr bwMode="auto">
          <a:xfrm>
            <a:off x="70183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17" name="Rectangle 293"/>
          <p:cNvSpPr>
            <a:spLocks noChangeArrowheads="1"/>
          </p:cNvSpPr>
          <p:nvPr/>
        </p:nvSpPr>
        <p:spPr bwMode="auto">
          <a:xfrm>
            <a:off x="72342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18" name="Rectangle 294"/>
          <p:cNvSpPr>
            <a:spLocks noChangeArrowheads="1"/>
          </p:cNvSpPr>
          <p:nvPr/>
        </p:nvSpPr>
        <p:spPr bwMode="auto">
          <a:xfrm>
            <a:off x="7669213" y="580390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19" name="Rectangle 295"/>
          <p:cNvSpPr>
            <a:spLocks noChangeArrowheads="1"/>
          </p:cNvSpPr>
          <p:nvPr/>
        </p:nvSpPr>
        <p:spPr bwMode="auto">
          <a:xfrm>
            <a:off x="74501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20" name="Rectangle 296"/>
          <p:cNvSpPr>
            <a:spLocks noChangeArrowheads="1"/>
          </p:cNvSpPr>
          <p:nvPr/>
        </p:nvSpPr>
        <p:spPr bwMode="auto">
          <a:xfrm>
            <a:off x="7885113" y="580390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21" name="Rectangle 297"/>
          <p:cNvSpPr>
            <a:spLocks noChangeArrowheads="1"/>
          </p:cNvSpPr>
          <p:nvPr/>
        </p:nvSpPr>
        <p:spPr bwMode="auto">
          <a:xfrm>
            <a:off x="80978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22" name="Rectangle 298"/>
          <p:cNvSpPr>
            <a:spLocks noChangeArrowheads="1"/>
          </p:cNvSpPr>
          <p:nvPr/>
        </p:nvSpPr>
        <p:spPr bwMode="auto">
          <a:xfrm>
            <a:off x="85296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23" name="Rectangle 299"/>
          <p:cNvSpPr>
            <a:spLocks noChangeArrowheads="1"/>
          </p:cNvSpPr>
          <p:nvPr/>
        </p:nvSpPr>
        <p:spPr bwMode="auto">
          <a:xfrm>
            <a:off x="83137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24" name="Rectangle 300"/>
          <p:cNvSpPr>
            <a:spLocks noChangeArrowheads="1"/>
          </p:cNvSpPr>
          <p:nvPr/>
        </p:nvSpPr>
        <p:spPr bwMode="auto">
          <a:xfrm>
            <a:off x="85296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25" name="Rectangle 307"/>
          <p:cNvSpPr>
            <a:spLocks noChangeArrowheads="1"/>
          </p:cNvSpPr>
          <p:nvPr/>
        </p:nvSpPr>
        <p:spPr bwMode="auto">
          <a:xfrm>
            <a:off x="78851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6" name="Rectangle 308"/>
          <p:cNvSpPr>
            <a:spLocks noChangeArrowheads="1"/>
          </p:cNvSpPr>
          <p:nvPr/>
        </p:nvSpPr>
        <p:spPr bwMode="auto">
          <a:xfrm>
            <a:off x="81010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7" name="Rectangle 309"/>
          <p:cNvSpPr>
            <a:spLocks noChangeArrowheads="1"/>
          </p:cNvSpPr>
          <p:nvPr/>
        </p:nvSpPr>
        <p:spPr bwMode="auto">
          <a:xfrm>
            <a:off x="83169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8" name="Rectangle 310"/>
          <p:cNvSpPr>
            <a:spLocks noChangeArrowheads="1"/>
          </p:cNvSpPr>
          <p:nvPr/>
        </p:nvSpPr>
        <p:spPr bwMode="auto">
          <a:xfrm>
            <a:off x="85328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9" name="Line 319"/>
          <p:cNvSpPr>
            <a:spLocks noChangeShapeType="1"/>
          </p:cNvSpPr>
          <p:nvPr/>
        </p:nvSpPr>
        <p:spPr bwMode="auto">
          <a:xfrm>
            <a:off x="7885113" y="4005263"/>
            <a:ext cx="0" cy="187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0" name="AutoShape 321"/>
          <p:cNvSpPr>
            <a:spLocks noChangeArrowheads="1"/>
          </p:cNvSpPr>
          <p:nvPr/>
        </p:nvSpPr>
        <p:spPr bwMode="auto">
          <a:xfrm>
            <a:off x="323850" y="3355975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0431" name="AutoShape 322"/>
          <p:cNvSpPr>
            <a:spLocks noChangeArrowheads="1"/>
          </p:cNvSpPr>
          <p:nvPr/>
        </p:nvSpPr>
        <p:spPr bwMode="auto">
          <a:xfrm>
            <a:off x="323850" y="1266825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10432" name="AutoShape 323"/>
          <p:cNvSpPr>
            <a:spLocks noChangeArrowheads="1"/>
          </p:cNvSpPr>
          <p:nvPr/>
        </p:nvSpPr>
        <p:spPr bwMode="auto">
          <a:xfrm>
            <a:off x="2987675" y="1268413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BCS</a:t>
            </a:r>
          </a:p>
        </p:txBody>
      </p:sp>
      <p:sp>
        <p:nvSpPr>
          <p:cNvPr id="10433" name="AutoShape 324"/>
          <p:cNvSpPr>
            <a:spLocks noChangeArrowheads="1"/>
          </p:cNvSpPr>
          <p:nvPr/>
        </p:nvSpPr>
        <p:spPr bwMode="auto">
          <a:xfrm>
            <a:off x="5867400" y="1270000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</a:t>
            </a:r>
          </a:p>
        </p:txBody>
      </p:sp>
      <p:sp>
        <p:nvSpPr>
          <p:cNvPr id="10434" name="AutoShape 325"/>
          <p:cNvSpPr>
            <a:spLocks noChangeArrowheads="1"/>
          </p:cNvSpPr>
          <p:nvPr/>
        </p:nvSpPr>
        <p:spPr bwMode="auto">
          <a:xfrm>
            <a:off x="1331913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BCS[P] == 8</a:t>
            </a:r>
          </a:p>
        </p:txBody>
      </p:sp>
      <p:sp>
        <p:nvSpPr>
          <p:cNvPr id="10435" name="AutoShape 326"/>
          <p:cNvSpPr>
            <a:spLocks noChangeArrowheads="1"/>
          </p:cNvSpPr>
          <p:nvPr/>
        </p:nvSpPr>
        <p:spPr bwMode="auto">
          <a:xfrm>
            <a:off x="2916238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GS[5] == 4</a:t>
            </a:r>
          </a:p>
        </p:txBody>
      </p:sp>
      <p:sp>
        <p:nvSpPr>
          <p:cNvPr id="10436" name="Line 328"/>
          <p:cNvSpPr>
            <a:spLocks noChangeShapeType="1"/>
          </p:cNvSpPr>
          <p:nvPr/>
        </p:nvSpPr>
        <p:spPr bwMode="auto">
          <a:xfrm>
            <a:off x="2195513" y="3284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7" name="Line 329"/>
          <p:cNvSpPr>
            <a:spLocks noChangeShapeType="1"/>
          </p:cNvSpPr>
          <p:nvPr/>
        </p:nvSpPr>
        <p:spPr bwMode="auto">
          <a:xfrm>
            <a:off x="6084888" y="3284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8" name="AutoShape 331"/>
          <p:cNvSpPr>
            <a:spLocks noChangeArrowheads="1"/>
          </p:cNvSpPr>
          <p:nvPr/>
        </p:nvSpPr>
        <p:spPr bwMode="auto">
          <a:xfrm>
            <a:off x="5795963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GS[6] == 9</a:t>
            </a:r>
          </a:p>
        </p:txBody>
      </p:sp>
      <p:sp>
        <p:nvSpPr>
          <p:cNvPr id="10439" name="Line 337"/>
          <p:cNvSpPr>
            <a:spLocks noChangeShapeType="1"/>
          </p:cNvSpPr>
          <p:nvPr/>
        </p:nvSpPr>
        <p:spPr bwMode="auto">
          <a:xfrm>
            <a:off x="3059113" y="3281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0" name="AutoShape 338"/>
          <p:cNvSpPr>
            <a:spLocks noChangeArrowheads="1"/>
          </p:cNvSpPr>
          <p:nvPr/>
        </p:nvSpPr>
        <p:spPr bwMode="auto">
          <a:xfrm>
            <a:off x="755650" y="692150"/>
            <a:ext cx="1727200" cy="2873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2" name="AutoShape 34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3" name="AutoShape 34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10444" name="Group 34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0455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57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8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456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445" name="AutoShape 34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6" name="AutoShape 34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10447" name="Group 34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51" name="Group 35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53" name="Rectangle 35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" name="Line 35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452" name="Arc 35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448" name="AutoShape 35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10449" name="AutoShape 358"/>
          <p:cNvSpPr>
            <a:spLocks noChangeArrowheads="1"/>
          </p:cNvSpPr>
          <p:nvPr/>
        </p:nvSpPr>
        <p:spPr bwMode="auto">
          <a:xfrm>
            <a:off x="395288" y="2563813"/>
            <a:ext cx="1727200" cy="28733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Search progress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50" name="Text Box 359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29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331640" y="2132856"/>
            <a:ext cx="504056" cy="1224136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2" name="Line 99"/>
          <p:cNvSpPr>
            <a:spLocks noChangeShapeType="1"/>
          </p:cNvSpPr>
          <p:nvPr/>
        </p:nvSpPr>
        <p:spPr bwMode="auto">
          <a:xfrm>
            <a:off x="1619672" y="2708920"/>
            <a:ext cx="576065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1" name="Oval 115"/>
          <p:cNvSpPr>
            <a:spLocks noChangeArrowheads="1"/>
          </p:cNvSpPr>
          <p:nvPr/>
        </p:nvSpPr>
        <p:spPr bwMode="auto">
          <a:xfrm>
            <a:off x="219573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 flipV="1">
            <a:off x="1619672" y="1269454"/>
            <a:ext cx="576065" cy="1439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2483768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21957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Line 99"/>
          <p:cNvSpPr>
            <a:spLocks noChangeShapeType="1"/>
          </p:cNvSpPr>
          <p:nvPr/>
        </p:nvSpPr>
        <p:spPr bwMode="auto">
          <a:xfrm flipV="1">
            <a:off x="1619672" y="2708226"/>
            <a:ext cx="576064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48376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051720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205172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339752" y="342900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339752" y="1988840"/>
            <a:ext cx="576063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0" name="Rounded Rectangle 89"/>
          <p:cNvSpPr/>
          <p:nvPr/>
        </p:nvSpPr>
        <p:spPr>
          <a:xfrm>
            <a:off x="2843808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277180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05983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0" name="Rounded Rectangle 89"/>
          <p:cNvSpPr/>
          <p:nvPr/>
        </p:nvSpPr>
        <p:spPr>
          <a:xfrm>
            <a:off x="2843808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349188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77991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AutoShape 642"/>
          <p:cNvSpPr>
            <a:spLocks noChangeArrowheads="1"/>
          </p:cNvSpPr>
          <p:nvPr/>
        </p:nvSpPr>
        <p:spPr bwMode="auto">
          <a:xfrm>
            <a:off x="323528" y="980728"/>
            <a:ext cx="8496944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539552" y="548680"/>
            <a:ext cx="8064896" cy="648072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Search NFA for dictionary </a:t>
            </a:r>
          </a:p>
          <a:p>
            <a:pPr algn="l"/>
            <a:r>
              <a:rPr lang="en-US"/>
              <a:t>D = {"add", "advanced", "algorithms", "to", "your", "algonqiuan", "adventures"}</a:t>
            </a:r>
            <a:endParaRPr lang="en-US" smtClean="0"/>
          </a:p>
        </p:txBody>
      </p:sp>
      <p:sp>
        <p:nvSpPr>
          <p:cNvPr id="92" name="Oval 115"/>
          <p:cNvSpPr>
            <a:spLocks noChangeArrowheads="1"/>
          </p:cNvSpPr>
          <p:nvPr/>
        </p:nvSpPr>
        <p:spPr bwMode="auto">
          <a:xfrm>
            <a:off x="2843808" y="10527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3" name="Oval 115"/>
          <p:cNvSpPr>
            <a:spLocks noChangeArrowheads="1"/>
          </p:cNvSpPr>
          <p:nvPr/>
        </p:nvSpPr>
        <p:spPr bwMode="auto">
          <a:xfrm>
            <a:off x="6444208" y="17728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4" name="Oval 115"/>
          <p:cNvSpPr>
            <a:spLocks noChangeArrowheads="1"/>
          </p:cNvSpPr>
          <p:nvPr/>
        </p:nvSpPr>
        <p:spPr bwMode="auto">
          <a:xfrm>
            <a:off x="7884368" y="249289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5" name="Oval 115"/>
          <p:cNvSpPr>
            <a:spLocks noChangeArrowheads="1"/>
          </p:cNvSpPr>
          <p:nvPr/>
        </p:nvSpPr>
        <p:spPr bwMode="auto">
          <a:xfrm>
            <a:off x="7884368" y="321297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6" name="Oval 115"/>
          <p:cNvSpPr>
            <a:spLocks noChangeArrowheads="1"/>
          </p:cNvSpPr>
          <p:nvPr/>
        </p:nvSpPr>
        <p:spPr bwMode="auto">
          <a:xfrm>
            <a:off x="7884368" y="393305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09" name="Oval 115"/>
          <p:cNvSpPr>
            <a:spLocks noChangeArrowheads="1"/>
          </p:cNvSpPr>
          <p:nvPr/>
        </p:nvSpPr>
        <p:spPr bwMode="auto">
          <a:xfrm>
            <a:off x="3563888" y="5373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10" name="Oval 115"/>
          <p:cNvSpPr>
            <a:spLocks noChangeArrowheads="1"/>
          </p:cNvSpPr>
          <p:nvPr/>
        </p:nvSpPr>
        <p:spPr bwMode="auto">
          <a:xfrm>
            <a:off x="2123728" y="46531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26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27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28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29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30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31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77991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17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18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19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20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21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22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23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24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25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4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5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6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7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8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48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9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 flipV="1">
            <a:off x="6084169" y="1988840"/>
            <a:ext cx="360039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8760"/>
            <a:ext cx="504056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10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11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12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13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14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15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16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360041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34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35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36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37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360040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32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33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36003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</a:t>
            </a:r>
            <a:endParaRPr lang="cs-CZ" sz="1600" b="1"/>
          </a:p>
        </p:txBody>
      </p:sp>
      <p:sp>
        <p:nvSpPr>
          <p:cNvPr id="81" name="Arc 55"/>
          <p:cNvSpPr>
            <a:spLocks/>
          </p:cNvSpPr>
          <p:nvPr/>
        </p:nvSpPr>
        <p:spPr bwMode="auto">
          <a:xfrm flipH="1" flipV="1">
            <a:off x="467544" y="32849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Arc 28"/>
          <p:cNvSpPr>
            <a:spLocks/>
          </p:cNvSpPr>
          <p:nvPr/>
        </p:nvSpPr>
        <p:spPr bwMode="auto">
          <a:xfrm rot="16200000">
            <a:off x="669058" y="301146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611560" y="2636912"/>
            <a:ext cx="288925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17" name="Text Box 107"/>
          <p:cNvSpPr txBox="1">
            <a:spLocks noChangeArrowheads="1"/>
          </p:cNvSpPr>
          <p:nvPr/>
        </p:nvSpPr>
        <p:spPr bwMode="auto">
          <a:xfrm>
            <a:off x="1043608" y="27089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18" name="Text Box 107"/>
          <p:cNvSpPr txBox="1">
            <a:spLocks noChangeArrowheads="1"/>
          </p:cNvSpPr>
          <p:nvPr/>
        </p:nvSpPr>
        <p:spPr bwMode="auto">
          <a:xfrm>
            <a:off x="1619672" y="213285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19" name="Text Box 107"/>
          <p:cNvSpPr txBox="1">
            <a:spLocks noChangeArrowheads="1"/>
          </p:cNvSpPr>
          <p:nvPr/>
        </p:nvSpPr>
        <p:spPr bwMode="auto">
          <a:xfrm>
            <a:off x="2339752" y="14127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20" name="Text Box 107"/>
          <p:cNvSpPr txBox="1">
            <a:spLocks noChangeArrowheads="1"/>
          </p:cNvSpPr>
          <p:nvPr/>
        </p:nvSpPr>
        <p:spPr bwMode="auto">
          <a:xfrm>
            <a:off x="255577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v</a:t>
            </a:r>
            <a:endParaRPr lang="cs-CZ" b="1" baseline="-25000"/>
          </a:p>
        </p:txBody>
      </p:sp>
      <p:sp>
        <p:nvSpPr>
          <p:cNvPr id="121" name="Text Box 107"/>
          <p:cNvSpPr txBox="1">
            <a:spLocks noChangeArrowheads="1"/>
          </p:cNvSpPr>
          <p:nvPr/>
        </p:nvSpPr>
        <p:spPr bwMode="auto">
          <a:xfrm>
            <a:off x="327585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22" name="Text Box 107"/>
          <p:cNvSpPr txBox="1">
            <a:spLocks noChangeArrowheads="1"/>
          </p:cNvSpPr>
          <p:nvPr/>
        </p:nvSpPr>
        <p:spPr bwMode="auto">
          <a:xfrm>
            <a:off x="399593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23" name="Text Box 107"/>
          <p:cNvSpPr txBox="1">
            <a:spLocks noChangeArrowheads="1"/>
          </p:cNvSpPr>
          <p:nvPr/>
        </p:nvSpPr>
        <p:spPr bwMode="auto">
          <a:xfrm>
            <a:off x="471601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c</a:t>
            </a:r>
            <a:endParaRPr lang="cs-CZ" b="1" baseline="-25000"/>
          </a:p>
        </p:txBody>
      </p:sp>
      <p:sp>
        <p:nvSpPr>
          <p:cNvPr id="124" name="Text Box 107"/>
          <p:cNvSpPr txBox="1">
            <a:spLocks noChangeArrowheads="1"/>
          </p:cNvSpPr>
          <p:nvPr/>
        </p:nvSpPr>
        <p:spPr bwMode="auto">
          <a:xfrm>
            <a:off x="543609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25" name="Text Box 107"/>
          <p:cNvSpPr txBox="1">
            <a:spLocks noChangeArrowheads="1"/>
          </p:cNvSpPr>
          <p:nvPr/>
        </p:nvSpPr>
        <p:spPr bwMode="auto">
          <a:xfrm>
            <a:off x="6084168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26" name="Text Box 107"/>
          <p:cNvSpPr txBox="1">
            <a:spLocks noChangeArrowheads="1"/>
          </p:cNvSpPr>
          <p:nvPr/>
        </p:nvSpPr>
        <p:spPr bwMode="auto">
          <a:xfrm>
            <a:off x="3347864" y="213285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27" name="Text Box 107"/>
          <p:cNvSpPr txBox="1">
            <a:spLocks noChangeArrowheads="1"/>
          </p:cNvSpPr>
          <p:nvPr/>
        </p:nvSpPr>
        <p:spPr bwMode="auto">
          <a:xfrm>
            <a:off x="399593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28" name="Text Box 107"/>
          <p:cNvSpPr txBox="1">
            <a:spLocks noChangeArrowheads="1"/>
          </p:cNvSpPr>
          <p:nvPr/>
        </p:nvSpPr>
        <p:spPr bwMode="auto">
          <a:xfrm>
            <a:off x="471601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29" name="Text Box 107"/>
          <p:cNvSpPr txBox="1">
            <a:spLocks noChangeArrowheads="1"/>
          </p:cNvSpPr>
          <p:nvPr/>
        </p:nvSpPr>
        <p:spPr bwMode="auto">
          <a:xfrm>
            <a:off x="543609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30" name="Text Box 107"/>
          <p:cNvSpPr txBox="1">
            <a:spLocks noChangeArrowheads="1"/>
          </p:cNvSpPr>
          <p:nvPr/>
        </p:nvSpPr>
        <p:spPr bwMode="auto">
          <a:xfrm>
            <a:off x="615617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31" name="Text Box 107"/>
          <p:cNvSpPr txBox="1">
            <a:spLocks noChangeArrowheads="1"/>
          </p:cNvSpPr>
          <p:nvPr/>
        </p:nvSpPr>
        <p:spPr bwMode="auto">
          <a:xfrm>
            <a:off x="6804248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32" name="Text Box 107"/>
          <p:cNvSpPr txBox="1">
            <a:spLocks noChangeArrowheads="1"/>
          </p:cNvSpPr>
          <p:nvPr/>
        </p:nvSpPr>
        <p:spPr bwMode="auto">
          <a:xfrm>
            <a:off x="7524328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s</a:t>
            </a:r>
            <a:endParaRPr lang="cs-CZ" b="1" baseline="-25000"/>
          </a:p>
        </p:txBody>
      </p:sp>
      <p:sp>
        <p:nvSpPr>
          <p:cNvPr id="133" name="Text Box 107"/>
          <p:cNvSpPr txBox="1">
            <a:spLocks noChangeArrowheads="1"/>
          </p:cNvSpPr>
          <p:nvPr/>
        </p:nvSpPr>
        <p:spPr bwMode="auto">
          <a:xfrm>
            <a:off x="255577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g</a:t>
            </a:r>
            <a:endParaRPr lang="cs-CZ" b="1" baseline="-25000"/>
          </a:p>
        </p:txBody>
      </p:sp>
      <p:sp>
        <p:nvSpPr>
          <p:cNvPr id="134" name="Text Box 107"/>
          <p:cNvSpPr txBox="1">
            <a:spLocks noChangeArrowheads="1"/>
          </p:cNvSpPr>
          <p:nvPr/>
        </p:nvSpPr>
        <p:spPr bwMode="auto">
          <a:xfrm>
            <a:off x="1979712" y="292494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l</a:t>
            </a:r>
            <a:endParaRPr lang="cs-CZ" b="1" baseline="-25000"/>
          </a:p>
        </p:txBody>
      </p:sp>
      <p:sp>
        <p:nvSpPr>
          <p:cNvPr id="135" name="Text Box 107"/>
          <p:cNvSpPr txBox="1">
            <a:spLocks noChangeArrowheads="1"/>
          </p:cNvSpPr>
          <p:nvPr/>
        </p:nvSpPr>
        <p:spPr bwMode="auto">
          <a:xfrm>
            <a:off x="327585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36" name="Text Box 107"/>
          <p:cNvSpPr txBox="1">
            <a:spLocks noChangeArrowheads="1"/>
          </p:cNvSpPr>
          <p:nvPr/>
        </p:nvSpPr>
        <p:spPr bwMode="auto">
          <a:xfrm>
            <a:off x="399593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37" name="Text Box 107"/>
          <p:cNvSpPr txBox="1">
            <a:spLocks noChangeArrowheads="1"/>
          </p:cNvSpPr>
          <p:nvPr/>
        </p:nvSpPr>
        <p:spPr bwMode="auto">
          <a:xfrm>
            <a:off x="4067944" y="35730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38" name="Text Box 107"/>
          <p:cNvSpPr txBox="1">
            <a:spLocks noChangeArrowheads="1"/>
          </p:cNvSpPr>
          <p:nvPr/>
        </p:nvSpPr>
        <p:spPr bwMode="auto">
          <a:xfrm>
            <a:off x="471601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i</a:t>
            </a:r>
            <a:endParaRPr lang="cs-CZ" b="1" baseline="-25000"/>
          </a:p>
        </p:txBody>
      </p:sp>
      <p:sp>
        <p:nvSpPr>
          <p:cNvPr id="139" name="Text Box 107"/>
          <p:cNvSpPr txBox="1">
            <a:spLocks noChangeArrowheads="1"/>
          </p:cNvSpPr>
          <p:nvPr/>
        </p:nvSpPr>
        <p:spPr bwMode="auto">
          <a:xfrm>
            <a:off x="543609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40" name="Text Box 107"/>
          <p:cNvSpPr txBox="1">
            <a:spLocks noChangeArrowheads="1"/>
          </p:cNvSpPr>
          <p:nvPr/>
        </p:nvSpPr>
        <p:spPr bwMode="auto">
          <a:xfrm>
            <a:off x="615617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h</a:t>
            </a:r>
            <a:endParaRPr lang="cs-CZ" b="1" baseline="-25000"/>
          </a:p>
        </p:txBody>
      </p:sp>
      <p:sp>
        <p:nvSpPr>
          <p:cNvPr id="141" name="Text Box 107"/>
          <p:cNvSpPr txBox="1">
            <a:spLocks noChangeArrowheads="1"/>
          </p:cNvSpPr>
          <p:nvPr/>
        </p:nvSpPr>
        <p:spPr bwMode="auto">
          <a:xfrm>
            <a:off x="687625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m</a:t>
            </a:r>
            <a:endParaRPr lang="cs-CZ" b="1" baseline="-25000"/>
          </a:p>
        </p:txBody>
      </p:sp>
      <p:sp>
        <p:nvSpPr>
          <p:cNvPr id="142" name="Text Box 107"/>
          <p:cNvSpPr txBox="1">
            <a:spLocks noChangeArrowheads="1"/>
          </p:cNvSpPr>
          <p:nvPr/>
        </p:nvSpPr>
        <p:spPr bwMode="auto">
          <a:xfrm>
            <a:off x="759633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s</a:t>
            </a:r>
            <a:endParaRPr lang="cs-CZ" b="1" baseline="-25000"/>
          </a:p>
        </p:txBody>
      </p:sp>
      <p:sp>
        <p:nvSpPr>
          <p:cNvPr id="143" name="Text Box 107"/>
          <p:cNvSpPr txBox="1">
            <a:spLocks noChangeArrowheads="1"/>
          </p:cNvSpPr>
          <p:nvPr/>
        </p:nvSpPr>
        <p:spPr bwMode="auto">
          <a:xfrm>
            <a:off x="471601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q</a:t>
            </a:r>
            <a:endParaRPr lang="cs-CZ" b="1" baseline="-25000"/>
          </a:p>
        </p:txBody>
      </p:sp>
      <p:sp>
        <p:nvSpPr>
          <p:cNvPr id="144" name="Text Box 107"/>
          <p:cNvSpPr txBox="1">
            <a:spLocks noChangeArrowheads="1"/>
          </p:cNvSpPr>
          <p:nvPr/>
        </p:nvSpPr>
        <p:spPr bwMode="auto">
          <a:xfrm>
            <a:off x="543609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45" name="Text Box 107"/>
          <p:cNvSpPr txBox="1">
            <a:spLocks noChangeArrowheads="1"/>
          </p:cNvSpPr>
          <p:nvPr/>
        </p:nvSpPr>
        <p:spPr bwMode="auto">
          <a:xfrm>
            <a:off x="615617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i</a:t>
            </a:r>
            <a:endParaRPr lang="cs-CZ" b="1" baseline="-25000"/>
          </a:p>
        </p:txBody>
      </p:sp>
      <p:sp>
        <p:nvSpPr>
          <p:cNvPr id="146" name="Text Box 107"/>
          <p:cNvSpPr txBox="1">
            <a:spLocks noChangeArrowheads="1"/>
          </p:cNvSpPr>
          <p:nvPr/>
        </p:nvSpPr>
        <p:spPr bwMode="auto">
          <a:xfrm>
            <a:off x="687625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47" name="Text Box 107"/>
          <p:cNvSpPr txBox="1">
            <a:spLocks noChangeArrowheads="1"/>
          </p:cNvSpPr>
          <p:nvPr/>
        </p:nvSpPr>
        <p:spPr bwMode="auto">
          <a:xfrm>
            <a:off x="7524328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48" name="Text Box 107"/>
          <p:cNvSpPr txBox="1">
            <a:spLocks noChangeArrowheads="1"/>
          </p:cNvSpPr>
          <p:nvPr/>
        </p:nvSpPr>
        <p:spPr bwMode="auto">
          <a:xfrm>
            <a:off x="1187624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49" name="Text Box 107"/>
          <p:cNvSpPr txBox="1">
            <a:spLocks noChangeArrowheads="1"/>
          </p:cNvSpPr>
          <p:nvPr/>
        </p:nvSpPr>
        <p:spPr bwMode="auto">
          <a:xfrm>
            <a:off x="1763688" y="458112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50" name="Text Box 107"/>
          <p:cNvSpPr txBox="1">
            <a:spLocks noChangeArrowheads="1"/>
          </p:cNvSpPr>
          <p:nvPr/>
        </p:nvSpPr>
        <p:spPr bwMode="auto">
          <a:xfrm>
            <a:off x="1835696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51" name="Text Box 107"/>
          <p:cNvSpPr txBox="1">
            <a:spLocks noChangeArrowheads="1"/>
          </p:cNvSpPr>
          <p:nvPr/>
        </p:nvSpPr>
        <p:spPr bwMode="auto">
          <a:xfrm>
            <a:off x="2555776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52" name="Text Box 107"/>
          <p:cNvSpPr txBox="1">
            <a:spLocks noChangeArrowheads="1"/>
          </p:cNvSpPr>
          <p:nvPr/>
        </p:nvSpPr>
        <p:spPr bwMode="auto">
          <a:xfrm>
            <a:off x="3203848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53" name="Text Box 107"/>
          <p:cNvSpPr txBox="1">
            <a:spLocks noChangeArrowheads="1"/>
          </p:cNvSpPr>
          <p:nvPr/>
        </p:nvSpPr>
        <p:spPr bwMode="auto">
          <a:xfrm>
            <a:off x="1043608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y</a:t>
            </a:r>
            <a:endParaRPr lang="cs-CZ" b="1" baseline="-25000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0</a:t>
            </a:r>
            <a:endParaRPr lang="cs-CZ" sz="1600" b="1"/>
          </a:p>
        </p:txBody>
      </p:sp>
      <p:sp>
        <p:nvSpPr>
          <p:cNvPr id="16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7" name="Text Box 107"/>
          <p:cNvSpPr txBox="1">
            <a:spLocks noChangeArrowheads="1"/>
          </p:cNvSpPr>
          <p:nvPr/>
        </p:nvSpPr>
        <p:spPr bwMode="auto">
          <a:xfrm>
            <a:off x="755576" y="1556792"/>
            <a:ext cx="43204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1473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utoShape 642"/>
          <p:cNvSpPr>
            <a:spLocks noChangeArrowheads="1"/>
          </p:cNvSpPr>
          <p:nvPr/>
        </p:nvSpPr>
        <p:spPr bwMode="auto">
          <a:xfrm>
            <a:off x="395536" y="3573016"/>
            <a:ext cx="8424936" cy="288032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 rot="19425983">
            <a:off x="1606144" y="4781851"/>
            <a:ext cx="733736" cy="165618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AutoShape 642"/>
          <p:cNvSpPr>
            <a:spLocks noChangeArrowheads="1"/>
          </p:cNvSpPr>
          <p:nvPr/>
        </p:nvSpPr>
        <p:spPr bwMode="auto">
          <a:xfrm>
            <a:off x="395536" y="692696"/>
            <a:ext cx="8424936" cy="273630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9" name="Oval 115"/>
          <p:cNvSpPr>
            <a:spLocks noChangeArrowheads="1"/>
          </p:cNvSpPr>
          <p:nvPr/>
        </p:nvSpPr>
        <p:spPr bwMode="auto">
          <a:xfrm>
            <a:off x="3563888" y="5805264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87657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602059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602059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6020594"/>
            <a:ext cx="360040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619673" y="5301208"/>
            <a:ext cx="576064" cy="6480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971600" y="3933056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1043608" y="4653136"/>
            <a:ext cx="43204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1043608" y="4653136"/>
            <a:ext cx="432048" cy="13681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827584" y="450912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Oval 115"/>
          <p:cNvSpPr>
            <a:spLocks noChangeArrowheads="1"/>
          </p:cNvSpPr>
          <p:nvPr/>
        </p:nvSpPr>
        <p:spPr bwMode="auto">
          <a:xfrm>
            <a:off x="827584" y="4437112"/>
            <a:ext cx="432048" cy="4313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1" name="Arc 55"/>
          <p:cNvSpPr>
            <a:spLocks/>
          </p:cNvSpPr>
          <p:nvPr/>
        </p:nvSpPr>
        <p:spPr bwMode="auto">
          <a:xfrm flipH="1" flipV="1">
            <a:off x="539552" y="458112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Arc 28"/>
          <p:cNvSpPr>
            <a:spLocks/>
          </p:cNvSpPr>
          <p:nvPr/>
        </p:nvSpPr>
        <p:spPr bwMode="auto">
          <a:xfrm rot="16200000">
            <a:off x="741067" y="416359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683568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515719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90" name="Oval 115"/>
          <p:cNvSpPr>
            <a:spLocks noChangeArrowheads="1"/>
          </p:cNvSpPr>
          <p:nvPr/>
        </p:nvSpPr>
        <p:spPr bwMode="auto">
          <a:xfrm>
            <a:off x="1547664" y="3789040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4644008" y="4869160"/>
            <a:ext cx="3960440" cy="1512168"/>
          </a:xfrm>
          <a:prstGeom prst="roundRect">
            <a:avLst>
              <a:gd name="adj" fmla="val 91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This is a wrong construction.</a:t>
            </a:r>
          </a:p>
          <a:p>
            <a:pPr algn="l"/>
            <a:r>
              <a:rPr lang="en-US" smtClean="0"/>
              <a:t>It would incorrectly </a:t>
            </a:r>
            <a:r>
              <a:rPr lang="en-US"/>
              <a:t>add </a:t>
            </a:r>
            <a:endParaRPr lang="en-US" smtClean="0"/>
          </a:p>
          <a:p>
            <a:pPr algn="l"/>
            <a:r>
              <a:rPr lang="en-US" smtClean="0"/>
              <a:t>word "tour"  to the dictionary.</a:t>
            </a:r>
          </a:p>
        </p:txBody>
      </p:sp>
      <p:sp>
        <p:nvSpPr>
          <p:cNvPr id="113" name="Oval 115"/>
          <p:cNvSpPr>
            <a:spLocks noChangeArrowheads="1"/>
          </p:cNvSpPr>
          <p:nvPr/>
        </p:nvSpPr>
        <p:spPr bwMode="auto">
          <a:xfrm>
            <a:off x="6516215" y="10527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19" name="Line 99"/>
          <p:cNvSpPr>
            <a:spLocks noChangeShapeType="1"/>
          </p:cNvSpPr>
          <p:nvPr/>
        </p:nvSpPr>
        <p:spPr bwMode="auto">
          <a:xfrm>
            <a:off x="3131839" y="119675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1" name="Line 99"/>
          <p:cNvSpPr>
            <a:spLocks noChangeShapeType="1"/>
          </p:cNvSpPr>
          <p:nvPr/>
        </p:nvSpPr>
        <p:spPr bwMode="auto">
          <a:xfrm>
            <a:off x="1691679" y="198884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0" name="Oval 115"/>
          <p:cNvSpPr>
            <a:spLocks noChangeArrowheads="1"/>
          </p:cNvSpPr>
          <p:nvPr/>
        </p:nvSpPr>
        <p:spPr bwMode="auto">
          <a:xfrm>
            <a:off x="298782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151" name="Oval 115"/>
          <p:cNvSpPr>
            <a:spLocks noChangeArrowheads="1"/>
          </p:cNvSpPr>
          <p:nvPr/>
        </p:nvSpPr>
        <p:spPr bwMode="auto">
          <a:xfrm>
            <a:off x="370790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52" name="Oval 115"/>
          <p:cNvSpPr>
            <a:spLocks noChangeArrowheads="1"/>
          </p:cNvSpPr>
          <p:nvPr/>
        </p:nvSpPr>
        <p:spPr bwMode="auto">
          <a:xfrm>
            <a:off x="442798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53" name="Oval 115"/>
          <p:cNvSpPr>
            <a:spLocks noChangeArrowheads="1"/>
          </p:cNvSpPr>
          <p:nvPr/>
        </p:nvSpPr>
        <p:spPr bwMode="auto">
          <a:xfrm>
            <a:off x="514806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154" name="Oval 115"/>
          <p:cNvSpPr>
            <a:spLocks noChangeArrowheads="1"/>
          </p:cNvSpPr>
          <p:nvPr/>
        </p:nvSpPr>
        <p:spPr bwMode="auto">
          <a:xfrm>
            <a:off x="586814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155" name="Oval 115"/>
          <p:cNvSpPr>
            <a:spLocks noChangeArrowheads="1"/>
          </p:cNvSpPr>
          <p:nvPr/>
        </p:nvSpPr>
        <p:spPr bwMode="auto">
          <a:xfrm>
            <a:off x="658822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56" name="Line 99"/>
          <p:cNvSpPr>
            <a:spLocks noChangeShapeType="1"/>
          </p:cNvSpPr>
          <p:nvPr/>
        </p:nvSpPr>
        <p:spPr bwMode="auto">
          <a:xfrm flipV="1">
            <a:off x="1691679" y="126945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7" name="Line 99"/>
          <p:cNvSpPr>
            <a:spLocks noChangeShapeType="1"/>
          </p:cNvSpPr>
          <p:nvPr/>
        </p:nvSpPr>
        <p:spPr bwMode="auto">
          <a:xfrm>
            <a:off x="255577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3275856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99593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4716016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43609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 flipV="1">
            <a:off x="6156176" y="1268760"/>
            <a:ext cx="360039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8" name="Line 99"/>
          <p:cNvSpPr>
            <a:spLocks noChangeShapeType="1"/>
          </p:cNvSpPr>
          <p:nvPr/>
        </p:nvSpPr>
        <p:spPr bwMode="auto">
          <a:xfrm flipV="1">
            <a:off x="971599" y="198884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Oval 115"/>
          <p:cNvSpPr>
            <a:spLocks noChangeArrowheads="1"/>
          </p:cNvSpPr>
          <p:nvPr/>
        </p:nvSpPr>
        <p:spPr bwMode="auto">
          <a:xfrm>
            <a:off x="827583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80" name="Oval 115"/>
          <p:cNvSpPr>
            <a:spLocks noChangeArrowheads="1"/>
          </p:cNvSpPr>
          <p:nvPr/>
        </p:nvSpPr>
        <p:spPr bwMode="auto">
          <a:xfrm>
            <a:off x="1547663" y="184482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82" name="Oval 115"/>
          <p:cNvSpPr>
            <a:spLocks noChangeArrowheads="1"/>
          </p:cNvSpPr>
          <p:nvPr/>
        </p:nvSpPr>
        <p:spPr bwMode="auto">
          <a:xfrm>
            <a:off x="827583" y="2492896"/>
            <a:ext cx="432048" cy="4313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83" name="Arc 55"/>
          <p:cNvSpPr>
            <a:spLocks/>
          </p:cNvSpPr>
          <p:nvPr/>
        </p:nvSpPr>
        <p:spPr bwMode="auto">
          <a:xfrm flipH="1" flipV="1">
            <a:off x="539551" y="2636912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Arc 28"/>
          <p:cNvSpPr>
            <a:spLocks/>
          </p:cNvSpPr>
          <p:nvPr/>
        </p:nvSpPr>
        <p:spPr bwMode="auto">
          <a:xfrm rot="16200000">
            <a:off x="741066" y="2219374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Text Box 53"/>
          <p:cNvSpPr txBox="1">
            <a:spLocks noChangeArrowheads="1"/>
          </p:cNvSpPr>
          <p:nvPr/>
        </p:nvSpPr>
        <p:spPr bwMode="auto">
          <a:xfrm>
            <a:off x="683567" y="17728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86" name="Oval 115"/>
          <p:cNvSpPr>
            <a:spLocks noChangeArrowheads="1"/>
          </p:cNvSpPr>
          <p:nvPr/>
        </p:nvSpPr>
        <p:spPr bwMode="auto">
          <a:xfrm>
            <a:off x="2267744" y="2636912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87" name="Oval 115"/>
          <p:cNvSpPr>
            <a:spLocks noChangeArrowheads="1"/>
          </p:cNvSpPr>
          <p:nvPr/>
        </p:nvSpPr>
        <p:spPr bwMode="auto">
          <a:xfrm>
            <a:off x="3635896" y="1988840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88" name="Arc 101"/>
          <p:cNvSpPr>
            <a:spLocks/>
          </p:cNvSpPr>
          <p:nvPr/>
        </p:nvSpPr>
        <p:spPr bwMode="auto">
          <a:xfrm rot="5400000" flipH="1">
            <a:off x="4248150" y="-999678"/>
            <a:ext cx="431676" cy="4104456"/>
          </a:xfrm>
          <a:custGeom>
            <a:avLst/>
            <a:gdLst>
              <a:gd name="T0" fmla="*/ 117575931 w 21600"/>
              <a:gd name="T1" fmla="*/ 0 h 42451"/>
              <a:gd name="T2" fmla="*/ 68139419 w 21600"/>
              <a:gd name="T3" fmla="*/ 2147483647 h 42451"/>
              <a:gd name="T4" fmla="*/ 0 w 21600"/>
              <a:gd name="T5" fmla="*/ 214748364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38100">
            <a:solidFill>
              <a:srgbClr val="CC00FF"/>
            </a:solidFill>
            <a:prstDash val="dash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15"/>
          <p:cNvSpPr>
            <a:spLocks noChangeArrowheads="1"/>
          </p:cNvSpPr>
          <p:nvPr/>
        </p:nvSpPr>
        <p:spPr bwMode="auto">
          <a:xfrm>
            <a:off x="226774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89" name="AutoShape 3"/>
          <p:cNvSpPr>
            <a:spLocks noChangeArrowheads="1"/>
          </p:cNvSpPr>
          <p:nvPr/>
        </p:nvSpPr>
        <p:spPr bwMode="auto">
          <a:xfrm>
            <a:off x="4283968" y="1772816"/>
            <a:ext cx="4320480" cy="1368152"/>
          </a:xfrm>
          <a:prstGeom prst="roundRect">
            <a:avLst>
              <a:gd name="adj" fmla="val 91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Optionally, identical suffixes </a:t>
            </a:r>
          </a:p>
          <a:p>
            <a:pPr algn="l"/>
            <a:r>
              <a:rPr lang="en-US" b="1" smtClean="0">
                <a:solidFill>
                  <a:srgbClr val="CC00FF"/>
                </a:solidFill>
              </a:rPr>
              <a:t>can be merged</a:t>
            </a:r>
            <a:r>
              <a:rPr lang="en-US" smtClean="0">
                <a:solidFill>
                  <a:srgbClr val="CC00FF"/>
                </a:solidFill>
              </a:rPr>
              <a:t> </a:t>
            </a:r>
            <a:r>
              <a:rPr lang="en-US" smtClean="0"/>
              <a:t>too, but it is not</a:t>
            </a:r>
          </a:p>
          <a:p>
            <a:pPr algn="l"/>
            <a:r>
              <a:rPr lang="en-US" smtClean="0"/>
              <a:t>necessary as effectivity will be granted</a:t>
            </a:r>
          </a:p>
          <a:p>
            <a:pPr algn="l"/>
            <a:r>
              <a:rPr lang="en-US" smtClean="0"/>
              <a:t>on the next slide.</a:t>
            </a:r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Small Optimization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0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 Fact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Unnecessary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Curved Connector 2"/>
          <p:cNvCxnSpPr/>
          <p:nvPr/>
        </p:nvCxnSpPr>
        <p:spPr bwMode="auto">
          <a:xfrm rot="10800000" flipV="1">
            <a:off x="2339752" y="5157192"/>
            <a:ext cx="2232248" cy="43204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AutoShape 71"/>
          <p:cNvSpPr>
            <a:spLocks noChangeArrowheads="1"/>
          </p:cNvSpPr>
          <p:nvPr/>
        </p:nvSpPr>
        <p:spPr bwMode="auto">
          <a:xfrm>
            <a:off x="2339752" y="3573016"/>
            <a:ext cx="295232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Anyway, be careful.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13776</TotalTime>
  <Words>4782</Words>
  <Application>Microsoft Office PowerPoint</Application>
  <PresentationFormat>On-screen Show (4:3)</PresentationFormat>
  <Paragraphs>2336</Paragraphs>
  <Slides>30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479</cp:revision>
  <cp:lastPrinted>2018-11-21T09:17:12Z</cp:lastPrinted>
  <dcterms:created xsi:type="dcterms:W3CDTF">2009-11-06T20:35:58Z</dcterms:created>
  <dcterms:modified xsi:type="dcterms:W3CDTF">2018-11-21T09:26:12Z</dcterms:modified>
</cp:coreProperties>
</file>