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504" r:id="rId2"/>
    <p:sldId id="394" r:id="rId3"/>
    <p:sldId id="408" r:id="rId4"/>
    <p:sldId id="432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51" r:id="rId24"/>
    <p:sldId id="446" r:id="rId25"/>
    <p:sldId id="447" r:id="rId26"/>
    <p:sldId id="448" r:id="rId27"/>
    <p:sldId id="449" r:id="rId28"/>
    <p:sldId id="450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10" r:id="rId37"/>
    <p:sldId id="460" r:id="rId38"/>
    <p:sldId id="459" r:id="rId39"/>
    <p:sldId id="461" r:id="rId40"/>
    <p:sldId id="494" r:id="rId41"/>
    <p:sldId id="463" r:id="rId42"/>
    <p:sldId id="495" r:id="rId43"/>
    <p:sldId id="496" r:id="rId44"/>
    <p:sldId id="497" r:id="rId45"/>
    <p:sldId id="498" r:id="rId46"/>
    <p:sldId id="499" r:id="rId47"/>
    <p:sldId id="500" r:id="rId48"/>
    <p:sldId id="501" r:id="rId49"/>
    <p:sldId id="502" r:id="rId50"/>
    <p:sldId id="503" r:id="rId51"/>
    <p:sldId id="464" r:id="rId52"/>
    <p:sldId id="465" r:id="rId53"/>
    <p:sldId id="505" r:id="rId54"/>
    <p:sldId id="506" r:id="rId55"/>
    <p:sldId id="507" r:id="rId56"/>
    <p:sldId id="508" r:id="rId57"/>
    <p:sldId id="509" r:id="rId58"/>
    <p:sldId id="511" r:id="rId59"/>
    <p:sldId id="510" r:id="rId60"/>
  </p:sldIdLst>
  <p:sldSz cx="9144000" cy="6858000" type="screen4x3"/>
  <p:notesSz cx="6858000" cy="9144000"/>
  <p:custDataLst>
    <p:tags r:id="rId6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-102" y="-168"/>
      </p:cViewPr>
      <p:guideLst>
        <p:guide orient="horz" pos="3385"/>
        <p:guide pos="21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3"/>
    </p:cViewPr>
  </p:sorterViewPr>
  <p:notesViewPr>
    <p:cSldViewPr showGuides="1">
      <p:cViewPr varScale="1">
        <p:scale>
          <a:sx n="26" d="100"/>
          <a:sy n="26" d="100"/>
        </p:scale>
        <p:origin x="-917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0B9C-ED1F-4C09-89DA-CE3728422DFB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DF958-2734-4272-9B55-9C0D552E332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B60A-82A0-45D9-8BE2-1A585D5E2485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2D8DA-E681-4090-910E-6126FBE99A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A5F0A4-D70B-4467-83B9-E9A34868B48A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F6A2D7-6229-4DC9-AE17-F2C4F7462534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8F1280-AF42-41DA-922F-886475CA65C9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2699F7-350C-4CDE-AE4C-07E8CCD30FE4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E2D606-80E1-410F-9B2A-7CC6C78E721A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90ADD20-3FF0-4357-9C97-D8ECA8A48290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0009A6B-5A2E-4F2B-9E53-BCB15E0F2FAD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rgbClr val="EBF9FF"/>
            </a:gs>
            <a:gs pos="100000">
              <a:srgbClr val="37B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772400" cy="1944687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7" y="3429000"/>
            <a:ext cx="7058025" cy="1752600"/>
          </a:xfrm>
        </p:spPr>
        <p:txBody>
          <a:bodyPr/>
          <a:lstStyle>
            <a:lvl1pPr marL="0" indent="0" algn="ctr">
              <a:buFontTx/>
              <a:buNone/>
              <a:defRPr sz="2400" i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8229600" cy="43917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6165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6165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5" y="366714"/>
            <a:ext cx="8775764" cy="5032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165" y="1125538"/>
            <a:ext cx="4285506" cy="5399806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44" y="1125538"/>
            <a:ext cx="4287093" cy="532779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5"/>
            <a:ext cx="8219256" cy="10081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46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46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692695"/>
            <a:ext cx="8219256" cy="10081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90278"/>
            <a:ext cx="4040188" cy="774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4040188" cy="4176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90278"/>
            <a:ext cx="4041775" cy="774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041775" cy="4176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08113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580526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F9FF"/>
            </a:gs>
            <a:gs pos="100000">
              <a:srgbClr val="9FD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404664"/>
            <a:ext cx="72834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3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692275" cy="6858000"/>
          </a:xfrm>
          <a:prstGeom prst="rect">
            <a:avLst/>
          </a:prstGeom>
          <a:gradFill rotWithShape="1">
            <a:gsLst>
              <a:gs pos="0">
                <a:srgbClr val="37B3FF">
                  <a:alpha val="37000"/>
                </a:srgbClr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19256" cy="1008113"/>
          </a:xfrm>
        </p:spPr>
        <p:txBody>
          <a:bodyPr/>
          <a:lstStyle/>
          <a:p>
            <a:r>
              <a:rPr lang="cs-CZ" dirty="0" smtClean="0"/>
              <a:t>Statická analýza fyziologických systémů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467544" y="764704"/>
            <a:ext cx="821925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Obecné systémové vlastnosti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-4763"/>
            <a:ext cx="77406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351588" y="3016250"/>
            <a:ext cx="1130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FF=GFR/RPF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018213" y="514350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GFR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462588" y="29511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RPF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581025" y="2719388"/>
            <a:ext cx="863600" cy="461962"/>
          </a:xfrm>
          <a:prstGeom prst="rightArrow">
            <a:avLst>
              <a:gd name="adj1" fmla="val 50000"/>
              <a:gd name="adj2" fmla="val 46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RPF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539875" y="2965450"/>
            <a:ext cx="526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6916738" y="2916238"/>
            <a:ext cx="1400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8316913" y="2924175"/>
            <a:ext cx="0" cy="230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3059113" y="5229225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3059113" y="5229225"/>
            <a:ext cx="0" cy="385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3059113" y="5600700"/>
            <a:ext cx="19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3370263" y="5580063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2897188" y="5451475"/>
            <a:ext cx="744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2897188" y="3419475"/>
            <a:ext cx="0" cy="202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1550988" y="3413125"/>
            <a:ext cx="1349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646238" y="33845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APr</a:t>
            </a:r>
          </a:p>
        </p:txBody>
      </p:sp>
      <p:sp>
        <p:nvSpPr>
          <p:cNvPr id="48146" name="AutoShape 18"/>
          <p:cNvSpPr>
            <a:spLocks noChangeArrowheads="1"/>
          </p:cNvSpPr>
          <p:nvPr/>
        </p:nvSpPr>
        <p:spPr bwMode="auto">
          <a:xfrm>
            <a:off x="611188" y="3171825"/>
            <a:ext cx="863600" cy="455613"/>
          </a:xfrm>
          <a:prstGeom prst="rightArrow">
            <a:avLst>
              <a:gd name="adj1" fmla="val 50000"/>
              <a:gd name="adj2" fmla="val 473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APr</a:t>
            </a:r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3765550" y="5514975"/>
            <a:ext cx="98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4879975" y="5514975"/>
            <a:ext cx="40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5286375" y="5499100"/>
            <a:ext cx="0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5272088" y="5724525"/>
            <a:ext cx="439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614613" y="5808663"/>
            <a:ext cx="310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 flipV="1">
            <a:off x="2608263" y="3878263"/>
            <a:ext cx="0" cy="1936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2351088" y="3878263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2900363" y="3413125"/>
            <a:ext cx="296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2608263" y="3878263"/>
            <a:ext cx="906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3498850" y="35004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3502025" y="3500438"/>
            <a:ext cx="87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3308350" y="341312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3935413" y="3930650"/>
            <a:ext cx="8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V="1">
            <a:off x="3935413" y="3441700"/>
            <a:ext cx="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>
            <a:off x="3660775" y="3451225"/>
            <a:ext cx="277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2897188" y="4011613"/>
            <a:ext cx="161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>
            <a:off x="3159125" y="4057650"/>
            <a:ext cx="84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>
            <a:off x="2743200" y="4103688"/>
            <a:ext cx="315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2328863" y="4103688"/>
            <a:ext cx="414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2743200" y="4103688"/>
            <a:ext cx="0" cy="2160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>
            <a:off x="2743200" y="6264275"/>
            <a:ext cx="2030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68" name="Text Box 40"/>
          <p:cNvSpPr txBox="1">
            <a:spLocks noChangeArrowheads="1"/>
          </p:cNvSpPr>
          <p:nvPr/>
        </p:nvSpPr>
        <p:spPr bwMode="auto">
          <a:xfrm>
            <a:off x="1976438" y="3654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</a:t>
            </a:r>
          </a:p>
        </p:txBody>
      </p:sp>
      <p:sp>
        <p:nvSpPr>
          <p:cNvPr id="48169" name="Text Box 41"/>
          <p:cNvSpPr txBox="1">
            <a:spLocks noChangeArrowheads="1"/>
          </p:cNvSpPr>
          <p:nvPr/>
        </p:nvSpPr>
        <p:spPr bwMode="auto">
          <a:xfrm>
            <a:off x="1895475" y="39481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</a:t>
            </a:r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3197225" y="5530850"/>
            <a:ext cx="80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4670425" y="6183313"/>
            <a:ext cx="106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V="1">
            <a:off x="4670425" y="5530850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>
            <a:off x="4879975" y="6221413"/>
            <a:ext cx="1212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6019800" y="6099175"/>
            <a:ext cx="90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 flipV="1">
            <a:off x="6019800" y="5762625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>
            <a:off x="5819775" y="5762625"/>
            <a:ext cx="200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>
            <a:off x="6280150" y="6161088"/>
            <a:ext cx="1098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6394450" y="6054725"/>
            <a:ext cx="984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79" name="Line 51"/>
          <p:cNvSpPr>
            <a:spLocks noChangeShapeType="1"/>
          </p:cNvSpPr>
          <p:nvPr/>
        </p:nvSpPr>
        <p:spPr bwMode="auto">
          <a:xfrm flipV="1">
            <a:off x="6394450" y="4011613"/>
            <a:ext cx="0" cy="2043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>
            <a:off x="4197350" y="3998913"/>
            <a:ext cx="2197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81" name="Line 53"/>
          <p:cNvSpPr>
            <a:spLocks noChangeShapeType="1"/>
          </p:cNvSpPr>
          <p:nvPr/>
        </p:nvSpPr>
        <p:spPr bwMode="auto">
          <a:xfrm>
            <a:off x="7673975" y="6246813"/>
            <a:ext cx="90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>
            <a:off x="7470775" y="6115050"/>
            <a:ext cx="293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>
            <a:off x="7861300" y="6180138"/>
            <a:ext cx="23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 flipV="1">
            <a:off x="8096250" y="2578100"/>
            <a:ext cx="0" cy="360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 flipH="1">
            <a:off x="2897188" y="2578100"/>
            <a:ext cx="5199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86" name="Line 58"/>
          <p:cNvSpPr>
            <a:spLocks noChangeShapeType="1"/>
          </p:cNvSpPr>
          <p:nvPr/>
        </p:nvSpPr>
        <p:spPr bwMode="auto">
          <a:xfrm flipV="1">
            <a:off x="2897188" y="1882775"/>
            <a:ext cx="0" cy="708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87" name="Line 59"/>
          <p:cNvSpPr>
            <a:spLocks noChangeShapeType="1"/>
          </p:cNvSpPr>
          <p:nvPr/>
        </p:nvSpPr>
        <p:spPr bwMode="auto">
          <a:xfrm>
            <a:off x="2887663" y="1873250"/>
            <a:ext cx="1449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88" name="AutoShape 60"/>
          <p:cNvSpPr>
            <a:spLocks noChangeArrowheads="1"/>
          </p:cNvSpPr>
          <p:nvPr/>
        </p:nvSpPr>
        <p:spPr bwMode="auto">
          <a:xfrm>
            <a:off x="581025" y="449263"/>
            <a:ext cx="863600" cy="382587"/>
          </a:xfrm>
          <a:prstGeom prst="rightArrow">
            <a:avLst>
              <a:gd name="adj1" fmla="val 50000"/>
              <a:gd name="adj2" fmla="val 564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RBF</a:t>
            </a:r>
          </a:p>
        </p:txBody>
      </p:sp>
      <p:sp>
        <p:nvSpPr>
          <p:cNvPr id="48189" name="Line 61"/>
          <p:cNvSpPr>
            <a:spLocks noChangeShapeType="1"/>
          </p:cNvSpPr>
          <p:nvPr/>
        </p:nvSpPr>
        <p:spPr bwMode="auto">
          <a:xfrm>
            <a:off x="2800350" y="1662113"/>
            <a:ext cx="1536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90" name="Line 62"/>
          <p:cNvSpPr>
            <a:spLocks noChangeShapeType="1"/>
          </p:cNvSpPr>
          <p:nvPr/>
        </p:nvSpPr>
        <p:spPr bwMode="auto">
          <a:xfrm>
            <a:off x="4152900" y="1455738"/>
            <a:ext cx="18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91" name="Line 63"/>
          <p:cNvSpPr>
            <a:spLocks noChangeShapeType="1"/>
          </p:cNvSpPr>
          <p:nvPr/>
        </p:nvSpPr>
        <p:spPr bwMode="auto">
          <a:xfrm>
            <a:off x="1539875" y="1703388"/>
            <a:ext cx="1122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92" name="Line 64"/>
          <p:cNvSpPr>
            <a:spLocks noChangeShapeType="1"/>
          </p:cNvSpPr>
          <p:nvPr/>
        </p:nvSpPr>
        <p:spPr bwMode="auto">
          <a:xfrm>
            <a:off x="1703388" y="1600200"/>
            <a:ext cx="958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93" name="Line 65"/>
          <p:cNvSpPr>
            <a:spLocks noChangeShapeType="1"/>
          </p:cNvSpPr>
          <p:nvPr/>
        </p:nvSpPr>
        <p:spPr bwMode="auto">
          <a:xfrm>
            <a:off x="1703388" y="1600200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94" name="Line 66"/>
          <p:cNvSpPr>
            <a:spLocks noChangeShapeType="1"/>
          </p:cNvSpPr>
          <p:nvPr/>
        </p:nvSpPr>
        <p:spPr bwMode="auto">
          <a:xfrm>
            <a:off x="6122988" y="2847975"/>
            <a:ext cx="642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95" name="AutoShape 67"/>
          <p:cNvSpPr>
            <a:spLocks noChangeArrowheads="1"/>
          </p:cNvSpPr>
          <p:nvPr/>
        </p:nvSpPr>
        <p:spPr bwMode="auto">
          <a:xfrm>
            <a:off x="581025" y="942975"/>
            <a:ext cx="863600" cy="457200"/>
          </a:xfrm>
          <a:prstGeom prst="rightArrow">
            <a:avLst>
              <a:gd name="adj1" fmla="val 50000"/>
              <a:gd name="adj2" fmla="val 47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AffC</a:t>
            </a:r>
          </a:p>
        </p:txBody>
      </p:sp>
      <p:sp>
        <p:nvSpPr>
          <p:cNvPr id="48196" name="AutoShape 68"/>
          <p:cNvSpPr>
            <a:spLocks noChangeArrowheads="1"/>
          </p:cNvSpPr>
          <p:nvPr/>
        </p:nvSpPr>
        <p:spPr bwMode="auto">
          <a:xfrm>
            <a:off x="581025" y="1487488"/>
            <a:ext cx="863600" cy="427037"/>
          </a:xfrm>
          <a:prstGeom prst="rightArrow">
            <a:avLst>
              <a:gd name="adj1" fmla="val 50000"/>
              <a:gd name="adj2" fmla="val 505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TubC</a:t>
            </a:r>
          </a:p>
        </p:txBody>
      </p:sp>
      <p:sp>
        <p:nvSpPr>
          <p:cNvPr id="48197" name="AutoShape 69"/>
          <p:cNvSpPr>
            <a:spLocks noChangeArrowheads="1"/>
          </p:cNvSpPr>
          <p:nvPr/>
        </p:nvSpPr>
        <p:spPr bwMode="auto">
          <a:xfrm>
            <a:off x="581025" y="206375"/>
            <a:ext cx="863600" cy="373063"/>
          </a:xfrm>
          <a:prstGeom prst="rightArrow">
            <a:avLst>
              <a:gd name="adj1" fmla="val 50000"/>
              <a:gd name="adj2" fmla="val 578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RAP</a:t>
            </a:r>
          </a:p>
        </p:txBody>
      </p:sp>
      <p:sp>
        <p:nvSpPr>
          <p:cNvPr id="48198" name="Line 70"/>
          <p:cNvSpPr>
            <a:spLocks noChangeShapeType="1"/>
          </p:cNvSpPr>
          <p:nvPr/>
        </p:nvSpPr>
        <p:spPr bwMode="auto">
          <a:xfrm>
            <a:off x="1539875" y="1184275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99" name="Line 71"/>
          <p:cNvSpPr>
            <a:spLocks noChangeShapeType="1"/>
          </p:cNvSpPr>
          <p:nvPr/>
        </p:nvSpPr>
        <p:spPr bwMode="auto">
          <a:xfrm flipV="1">
            <a:off x="2022475" y="687388"/>
            <a:ext cx="0" cy="496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200" name="Line 72"/>
          <p:cNvSpPr>
            <a:spLocks noChangeShapeType="1"/>
          </p:cNvSpPr>
          <p:nvPr/>
        </p:nvSpPr>
        <p:spPr bwMode="auto">
          <a:xfrm>
            <a:off x="2022475" y="687388"/>
            <a:ext cx="290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201" name="Line 73"/>
          <p:cNvSpPr>
            <a:spLocks noChangeShapeType="1"/>
          </p:cNvSpPr>
          <p:nvPr/>
        </p:nvSpPr>
        <p:spPr bwMode="auto">
          <a:xfrm>
            <a:off x="1528763" y="61912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202" name="Line 74"/>
          <p:cNvSpPr>
            <a:spLocks noChangeShapeType="1"/>
          </p:cNvSpPr>
          <p:nvPr/>
        </p:nvSpPr>
        <p:spPr bwMode="auto">
          <a:xfrm>
            <a:off x="2398713" y="67151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 flipV="1">
            <a:off x="2538413" y="484188"/>
            <a:ext cx="0" cy="187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>
            <a:off x="2538413" y="484188"/>
            <a:ext cx="841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>
            <a:off x="1539875" y="412750"/>
            <a:ext cx="1839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>
            <a:off x="3498850" y="458788"/>
            <a:ext cx="654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207" name="Line 79"/>
          <p:cNvSpPr>
            <a:spLocks noChangeShapeType="1"/>
          </p:cNvSpPr>
          <p:nvPr/>
        </p:nvSpPr>
        <p:spPr bwMode="auto">
          <a:xfrm>
            <a:off x="4152900" y="458788"/>
            <a:ext cx="0" cy="996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208" name="Line 80"/>
          <p:cNvSpPr>
            <a:spLocks noChangeShapeType="1"/>
          </p:cNvSpPr>
          <p:nvPr/>
        </p:nvSpPr>
        <p:spPr bwMode="auto">
          <a:xfrm>
            <a:off x="4548188" y="1662113"/>
            <a:ext cx="193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 flipV="1">
            <a:off x="4741863" y="876300"/>
            <a:ext cx="0" cy="785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>
            <a:off x="4741863" y="876300"/>
            <a:ext cx="1028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>
            <a:off x="4741863" y="766763"/>
            <a:ext cx="1028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 flipV="1">
            <a:off x="4741863" y="111125"/>
            <a:ext cx="0" cy="655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>
            <a:off x="1539875" y="117475"/>
            <a:ext cx="3201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214" name="Line 86"/>
          <p:cNvSpPr>
            <a:spLocks noChangeShapeType="1"/>
          </p:cNvSpPr>
          <p:nvPr/>
        </p:nvSpPr>
        <p:spPr bwMode="auto">
          <a:xfrm>
            <a:off x="5921375" y="831850"/>
            <a:ext cx="2016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215" name="Line 87"/>
          <p:cNvSpPr>
            <a:spLocks noChangeShapeType="1"/>
          </p:cNvSpPr>
          <p:nvPr/>
        </p:nvSpPr>
        <p:spPr bwMode="auto">
          <a:xfrm>
            <a:off x="6122988" y="831850"/>
            <a:ext cx="2543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216" name="Line 88"/>
          <p:cNvSpPr>
            <a:spLocks noChangeShapeType="1"/>
          </p:cNvSpPr>
          <p:nvPr/>
        </p:nvSpPr>
        <p:spPr bwMode="auto">
          <a:xfrm>
            <a:off x="6122988" y="831850"/>
            <a:ext cx="0" cy="2016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217" name="Text Box 90"/>
          <p:cNvSpPr txBox="1">
            <a:spLocks noChangeArrowheads="1"/>
          </p:cNvSpPr>
          <p:nvPr/>
        </p:nvSpPr>
        <p:spPr bwMode="auto">
          <a:xfrm>
            <a:off x="4806950" y="952500"/>
            <a:ext cx="1323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GFR=NETP*GKf</a:t>
            </a:r>
          </a:p>
        </p:txBody>
      </p:sp>
      <p:sp>
        <p:nvSpPr>
          <p:cNvPr id="48218" name="Text Box 91"/>
          <p:cNvSpPr txBox="1">
            <a:spLocks noChangeArrowheads="1"/>
          </p:cNvSpPr>
          <p:nvPr/>
        </p:nvSpPr>
        <p:spPr bwMode="auto">
          <a:xfrm>
            <a:off x="3546475" y="1990725"/>
            <a:ext cx="1916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NETP=GP-PTP-AVeCOP</a:t>
            </a:r>
          </a:p>
        </p:txBody>
      </p:sp>
      <p:sp>
        <p:nvSpPr>
          <p:cNvPr id="48219" name="Text Box 92"/>
          <p:cNvSpPr txBox="1">
            <a:spLocks noChangeArrowheads="1"/>
          </p:cNvSpPr>
          <p:nvPr/>
        </p:nvSpPr>
        <p:spPr bwMode="auto">
          <a:xfrm>
            <a:off x="2097088" y="1293813"/>
            <a:ext cx="1306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PTP=GFR/TubC</a:t>
            </a:r>
          </a:p>
        </p:txBody>
      </p:sp>
      <p:sp>
        <p:nvSpPr>
          <p:cNvPr id="48220" name="Text Box 93"/>
          <p:cNvSpPr txBox="1">
            <a:spLocks noChangeArrowheads="1"/>
          </p:cNvSpPr>
          <p:nvPr/>
        </p:nvSpPr>
        <p:spPr bwMode="auto">
          <a:xfrm>
            <a:off x="2005013" y="714375"/>
            <a:ext cx="1206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PAff=RBF/AffC</a:t>
            </a:r>
          </a:p>
        </p:txBody>
      </p:sp>
      <p:sp>
        <p:nvSpPr>
          <p:cNvPr id="48221" name="Text Box 94"/>
          <p:cNvSpPr txBox="1">
            <a:spLocks noChangeArrowheads="1"/>
          </p:cNvSpPr>
          <p:nvPr/>
        </p:nvSpPr>
        <p:spPr bwMode="auto">
          <a:xfrm>
            <a:off x="2911475" y="520700"/>
            <a:ext cx="1146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GP=RAP-PAff</a:t>
            </a:r>
          </a:p>
        </p:txBody>
      </p:sp>
      <p:sp>
        <p:nvSpPr>
          <p:cNvPr id="48222" name="Text Box 95"/>
          <p:cNvSpPr txBox="1">
            <a:spLocks noChangeArrowheads="1"/>
          </p:cNvSpPr>
          <p:nvPr/>
        </p:nvSpPr>
        <p:spPr bwMode="auto">
          <a:xfrm>
            <a:off x="3765550" y="4103688"/>
            <a:ext cx="1862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ACOP=A*Apr+B*(APr)^2</a:t>
            </a:r>
          </a:p>
        </p:txBody>
      </p:sp>
      <p:sp>
        <p:nvSpPr>
          <p:cNvPr id="48223" name="Text Box 96"/>
          <p:cNvSpPr txBox="1">
            <a:spLocks noChangeArrowheads="1"/>
          </p:cNvSpPr>
          <p:nvPr/>
        </p:nvSpPr>
        <p:spPr bwMode="auto">
          <a:xfrm>
            <a:off x="2884488" y="4124325"/>
            <a:ext cx="581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A*Apr</a:t>
            </a:r>
          </a:p>
        </p:txBody>
      </p:sp>
      <p:sp>
        <p:nvSpPr>
          <p:cNvPr id="48224" name="Text Box 97"/>
          <p:cNvSpPr txBox="1">
            <a:spLocks noChangeArrowheads="1"/>
          </p:cNvSpPr>
          <p:nvPr/>
        </p:nvSpPr>
        <p:spPr bwMode="auto">
          <a:xfrm>
            <a:off x="3594100" y="3208338"/>
            <a:ext cx="855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B*(APr)^2</a:t>
            </a:r>
          </a:p>
        </p:txBody>
      </p:sp>
      <p:sp>
        <p:nvSpPr>
          <p:cNvPr id="48225" name="Text Box 98"/>
          <p:cNvSpPr txBox="1">
            <a:spLocks noChangeArrowheads="1"/>
          </p:cNvSpPr>
          <p:nvPr/>
        </p:nvSpPr>
        <p:spPr bwMode="auto">
          <a:xfrm>
            <a:off x="2873375" y="3427413"/>
            <a:ext cx="695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(APr)^2</a:t>
            </a:r>
          </a:p>
        </p:txBody>
      </p:sp>
      <p:sp>
        <p:nvSpPr>
          <p:cNvPr id="48226" name="Text Box 99"/>
          <p:cNvSpPr txBox="1">
            <a:spLocks noChangeArrowheads="1"/>
          </p:cNvSpPr>
          <p:nvPr/>
        </p:nvSpPr>
        <p:spPr bwMode="auto">
          <a:xfrm>
            <a:off x="3422650" y="5186363"/>
            <a:ext cx="1247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EPr=APr/(1-FF)</a:t>
            </a:r>
          </a:p>
        </p:txBody>
      </p:sp>
      <p:sp>
        <p:nvSpPr>
          <p:cNvPr id="48227" name="Text Box 100"/>
          <p:cNvSpPr txBox="1">
            <a:spLocks noChangeArrowheads="1"/>
          </p:cNvSpPr>
          <p:nvPr/>
        </p:nvSpPr>
        <p:spPr bwMode="auto">
          <a:xfrm>
            <a:off x="2943225" y="5567363"/>
            <a:ext cx="608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(1-FF)</a:t>
            </a:r>
          </a:p>
        </p:txBody>
      </p:sp>
      <p:sp>
        <p:nvSpPr>
          <p:cNvPr id="48228" name="Text Box 101"/>
          <p:cNvSpPr txBox="1">
            <a:spLocks noChangeArrowheads="1"/>
          </p:cNvSpPr>
          <p:nvPr/>
        </p:nvSpPr>
        <p:spPr bwMode="auto">
          <a:xfrm>
            <a:off x="4670425" y="5243513"/>
            <a:ext cx="593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EPr^2</a:t>
            </a:r>
          </a:p>
        </p:txBody>
      </p:sp>
      <p:sp>
        <p:nvSpPr>
          <p:cNvPr id="48229" name="Text Box 102"/>
          <p:cNvSpPr txBox="1">
            <a:spLocks noChangeArrowheads="1"/>
          </p:cNvSpPr>
          <p:nvPr/>
        </p:nvSpPr>
        <p:spPr bwMode="auto">
          <a:xfrm>
            <a:off x="4557713" y="6303963"/>
            <a:ext cx="598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A*EPr</a:t>
            </a:r>
          </a:p>
        </p:txBody>
      </p:sp>
      <p:sp>
        <p:nvSpPr>
          <p:cNvPr id="48230" name="Text Box 103"/>
          <p:cNvSpPr txBox="1">
            <a:spLocks noChangeArrowheads="1"/>
          </p:cNvSpPr>
          <p:nvPr/>
        </p:nvSpPr>
        <p:spPr bwMode="auto">
          <a:xfrm>
            <a:off x="5313363" y="5818188"/>
            <a:ext cx="754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B*EPr^2</a:t>
            </a:r>
          </a:p>
        </p:txBody>
      </p:sp>
      <p:sp>
        <p:nvSpPr>
          <p:cNvPr id="48231" name="Text Box 104"/>
          <p:cNvSpPr txBox="1">
            <a:spLocks noChangeArrowheads="1"/>
          </p:cNvSpPr>
          <p:nvPr/>
        </p:nvSpPr>
        <p:spPr bwMode="auto">
          <a:xfrm>
            <a:off x="5467350" y="6232525"/>
            <a:ext cx="177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ECOP=A*EPr+B*EPr^2</a:t>
            </a:r>
          </a:p>
        </p:txBody>
      </p:sp>
      <p:sp>
        <p:nvSpPr>
          <p:cNvPr id="48232" name="Text Box 105"/>
          <p:cNvSpPr txBox="1">
            <a:spLocks noChangeArrowheads="1"/>
          </p:cNvSpPr>
          <p:nvPr/>
        </p:nvSpPr>
        <p:spPr bwMode="auto">
          <a:xfrm>
            <a:off x="6737350" y="5772150"/>
            <a:ext cx="1136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ACOP+ECOP</a:t>
            </a:r>
          </a:p>
        </p:txBody>
      </p:sp>
      <p:sp>
        <p:nvSpPr>
          <p:cNvPr id="48233" name="Text Box 106"/>
          <p:cNvSpPr txBox="1">
            <a:spLocks noChangeArrowheads="1"/>
          </p:cNvSpPr>
          <p:nvPr/>
        </p:nvSpPr>
        <p:spPr bwMode="auto">
          <a:xfrm>
            <a:off x="7158038" y="6270625"/>
            <a:ext cx="2071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AVeCOP=(ACOP+ECOP)/2</a:t>
            </a:r>
          </a:p>
        </p:txBody>
      </p:sp>
      <p:sp>
        <p:nvSpPr>
          <p:cNvPr id="48234" name="Text Box 107"/>
          <p:cNvSpPr txBox="1">
            <a:spLocks noChangeArrowheads="1"/>
          </p:cNvSpPr>
          <p:nvPr/>
        </p:nvSpPr>
        <p:spPr bwMode="auto">
          <a:xfrm>
            <a:off x="3379788" y="1608138"/>
            <a:ext cx="801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AVeCOP</a:t>
            </a:r>
          </a:p>
        </p:txBody>
      </p:sp>
      <p:sp>
        <p:nvSpPr>
          <p:cNvPr id="48235" name="Text Box 108"/>
          <p:cNvSpPr txBox="1">
            <a:spLocks noChangeArrowheads="1"/>
          </p:cNvSpPr>
          <p:nvPr/>
        </p:nvSpPr>
        <p:spPr bwMode="auto">
          <a:xfrm>
            <a:off x="3551238" y="143668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PTP</a:t>
            </a:r>
          </a:p>
        </p:txBody>
      </p:sp>
      <p:sp>
        <p:nvSpPr>
          <p:cNvPr id="48236" name="Text Box 109"/>
          <p:cNvSpPr txBox="1">
            <a:spLocks noChangeArrowheads="1"/>
          </p:cNvSpPr>
          <p:nvPr/>
        </p:nvSpPr>
        <p:spPr bwMode="auto">
          <a:xfrm>
            <a:off x="3730625" y="1136650"/>
            <a:ext cx="404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GP</a:t>
            </a:r>
          </a:p>
        </p:txBody>
      </p:sp>
      <p:sp>
        <p:nvSpPr>
          <p:cNvPr id="48237" name="Text Box 110"/>
          <p:cNvSpPr txBox="1">
            <a:spLocks noChangeArrowheads="1"/>
          </p:cNvSpPr>
          <p:nvPr/>
        </p:nvSpPr>
        <p:spPr bwMode="auto">
          <a:xfrm>
            <a:off x="5426075" y="2603500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GFR</a:t>
            </a:r>
          </a:p>
        </p:txBody>
      </p:sp>
      <p:sp>
        <p:nvSpPr>
          <p:cNvPr id="48238" name="Text Box 111"/>
          <p:cNvSpPr txBox="1">
            <a:spLocks noChangeArrowheads="1"/>
          </p:cNvSpPr>
          <p:nvPr/>
        </p:nvSpPr>
        <p:spPr bwMode="auto">
          <a:xfrm>
            <a:off x="1789113" y="1716088"/>
            <a:ext cx="617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TubC</a:t>
            </a:r>
          </a:p>
        </p:txBody>
      </p:sp>
      <p:sp>
        <p:nvSpPr>
          <p:cNvPr id="48239" name="AutoShape 112"/>
          <p:cNvSpPr>
            <a:spLocks noChangeArrowheads="1"/>
          </p:cNvSpPr>
          <p:nvPr/>
        </p:nvSpPr>
        <p:spPr bwMode="auto">
          <a:xfrm>
            <a:off x="8666163" y="541338"/>
            <a:ext cx="477837" cy="5762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GFR</a:t>
            </a:r>
          </a:p>
        </p:txBody>
      </p:sp>
      <p:sp>
        <p:nvSpPr>
          <p:cNvPr id="48240" name="Text Box 113"/>
          <p:cNvSpPr txBox="1">
            <a:spLocks noChangeArrowheads="1"/>
          </p:cNvSpPr>
          <p:nvPr/>
        </p:nvSpPr>
        <p:spPr bwMode="auto">
          <a:xfrm>
            <a:off x="4978400" y="488950"/>
            <a:ext cx="44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GKf</a:t>
            </a:r>
          </a:p>
        </p:txBody>
      </p:sp>
      <p:sp>
        <p:nvSpPr>
          <p:cNvPr id="48241" name="AutoShape 114"/>
          <p:cNvSpPr>
            <a:spLocks noChangeArrowheads="1"/>
          </p:cNvSpPr>
          <p:nvPr/>
        </p:nvSpPr>
        <p:spPr bwMode="auto">
          <a:xfrm>
            <a:off x="598488" y="-55563"/>
            <a:ext cx="863600" cy="368301"/>
          </a:xfrm>
          <a:prstGeom prst="righ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GKf</a:t>
            </a:r>
          </a:p>
        </p:txBody>
      </p:sp>
      <p:sp>
        <p:nvSpPr>
          <p:cNvPr id="48242" name="Oval 115"/>
          <p:cNvSpPr>
            <a:spLocks noChangeArrowheads="1"/>
          </p:cNvSpPr>
          <p:nvPr/>
        </p:nvSpPr>
        <p:spPr bwMode="auto">
          <a:xfrm>
            <a:off x="6080125" y="782638"/>
            <a:ext cx="88900" cy="1063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243" name="Line 116"/>
          <p:cNvSpPr>
            <a:spLocks noChangeShapeType="1"/>
          </p:cNvSpPr>
          <p:nvPr/>
        </p:nvSpPr>
        <p:spPr bwMode="auto">
          <a:xfrm flipH="1">
            <a:off x="1703388" y="2847975"/>
            <a:ext cx="4406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244" name="Oval 89"/>
          <p:cNvSpPr>
            <a:spLocks noChangeArrowheads="1"/>
          </p:cNvSpPr>
          <p:nvPr/>
        </p:nvSpPr>
        <p:spPr bwMode="auto">
          <a:xfrm>
            <a:off x="6083300" y="2794000"/>
            <a:ext cx="88900" cy="1063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8245" name="Picture 119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33913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46" name="Text Box 120"/>
          <p:cNvSpPr txBox="1">
            <a:spLocks noChangeArrowheads="1"/>
          </p:cNvSpPr>
          <p:nvPr/>
        </p:nvSpPr>
        <p:spPr bwMode="auto">
          <a:xfrm>
            <a:off x="257175" y="64500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  <p:sp>
        <p:nvSpPr>
          <p:cNvPr id="48247" name="Text Box 11"/>
          <p:cNvSpPr txBox="1">
            <a:spLocks noChangeArrowheads="1"/>
          </p:cNvSpPr>
          <p:nvPr/>
        </p:nvSpPr>
        <p:spPr bwMode="auto">
          <a:xfrm>
            <a:off x="5045075" y="-14288"/>
            <a:ext cx="4100513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</a:rPr>
              <a:t>Grafické zobrazení matematických vztahů?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0"/>
            <a:ext cx="774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6351588" y="3016250"/>
            <a:ext cx="1130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FF=GFR/RPF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6018213" y="514350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GFR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5462588" y="29511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RPF</a:t>
            </a:r>
          </a:p>
        </p:txBody>
      </p:sp>
      <p:sp>
        <p:nvSpPr>
          <p:cNvPr id="49158" name="AutoShape 9"/>
          <p:cNvSpPr>
            <a:spLocks noChangeArrowheads="1"/>
          </p:cNvSpPr>
          <p:nvPr/>
        </p:nvSpPr>
        <p:spPr bwMode="auto">
          <a:xfrm>
            <a:off x="581025" y="2719388"/>
            <a:ext cx="863600" cy="461962"/>
          </a:xfrm>
          <a:prstGeom prst="rightArrow">
            <a:avLst>
              <a:gd name="adj1" fmla="val 50000"/>
              <a:gd name="adj2" fmla="val 46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RPF</a:t>
            </a:r>
          </a:p>
        </p:txBody>
      </p:sp>
      <p:sp>
        <p:nvSpPr>
          <p:cNvPr id="49159" name="Line 10"/>
          <p:cNvSpPr>
            <a:spLocks noChangeShapeType="1"/>
          </p:cNvSpPr>
          <p:nvPr/>
        </p:nvSpPr>
        <p:spPr bwMode="auto">
          <a:xfrm>
            <a:off x="1539875" y="2965450"/>
            <a:ext cx="526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60" name="Line 11"/>
          <p:cNvSpPr>
            <a:spLocks noChangeShapeType="1"/>
          </p:cNvSpPr>
          <p:nvPr/>
        </p:nvSpPr>
        <p:spPr bwMode="auto">
          <a:xfrm>
            <a:off x="6916738" y="2916238"/>
            <a:ext cx="1400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1" name="Line 12"/>
          <p:cNvSpPr>
            <a:spLocks noChangeShapeType="1"/>
          </p:cNvSpPr>
          <p:nvPr/>
        </p:nvSpPr>
        <p:spPr bwMode="auto">
          <a:xfrm>
            <a:off x="8316913" y="2924175"/>
            <a:ext cx="0" cy="230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2" name="Line 13"/>
          <p:cNvSpPr>
            <a:spLocks noChangeShapeType="1"/>
          </p:cNvSpPr>
          <p:nvPr/>
        </p:nvSpPr>
        <p:spPr bwMode="auto">
          <a:xfrm flipH="1">
            <a:off x="3059113" y="5229225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3" name="Line 14"/>
          <p:cNvSpPr>
            <a:spLocks noChangeShapeType="1"/>
          </p:cNvSpPr>
          <p:nvPr/>
        </p:nvSpPr>
        <p:spPr bwMode="auto">
          <a:xfrm>
            <a:off x="3059113" y="5229225"/>
            <a:ext cx="0" cy="385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4" name="Line 15"/>
          <p:cNvSpPr>
            <a:spLocks noChangeShapeType="1"/>
          </p:cNvSpPr>
          <p:nvPr/>
        </p:nvSpPr>
        <p:spPr bwMode="auto">
          <a:xfrm>
            <a:off x="3059113" y="5600700"/>
            <a:ext cx="19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65" name="Line 16"/>
          <p:cNvSpPr>
            <a:spLocks noChangeShapeType="1"/>
          </p:cNvSpPr>
          <p:nvPr/>
        </p:nvSpPr>
        <p:spPr bwMode="auto">
          <a:xfrm>
            <a:off x="3370263" y="5580063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66" name="Line 17"/>
          <p:cNvSpPr>
            <a:spLocks noChangeShapeType="1"/>
          </p:cNvSpPr>
          <p:nvPr/>
        </p:nvSpPr>
        <p:spPr bwMode="auto">
          <a:xfrm>
            <a:off x="2897188" y="5451475"/>
            <a:ext cx="744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67" name="Line 18"/>
          <p:cNvSpPr>
            <a:spLocks noChangeShapeType="1"/>
          </p:cNvSpPr>
          <p:nvPr/>
        </p:nvSpPr>
        <p:spPr bwMode="auto">
          <a:xfrm>
            <a:off x="2897188" y="3419475"/>
            <a:ext cx="0" cy="202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8" name="Line 19"/>
          <p:cNvSpPr>
            <a:spLocks noChangeShapeType="1"/>
          </p:cNvSpPr>
          <p:nvPr/>
        </p:nvSpPr>
        <p:spPr bwMode="auto">
          <a:xfrm>
            <a:off x="1550988" y="3413125"/>
            <a:ext cx="1349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9" name="Text Box 20"/>
          <p:cNvSpPr txBox="1">
            <a:spLocks noChangeArrowheads="1"/>
          </p:cNvSpPr>
          <p:nvPr/>
        </p:nvSpPr>
        <p:spPr bwMode="auto">
          <a:xfrm>
            <a:off x="1646238" y="33845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APr</a:t>
            </a:r>
          </a:p>
        </p:txBody>
      </p:sp>
      <p:sp>
        <p:nvSpPr>
          <p:cNvPr id="49170" name="AutoShape 21"/>
          <p:cNvSpPr>
            <a:spLocks noChangeArrowheads="1"/>
          </p:cNvSpPr>
          <p:nvPr/>
        </p:nvSpPr>
        <p:spPr bwMode="auto">
          <a:xfrm>
            <a:off x="611188" y="3171825"/>
            <a:ext cx="863600" cy="455613"/>
          </a:xfrm>
          <a:prstGeom prst="rightArrow">
            <a:avLst>
              <a:gd name="adj1" fmla="val 50000"/>
              <a:gd name="adj2" fmla="val 473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APr</a:t>
            </a:r>
          </a:p>
        </p:txBody>
      </p:sp>
      <p:sp>
        <p:nvSpPr>
          <p:cNvPr id="49171" name="Line 22"/>
          <p:cNvSpPr>
            <a:spLocks noChangeShapeType="1"/>
          </p:cNvSpPr>
          <p:nvPr/>
        </p:nvSpPr>
        <p:spPr bwMode="auto">
          <a:xfrm>
            <a:off x="3765550" y="5514975"/>
            <a:ext cx="98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72" name="Line 23"/>
          <p:cNvSpPr>
            <a:spLocks noChangeShapeType="1"/>
          </p:cNvSpPr>
          <p:nvPr/>
        </p:nvSpPr>
        <p:spPr bwMode="auto">
          <a:xfrm>
            <a:off x="4879975" y="5514975"/>
            <a:ext cx="40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3" name="Line 24"/>
          <p:cNvSpPr>
            <a:spLocks noChangeShapeType="1"/>
          </p:cNvSpPr>
          <p:nvPr/>
        </p:nvSpPr>
        <p:spPr bwMode="auto">
          <a:xfrm>
            <a:off x="5286375" y="5499100"/>
            <a:ext cx="0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4" name="Line 25"/>
          <p:cNvSpPr>
            <a:spLocks noChangeShapeType="1"/>
          </p:cNvSpPr>
          <p:nvPr/>
        </p:nvSpPr>
        <p:spPr bwMode="auto">
          <a:xfrm>
            <a:off x="5272088" y="5724525"/>
            <a:ext cx="439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75" name="Line 26"/>
          <p:cNvSpPr>
            <a:spLocks noChangeShapeType="1"/>
          </p:cNvSpPr>
          <p:nvPr/>
        </p:nvSpPr>
        <p:spPr bwMode="auto">
          <a:xfrm>
            <a:off x="2614613" y="5808663"/>
            <a:ext cx="310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76" name="Line 27"/>
          <p:cNvSpPr>
            <a:spLocks noChangeShapeType="1"/>
          </p:cNvSpPr>
          <p:nvPr/>
        </p:nvSpPr>
        <p:spPr bwMode="auto">
          <a:xfrm flipV="1">
            <a:off x="2608263" y="3878263"/>
            <a:ext cx="0" cy="1936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7" name="Line 28"/>
          <p:cNvSpPr>
            <a:spLocks noChangeShapeType="1"/>
          </p:cNvSpPr>
          <p:nvPr/>
        </p:nvSpPr>
        <p:spPr bwMode="auto">
          <a:xfrm>
            <a:off x="2351088" y="3878263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8" name="Line 29"/>
          <p:cNvSpPr>
            <a:spLocks noChangeShapeType="1"/>
          </p:cNvSpPr>
          <p:nvPr/>
        </p:nvSpPr>
        <p:spPr bwMode="auto">
          <a:xfrm>
            <a:off x="2900363" y="3413125"/>
            <a:ext cx="296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79" name="Line 30"/>
          <p:cNvSpPr>
            <a:spLocks noChangeShapeType="1"/>
          </p:cNvSpPr>
          <p:nvPr/>
        </p:nvSpPr>
        <p:spPr bwMode="auto">
          <a:xfrm>
            <a:off x="2608263" y="3878263"/>
            <a:ext cx="906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0" name="Line 31"/>
          <p:cNvSpPr>
            <a:spLocks noChangeShapeType="1"/>
          </p:cNvSpPr>
          <p:nvPr/>
        </p:nvSpPr>
        <p:spPr bwMode="auto">
          <a:xfrm flipV="1">
            <a:off x="3498850" y="35004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1" name="Line 32"/>
          <p:cNvSpPr>
            <a:spLocks noChangeShapeType="1"/>
          </p:cNvSpPr>
          <p:nvPr/>
        </p:nvSpPr>
        <p:spPr bwMode="auto">
          <a:xfrm>
            <a:off x="3502025" y="3500438"/>
            <a:ext cx="87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82" name="Line 33"/>
          <p:cNvSpPr>
            <a:spLocks noChangeShapeType="1"/>
          </p:cNvSpPr>
          <p:nvPr/>
        </p:nvSpPr>
        <p:spPr bwMode="auto">
          <a:xfrm>
            <a:off x="3308350" y="341312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83" name="Line 34"/>
          <p:cNvSpPr>
            <a:spLocks noChangeShapeType="1"/>
          </p:cNvSpPr>
          <p:nvPr/>
        </p:nvSpPr>
        <p:spPr bwMode="auto">
          <a:xfrm>
            <a:off x="3935413" y="3930650"/>
            <a:ext cx="8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84" name="Line 35"/>
          <p:cNvSpPr>
            <a:spLocks noChangeShapeType="1"/>
          </p:cNvSpPr>
          <p:nvPr/>
        </p:nvSpPr>
        <p:spPr bwMode="auto">
          <a:xfrm flipV="1">
            <a:off x="3935413" y="3441700"/>
            <a:ext cx="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5" name="Line 36"/>
          <p:cNvSpPr>
            <a:spLocks noChangeShapeType="1"/>
          </p:cNvSpPr>
          <p:nvPr/>
        </p:nvSpPr>
        <p:spPr bwMode="auto">
          <a:xfrm>
            <a:off x="3660775" y="3451225"/>
            <a:ext cx="277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6" name="Line 37"/>
          <p:cNvSpPr>
            <a:spLocks noChangeShapeType="1"/>
          </p:cNvSpPr>
          <p:nvPr/>
        </p:nvSpPr>
        <p:spPr bwMode="auto">
          <a:xfrm>
            <a:off x="2897188" y="4011613"/>
            <a:ext cx="161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87" name="Line 38"/>
          <p:cNvSpPr>
            <a:spLocks noChangeShapeType="1"/>
          </p:cNvSpPr>
          <p:nvPr/>
        </p:nvSpPr>
        <p:spPr bwMode="auto">
          <a:xfrm>
            <a:off x="3159125" y="4057650"/>
            <a:ext cx="84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88" name="Line 39"/>
          <p:cNvSpPr>
            <a:spLocks noChangeShapeType="1"/>
          </p:cNvSpPr>
          <p:nvPr/>
        </p:nvSpPr>
        <p:spPr bwMode="auto">
          <a:xfrm>
            <a:off x="2743200" y="4103688"/>
            <a:ext cx="315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89" name="Line 40"/>
          <p:cNvSpPr>
            <a:spLocks noChangeShapeType="1"/>
          </p:cNvSpPr>
          <p:nvPr/>
        </p:nvSpPr>
        <p:spPr bwMode="auto">
          <a:xfrm>
            <a:off x="2328863" y="4103688"/>
            <a:ext cx="414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0" name="Line 41"/>
          <p:cNvSpPr>
            <a:spLocks noChangeShapeType="1"/>
          </p:cNvSpPr>
          <p:nvPr/>
        </p:nvSpPr>
        <p:spPr bwMode="auto">
          <a:xfrm>
            <a:off x="2743200" y="4103688"/>
            <a:ext cx="0" cy="2160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1" name="Line 42"/>
          <p:cNvSpPr>
            <a:spLocks noChangeShapeType="1"/>
          </p:cNvSpPr>
          <p:nvPr/>
        </p:nvSpPr>
        <p:spPr bwMode="auto">
          <a:xfrm>
            <a:off x="2743200" y="6264275"/>
            <a:ext cx="2030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92" name="Text Box 43"/>
          <p:cNvSpPr txBox="1">
            <a:spLocks noChangeArrowheads="1"/>
          </p:cNvSpPr>
          <p:nvPr/>
        </p:nvSpPr>
        <p:spPr bwMode="auto">
          <a:xfrm>
            <a:off x="1976438" y="3654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</a:t>
            </a:r>
          </a:p>
        </p:txBody>
      </p:sp>
      <p:sp>
        <p:nvSpPr>
          <p:cNvPr id="49193" name="Text Box 44"/>
          <p:cNvSpPr txBox="1">
            <a:spLocks noChangeArrowheads="1"/>
          </p:cNvSpPr>
          <p:nvPr/>
        </p:nvSpPr>
        <p:spPr bwMode="auto">
          <a:xfrm>
            <a:off x="1895475" y="39481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</a:t>
            </a:r>
          </a:p>
        </p:txBody>
      </p:sp>
      <p:sp>
        <p:nvSpPr>
          <p:cNvPr id="49194" name="Line 45"/>
          <p:cNvSpPr>
            <a:spLocks noChangeShapeType="1"/>
          </p:cNvSpPr>
          <p:nvPr/>
        </p:nvSpPr>
        <p:spPr bwMode="auto">
          <a:xfrm>
            <a:off x="3197225" y="5530850"/>
            <a:ext cx="80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95" name="Line 46"/>
          <p:cNvSpPr>
            <a:spLocks noChangeShapeType="1"/>
          </p:cNvSpPr>
          <p:nvPr/>
        </p:nvSpPr>
        <p:spPr bwMode="auto">
          <a:xfrm>
            <a:off x="4670425" y="6183313"/>
            <a:ext cx="106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96" name="Line 47"/>
          <p:cNvSpPr>
            <a:spLocks noChangeShapeType="1"/>
          </p:cNvSpPr>
          <p:nvPr/>
        </p:nvSpPr>
        <p:spPr bwMode="auto">
          <a:xfrm flipV="1">
            <a:off x="4670425" y="5530850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7" name="Line 48"/>
          <p:cNvSpPr>
            <a:spLocks noChangeShapeType="1"/>
          </p:cNvSpPr>
          <p:nvPr/>
        </p:nvSpPr>
        <p:spPr bwMode="auto">
          <a:xfrm>
            <a:off x="4879975" y="6221413"/>
            <a:ext cx="1212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98" name="Line 49"/>
          <p:cNvSpPr>
            <a:spLocks noChangeShapeType="1"/>
          </p:cNvSpPr>
          <p:nvPr/>
        </p:nvSpPr>
        <p:spPr bwMode="auto">
          <a:xfrm>
            <a:off x="6019800" y="6099175"/>
            <a:ext cx="90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99" name="Line 50"/>
          <p:cNvSpPr>
            <a:spLocks noChangeShapeType="1"/>
          </p:cNvSpPr>
          <p:nvPr/>
        </p:nvSpPr>
        <p:spPr bwMode="auto">
          <a:xfrm flipV="1">
            <a:off x="6019800" y="5762625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0" name="Line 51"/>
          <p:cNvSpPr>
            <a:spLocks noChangeShapeType="1"/>
          </p:cNvSpPr>
          <p:nvPr/>
        </p:nvSpPr>
        <p:spPr bwMode="auto">
          <a:xfrm>
            <a:off x="5819775" y="5762625"/>
            <a:ext cx="200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1" name="Line 52"/>
          <p:cNvSpPr>
            <a:spLocks noChangeShapeType="1"/>
          </p:cNvSpPr>
          <p:nvPr/>
        </p:nvSpPr>
        <p:spPr bwMode="auto">
          <a:xfrm>
            <a:off x="6280150" y="6161088"/>
            <a:ext cx="1098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02" name="Line 53"/>
          <p:cNvSpPr>
            <a:spLocks noChangeShapeType="1"/>
          </p:cNvSpPr>
          <p:nvPr/>
        </p:nvSpPr>
        <p:spPr bwMode="auto">
          <a:xfrm>
            <a:off x="6394450" y="6054725"/>
            <a:ext cx="984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03" name="Line 54"/>
          <p:cNvSpPr>
            <a:spLocks noChangeShapeType="1"/>
          </p:cNvSpPr>
          <p:nvPr/>
        </p:nvSpPr>
        <p:spPr bwMode="auto">
          <a:xfrm flipV="1">
            <a:off x="6394450" y="4011613"/>
            <a:ext cx="0" cy="2043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4" name="Line 55"/>
          <p:cNvSpPr>
            <a:spLocks noChangeShapeType="1"/>
          </p:cNvSpPr>
          <p:nvPr/>
        </p:nvSpPr>
        <p:spPr bwMode="auto">
          <a:xfrm>
            <a:off x="4197350" y="3998913"/>
            <a:ext cx="2197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5" name="Line 56"/>
          <p:cNvSpPr>
            <a:spLocks noChangeShapeType="1"/>
          </p:cNvSpPr>
          <p:nvPr/>
        </p:nvSpPr>
        <p:spPr bwMode="auto">
          <a:xfrm>
            <a:off x="7673975" y="6246813"/>
            <a:ext cx="90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06" name="Line 57"/>
          <p:cNvSpPr>
            <a:spLocks noChangeShapeType="1"/>
          </p:cNvSpPr>
          <p:nvPr/>
        </p:nvSpPr>
        <p:spPr bwMode="auto">
          <a:xfrm>
            <a:off x="7470775" y="6115050"/>
            <a:ext cx="293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07" name="Line 58"/>
          <p:cNvSpPr>
            <a:spLocks noChangeShapeType="1"/>
          </p:cNvSpPr>
          <p:nvPr/>
        </p:nvSpPr>
        <p:spPr bwMode="auto">
          <a:xfrm>
            <a:off x="7861300" y="6180138"/>
            <a:ext cx="23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8" name="Line 59"/>
          <p:cNvSpPr>
            <a:spLocks noChangeShapeType="1"/>
          </p:cNvSpPr>
          <p:nvPr/>
        </p:nvSpPr>
        <p:spPr bwMode="auto">
          <a:xfrm flipV="1">
            <a:off x="8096250" y="2578100"/>
            <a:ext cx="0" cy="360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9" name="Line 60"/>
          <p:cNvSpPr>
            <a:spLocks noChangeShapeType="1"/>
          </p:cNvSpPr>
          <p:nvPr/>
        </p:nvSpPr>
        <p:spPr bwMode="auto">
          <a:xfrm flipH="1">
            <a:off x="2897188" y="2578100"/>
            <a:ext cx="5199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10" name="Line 61"/>
          <p:cNvSpPr>
            <a:spLocks noChangeShapeType="1"/>
          </p:cNvSpPr>
          <p:nvPr/>
        </p:nvSpPr>
        <p:spPr bwMode="auto">
          <a:xfrm flipV="1">
            <a:off x="2897188" y="1882775"/>
            <a:ext cx="0" cy="708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11" name="Line 62"/>
          <p:cNvSpPr>
            <a:spLocks noChangeShapeType="1"/>
          </p:cNvSpPr>
          <p:nvPr/>
        </p:nvSpPr>
        <p:spPr bwMode="auto">
          <a:xfrm>
            <a:off x="2887663" y="1873250"/>
            <a:ext cx="1449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12" name="AutoShape 63"/>
          <p:cNvSpPr>
            <a:spLocks noChangeArrowheads="1"/>
          </p:cNvSpPr>
          <p:nvPr/>
        </p:nvSpPr>
        <p:spPr bwMode="auto">
          <a:xfrm>
            <a:off x="581025" y="449263"/>
            <a:ext cx="863600" cy="382587"/>
          </a:xfrm>
          <a:prstGeom prst="rightArrow">
            <a:avLst>
              <a:gd name="adj1" fmla="val 50000"/>
              <a:gd name="adj2" fmla="val 564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RBF</a:t>
            </a:r>
          </a:p>
        </p:txBody>
      </p:sp>
      <p:sp>
        <p:nvSpPr>
          <p:cNvPr id="49213" name="Line 64"/>
          <p:cNvSpPr>
            <a:spLocks noChangeShapeType="1"/>
          </p:cNvSpPr>
          <p:nvPr/>
        </p:nvSpPr>
        <p:spPr bwMode="auto">
          <a:xfrm>
            <a:off x="2800350" y="1662113"/>
            <a:ext cx="153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14" name="Line 65"/>
          <p:cNvSpPr>
            <a:spLocks noChangeShapeType="1"/>
          </p:cNvSpPr>
          <p:nvPr/>
        </p:nvSpPr>
        <p:spPr bwMode="auto">
          <a:xfrm>
            <a:off x="4152900" y="1455738"/>
            <a:ext cx="18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15" name="Line 66"/>
          <p:cNvSpPr>
            <a:spLocks noChangeShapeType="1"/>
          </p:cNvSpPr>
          <p:nvPr/>
        </p:nvSpPr>
        <p:spPr bwMode="auto">
          <a:xfrm>
            <a:off x="1539875" y="1703388"/>
            <a:ext cx="1122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16" name="Line 67"/>
          <p:cNvSpPr>
            <a:spLocks noChangeShapeType="1"/>
          </p:cNvSpPr>
          <p:nvPr/>
        </p:nvSpPr>
        <p:spPr bwMode="auto">
          <a:xfrm>
            <a:off x="1703388" y="1600200"/>
            <a:ext cx="958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17" name="Line 68"/>
          <p:cNvSpPr>
            <a:spLocks noChangeShapeType="1"/>
          </p:cNvSpPr>
          <p:nvPr/>
        </p:nvSpPr>
        <p:spPr bwMode="auto">
          <a:xfrm>
            <a:off x="1703388" y="1600200"/>
            <a:ext cx="0" cy="1247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18" name="Line 69"/>
          <p:cNvSpPr>
            <a:spLocks noChangeShapeType="1"/>
          </p:cNvSpPr>
          <p:nvPr/>
        </p:nvSpPr>
        <p:spPr bwMode="auto">
          <a:xfrm>
            <a:off x="1703388" y="2847975"/>
            <a:ext cx="5062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19" name="AutoShape 70"/>
          <p:cNvSpPr>
            <a:spLocks noChangeArrowheads="1"/>
          </p:cNvSpPr>
          <p:nvPr/>
        </p:nvSpPr>
        <p:spPr bwMode="auto">
          <a:xfrm>
            <a:off x="581025" y="942975"/>
            <a:ext cx="863600" cy="457200"/>
          </a:xfrm>
          <a:prstGeom prst="rightArrow">
            <a:avLst>
              <a:gd name="adj1" fmla="val 50000"/>
              <a:gd name="adj2" fmla="val 47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AffC</a:t>
            </a:r>
          </a:p>
        </p:txBody>
      </p:sp>
      <p:sp>
        <p:nvSpPr>
          <p:cNvPr id="49220" name="AutoShape 71"/>
          <p:cNvSpPr>
            <a:spLocks noChangeArrowheads="1"/>
          </p:cNvSpPr>
          <p:nvPr/>
        </p:nvSpPr>
        <p:spPr bwMode="auto">
          <a:xfrm>
            <a:off x="581025" y="1487488"/>
            <a:ext cx="863600" cy="427037"/>
          </a:xfrm>
          <a:prstGeom prst="rightArrow">
            <a:avLst>
              <a:gd name="adj1" fmla="val 50000"/>
              <a:gd name="adj2" fmla="val 505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TubC</a:t>
            </a:r>
          </a:p>
        </p:txBody>
      </p:sp>
      <p:sp>
        <p:nvSpPr>
          <p:cNvPr id="49221" name="AutoShape 72"/>
          <p:cNvSpPr>
            <a:spLocks noChangeArrowheads="1"/>
          </p:cNvSpPr>
          <p:nvPr/>
        </p:nvSpPr>
        <p:spPr bwMode="auto">
          <a:xfrm>
            <a:off x="581025" y="206375"/>
            <a:ext cx="863600" cy="373063"/>
          </a:xfrm>
          <a:prstGeom prst="rightArrow">
            <a:avLst>
              <a:gd name="adj1" fmla="val 50000"/>
              <a:gd name="adj2" fmla="val 578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RAP</a:t>
            </a:r>
          </a:p>
        </p:txBody>
      </p:sp>
      <p:sp>
        <p:nvSpPr>
          <p:cNvPr id="49222" name="Line 73"/>
          <p:cNvSpPr>
            <a:spLocks noChangeShapeType="1"/>
          </p:cNvSpPr>
          <p:nvPr/>
        </p:nvSpPr>
        <p:spPr bwMode="auto">
          <a:xfrm>
            <a:off x="1539875" y="1184275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23" name="Line 74"/>
          <p:cNvSpPr>
            <a:spLocks noChangeShapeType="1"/>
          </p:cNvSpPr>
          <p:nvPr/>
        </p:nvSpPr>
        <p:spPr bwMode="auto">
          <a:xfrm flipV="1">
            <a:off x="2022475" y="687388"/>
            <a:ext cx="0" cy="496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24" name="Line 75"/>
          <p:cNvSpPr>
            <a:spLocks noChangeShapeType="1"/>
          </p:cNvSpPr>
          <p:nvPr/>
        </p:nvSpPr>
        <p:spPr bwMode="auto">
          <a:xfrm>
            <a:off x="2022475" y="687388"/>
            <a:ext cx="290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25" name="Line 76"/>
          <p:cNvSpPr>
            <a:spLocks noChangeShapeType="1"/>
          </p:cNvSpPr>
          <p:nvPr/>
        </p:nvSpPr>
        <p:spPr bwMode="auto">
          <a:xfrm>
            <a:off x="1528763" y="61912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26" name="Line 77"/>
          <p:cNvSpPr>
            <a:spLocks noChangeShapeType="1"/>
          </p:cNvSpPr>
          <p:nvPr/>
        </p:nvSpPr>
        <p:spPr bwMode="auto">
          <a:xfrm>
            <a:off x="2398713" y="67151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27" name="Line 78"/>
          <p:cNvSpPr>
            <a:spLocks noChangeShapeType="1"/>
          </p:cNvSpPr>
          <p:nvPr/>
        </p:nvSpPr>
        <p:spPr bwMode="auto">
          <a:xfrm flipV="1">
            <a:off x="2538413" y="484188"/>
            <a:ext cx="0" cy="187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28" name="Line 79"/>
          <p:cNvSpPr>
            <a:spLocks noChangeShapeType="1"/>
          </p:cNvSpPr>
          <p:nvPr/>
        </p:nvSpPr>
        <p:spPr bwMode="auto">
          <a:xfrm>
            <a:off x="2538413" y="484188"/>
            <a:ext cx="841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29" name="Line 80"/>
          <p:cNvSpPr>
            <a:spLocks noChangeShapeType="1"/>
          </p:cNvSpPr>
          <p:nvPr/>
        </p:nvSpPr>
        <p:spPr bwMode="auto">
          <a:xfrm>
            <a:off x="1539875" y="412750"/>
            <a:ext cx="1839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30" name="Line 81"/>
          <p:cNvSpPr>
            <a:spLocks noChangeShapeType="1"/>
          </p:cNvSpPr>
          <p:nvPr/>
        </p:nvSpPr>
        <p:spPr bwMode="auto">
          <a:xfrm>
            <a:off x="3498850" y="458788"/>
            <a:ext cx="654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31" name="Line 82"/>
          <p:cNvSpPr>
            <a:spLocks noChangeShapeType="1"/>
          </p:cNvSpPr>
          <p:nvPr/>
        </p:nvSpPr>
        <p:spPr bwMode="auto">
          <a:xfrm>
            <a:off x="4152900" y="458788"/>
            <a:ext cx="0" cy="996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32" name="Line 83"/>
          <p:cNvSpPr>
            <a:spLocks noChangeShapeType="1"/>
          </p:cNvSpPr>
          <p:nvPr/>
        </p:nvSpPr>
        <p:spPr bwMode="auto">
          <a:xfrm>
            <a:off x="4548188" y="1662113"/>
            <a:ext cx="19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33" name="Line 84"/>
          <p:cNvSpPr>
            <a:spLocks noChangeShapeType="1"/>
          </p:cNvSpPr>
          <p:nvPr/>
        </p:nvSpPr>
        <p:spPr bwMode="auto">
          <a:xfrm flipV="1">
            <a:off x="4741863" y="876300"/>
            <a:ext cx="0" cy="785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34" name="Line 85"/>
          <p:cNvSpPr>
            <a:spLocks noChangeShapeType="1"/>
          </p:cNvSpPr>
          <p:nvPr/>
        </p:nvSpPr>
        <p:spPr bwMode="auto">
          <a:xfrm>
            <a:off x="4741863" y="876300"/>
            <a:ext cx="1028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35" name="Line 86"/>
          <p:cNvSpPr>
            <a:spLocks noChangeShapeType="1"/>
          </p:cNvSpPr>
          <p:nvPr/>
        </p:nvSpPr>
        <p:spPr bwMode="auto">
          <a:xfrm>
            <a:off x="4741863" y="766763"/>
            <a:ext cx="1028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36" name="Line 87"/>
          <p:cNvSpPr>
            <a:spLocks noChangeShapeType="1"/>
          </p:cNvSpPr>
          <p:nvPr/>
        </p:nvSpPr>
        <p:spPr bwMode="auto">
          <a:xfrm flipV="1">
            <a:off x="4741863" y="111125"/>
            <a:ext cx="0" cy="655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37" name="Line 88"/>
          <p:cNvSpPr>
            <a:spLocks noChangeShapeType="1"/>
          </p:cNvSpPr>
          <p:nvPr/>
        </p:nvSpPr>
        <p:spPr bwMode="auto">
          <a:xfrm>
            <a:off x="1539875" y="117475"/>
            <a:ext cx="3201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38" name="Line 89"/>
          <p:cNvSpPr>
            <a:spLocks noChangeShapeType="1"/>
          </p:cNvSpPr>
          <p:nvPr/>
        </p:nvSpPr>
        <p:spPr bwMode="auto">
          <a:xfrm>
            <a:off x="5921375" y="831850"/>
            <a:ext cx="201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39" name="Line 90"/>
          <p:cNvSpPr>
            <a:spLocks noChangeShapeType="1"/>
          </p:cNvSpPr>
          <p:nvPr/>
        </p:nvSpPr>
        <p:spPr bwMode="auto">
          <a:xfrm>
            <a:off x="6122988" y="831850"/>
            <a:ext cx="2543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40" name="Oval 92"/>
          <p:cNvSpPr>
            <a:spLocks noChangeArrowheads="1"/>
          </p:cNvSpPr>
          <p:nvPr/>
        </p:nvSpPr>
        <p:spPr bwMode="auto">
          <a:xfrm>
            <a:off x="6083300" y="2794000"/>
            <a:ext cx="88900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41" name="Text Box 93"/>
          <p:cNvSpPr txBox="1">
            <a:spLocks noChangeArrowheads="1"/>
          </p:cNvSpPr>
          <p:nvPr/>
        </p:nvSpPr>
        <p:spPr bwMode="auto">
          <a:xfrm>
            <a:off x="4806950" y="952500"/>
            <a:ext cx="1323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GFR=NETP*GKf</a:t>
            </a:r>
          </a:p>
        </p:txBody>
      </p:sp>
      <p:sp>
        <p:nvSpPr>
          <p:cNvPr id="49242" name="Text Box 94"/>
          <p:cNvSpPr txBox="1">
            <a:spLocks noChangeArrowheads="1"/>
          </p:cNvSpPr>
          <p:nvPr/>
        </p:nvSpPr>
        <p:spPr bwMode="auto">
          <a:xfrm>
            <a:off x="3546475" y="1990725"/>
            <a:ext cx="1916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NETP=GP-PTP-AVeCOP</a:t>
            </a:r>
          </a:p>
        </p:txBody>
      </p:sp>
      <p:sp>
        <p:nvSpPr>
          <p:cNvPr id="49243" name="Text Box 95"/>
          <p:cNvSpPr txBox="1">
            <a:spLocks noChangeArrowheads="1"/>
          </p:cNvSpPr>
          <p:nvPr/>
        </p:nvSpPr>
        <p:spPr bwMode="auto">
          <a:xfrm>
            <a:off x="2097088" y="1293813"/>
            <a:ext cx="1306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PTP=GFR/TubC</a:t>
            </a:r>
          </a:p>
        </p:txBody>
      </p:sp>
      <p:sp>
        <p:nvSpPr>
          <p:cNvPr id="49244" name="Text Box 96"/>
          <p:cNvSpPr txBox="1">
            <a:spLocks noChangeArrowheads="1"/>
          </p:cNvSpPr>
          <p:nvPr/>
        </p:nvSpPr>
        <p:spPr bwMode="auto">
          <a:xfrm>
            <a:off x="2005013" y="714375"/>
            <a:ext cx="1206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PAff=RBF/AffC</a:t>
            </a:r>
          </a:p>
        </p:txBody>
      </p:sp>
      <p:sp>
        <p:nvSpPr>
          <p:cNvPr id="49245" name="Text Box 97"/>
          <p:cNvSpPr txBox="1">
            <a:spLocks noChangeArrowheads="1"/>
          </p:cNvSpPr>
          <p:nvPr/>
        </p:nvSpPr>
        <p:spPr bwMode="auto">
          <a:xfrm>
            <a:off x="2911475" y="520700"/>
            <a:ext cx="1146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GP=RAP-PAff</a:t>
            </a:r>
          </a:p>
        </p:txBody>
      </p:sp>
      <p:sp>
        <p:nvSpPr>
          <p:cNvPr id="49246" name="Text Box 98"/>
          <p:cNvSpPr txBox="1">
            <a:spLocks noChangeArrowheads="1"/>
          </p:cNvSpPr>
          <p:nvPr/>
        </p:nvSpPr>
        <p:spPr bwMode="auto">
          <a:xfrm>
            <a:off x="3765550" y="4103688"/>
            <a:ext cx="1862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ACOP=A*Apr+B*(APr)^2</a:t>
            </a:r>
          </a:p>
        </p:txBody>
      </p:sp>
      <p:sp>
        <p:nvSpPr>
          <p:cNvPr id="49247" name="Text Box 99"/>
          <p:cNvSpPr txBox="1">
            <a:spLocks noChangeArrowheads="1"/>
          </p:cNvSpPr>
          <p:nvPr/>
        </p:nvSpPr>
        <p:spPr bwMode="auto">
          <a:xfrm>
            <a:off x="2884488" y="4124325"/>
            <a:ext cx="581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A*Apr</a:t>
            </a:r>
          </a:p>
        </p:txBody>
      </p:sp>
      <p:sp>
        <p:nvSpPr>
          <p:cNvPr id="49248" name="Text Box 100"/>
          <p:cNvSpPr txBox="1">
            <a:spLocks noChangeArrowheads="1"/>
          </p:cNvSpPr>
          <p:nvPr/>
        </p:nvSpPr>
        <p:spPr bwMode="auto">
          <a:xfrm>
            <a:off x="3594100" y="3208338"/>
            <a:ext cx="855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B*(APr)^2</a:t>
            </a:r>
          </a:p>
        </p:txBody>
      </p:sp>
      <p:sp>
        <p:nvSpPr>
          <p:cNvPr id="49249" name="Text Box 101"/>
          <p:cNvSpPr txBox="1">
            <a:spLocks noChangeArrowheads="1"/>
          </p:cNvSpPr>
          <p:nvPr/>
        </p:nvSpPr>
        <p:spPr bwMode="auto">
          <a:xfrm>
            <a:off x="2873375" y="3427413"/>
            <a:ext cx="695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(APr)^2</a:t>
            </a:r>
          </a:p>
        </p:txBody>
      </p:sp>
      <p:sp>
        <p:nvSpPr>
          <p:cNvPr id="49250" name="Text Box 102"/>
          <p:cNvSpPr txBox="1">
            <a:spLocks noChangeArrowheads="1"/>
          </p:cNvSpPr>
          <p:nvPr/>
        </p:nvSpPr>
        <p:spPr bwMode="auto">
          <a:xfrm>
            <a:off x="3422650" y="5186363"/>
            <a:ext cx="1247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EPr=APr/(1-FF)</a:t>
            </a:r>
          </a:p>
        </p:txBody>
      </p:sp>
      <p:sp>
        <p:nvSpPr>
          <p:cNvPr id="49251" name="Text Box 103"/>
          <p:cNvSpPr txBox="1">
            <a:spLocks noChangeArrowheads="1"/>
          </p:cNvSpPr>
          <p:nvPr/>
        </p:nvSpPr>
        <p:spPr bwMode="auto">
          <a:xfrm>
            <a:off x="2943225" y="5567363"/>
            <a:ext cx="608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(1-FF)</a:t>
            </a:r>
          </a:p>
        </p:txBody>
      </p:sp>
      <p:sp>
        <p:nvSpPr>
          <p:cNvPr id="49252" name="Text Box 104"/>
          <p:cNvSpPr txBox="1">
            <a:spLocks noChangeArrowheads="1"/>
          </p:cNvSpPr>
          <p:nvPr/>
        </p:nvSpPr>
        <p:spPr bwMode="auto">
          <a:xfrm>
            <a:off x="4670425" y="5243513"/>
            <a:ext cx="593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EPr^2</a:t>
            </a:r>
          </a:p>
        </p:txBody>
      </p:sp>
      <p:sp>
        <p:nvSpPr>
          <p:cNvPr id="49253" name="Text Box 105"/>
          <p:cNvSpPr txBox="1">
            <a:spLocks noChangeArrowheads="1"/>
          </p:cNvSpPr>
          <p:nvPr/>
        </p:nvSpPr>
        <p:spPr bwMode="auto">
          <a:xfrm>
            <a:off x="4557713" y="6303963"/>
            <a:ext cx="598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A*EPr</a:t>
            </a:r>
          </a:p>
        </p:txBody>
      </p:sp>
      <p:sp>
        <p:nvSpPr>
          <p:cNvPr id="49254" name="Text Box 106"/>
          <p:cNvSpPr txBox="1">
            <a:spLocks noChangeArrowheads="1"/>
          </p:cNvSpPr>
          <p:nvPr/>
        </p:nvSpPr>
        <p:spPr bwMode="auto">
          <a:xfrm>
            <a:off x="5313363" y="5818188"/>
            <a:ext cx="754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B*EPr^2</a:t>
            </a:r>
          </a:p>
        </p:txBody>
      </p:sp>
      <p:sp>
        <p:nvSpPr>
          <p:cNvPr id="49255" name="Text Box 107"/>
          <p:cNvSpPr txBox="1">
            <a:spLocks noChangeArrowheads="1"/>
          </p:cNvSpPr>
          <p:nvPr/>
        </p:nvSpPr>
        <p:spPr bwMode="auto">
          <a:xfrm>
            <a:off x="5467350" y="6232525"/>
            <a:ext cx="177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ECOP=A*EPr+B*EPr^2</a:t>
            </a:r>
          </a:p>
        </p:txBody>
      </p:sp>
      <p:sp>
        <p:nvSpPr>
          <p:cNvPr id="49256" name="Text Box 108"/>
          <p:cNvSpPr txBox="1">
            <a:spLocks noChangeArrowheads="1"/>
          </p:cNvSpPr>
          <p:nvPr/>
        </p:nvSpPr>
        <p:spPr bwMode="auto">
          <a:xfrm>
            <a:off x="6737350" y="5772150"/>
            <a:ext cx="1136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ACOP+ECOP</a:t>
            </a:r>
          </a:p>
        </p:txBody>
      </p:sp>
      <p:sp>
        <p:nvSpPr>
          <p:cNvPr id="49257" name="Text Box 109"/>
          <p:cNvSpPr txBox="1">
            <a:spLocks noChangeArrowheads="1"/>
          </p:cNvSpPr>
          <p:nvPr/>
        </p:nvSpPr>
        <p:spPr bwMode="auto">
          <a:xfrm>
            <a:off x="7158038" y="6270625"/>
            <a:ext cx="2071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AVeCOP=(ACOP+ECOP)/2</a:t>
            </a:r>
          </a:p>
        </p:txBody>
      </p:sp>
      <p:sp>
        <p:nvSpPr>
          <p:cNvPr id="49258" name="Text Box 110"/>
          <p:cNvSpPr txBox="1">
            <a:spLocks noChangeArrowheads="1"/>
          </p:cNvSpPr>
          <p:nvPr/>
        </p:nvSpPr>
        <p:spPr bwMode="auto">
          <a:xfrm>
            <a:off x="3379788" y="1608138"/>
            <a:ext cx="801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AVeCOP</a:t>
            </a:r>
          </a:p>
        </p:txBody>
      </p:sp>
      <p:sp>
        <p:nvSpPr>
          <p:cNvPr id="49259" name="Text Box 111"/>
          <p:cNvSpPr txBox="1">
            <a:spLocks noChangeArrowheads="1"/>
          </p:cNvSpPr>
          <p:nvPr/>
        </p:nvSpPr>
        <p:spPr bwMode="auto">
          <a:xfrm>
            <a:off x="3551238" y="143668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PTP</a:t>
            </a:r>
          </a:p>
        </p:txBody>
      </p:sp>
      <p:sp>
        <p:nvSpPr>
          <p:cNvPr id="49260" name="Text Box 112"/>
          <p:cNvSpPr txBox="1">
            <a:spLocks noChangeArrowheads="1"/>
          </p:cNvSpPr>
          <p:nvPr/>
        </p:nvSpPr>
        <p:spPr bwMode="auto">
          <a:xfrm>
            <a:off x="3730625" y="1136650"/>
            <a:ext cx="404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GP</a:t>
            </a:r>
          </a:p>
        </p:txBody>
      </p:sp>
      <p:sp>
        <p:nvSpPr>
          <p:cNvPr id="49261" name="Text Box 113"/>
          <p:cNvSpPr txBox="1">
            <a:spLocks noChangeArrowheads="1"/>
          </p:cNvSpPr>
          <p:nvPr/>
        </p:nvSpPr>
        <p:spPr bwMode="auto">
          <a:xfrm>
            <a:off x="5426075" y="2603500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GFR</a:t>
            </a:r>
          </a:p>
        </p:txBody>
      </p:sp>
      <p:sp>
        <p:nvSpPr>
          <p:cNvPr id="49262" name="Text Box 114"/>
          <p:cNvSpPr txBox="1">
            <a:spLocks noChangeArrowheads="1"/>
          </p:cNvSpPr>
          <p:nvPr/>
        </p:nvSpPr>
        <p:spPr bwMode="auto">
          <a:xfrm>
            <a:off x="1789113" y="1716088"/>
            <a:ext cx="617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TubC</a:t>
            </a:r>
          </a:p>
        </p:txBody>
      </p:sp>
      <p:sp>
        <p:nvSpPr>
          <p:cNvPr id="49263" name="AutoShape 115"/>
          <p:cNvSpPr>
            <a:spLocks noChangeArrowheads="1"/>
          </p:cNvSpPr>
          <p:nvPr/>
        </p:nvSpPr>
        <p:spPr bwMode="auto">
          <a:xfrm>
            <a:off x="8666163" y="541338"/>
            <a:ext cx="477837" cy="5762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GFR</a:t>
            </a:r>
          </a:p>
        </p:txBody>
      </p:sp>
      <p:sp>
        <p:nvSpPr>
          <p:cNvPr id="49264" name="Text Box 116"/>
          <p:cNvSpPr txBox="1">
            <a:spLocks noChangeArrowheads="1"/>
          </p:cNvSpPr>
          <p:nvPr/>
        </p:nvSpPr>
        <p:spPr bwMode="auto">
          <a:xfrm>
            <a:off x="4978400" y="488950"/>
            <a:ext cx="44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GKf</a:t>
            </a:r>
          </a:p>
        </p:txBody>
      </p:sp>
      <p:sp>
        <p:nvSpPr>
          <p:cNvPr id="49265" name="AutoShape 117"/>
          <p:cNvSpPr>
            <a:spLocks noChangeArrowheads="1"/>
          </p:cNvSpPr>
          <p:nvPr/>
        </p:nvSpPr>
        <p:spPr bwMode="auto">
          <a:xfrm>
            <a:off x="598488" y="-55563"/>
            <a:ext cx="863600" cy="368301"/>
          </a:xfrm>
          <a:prstGeom prst="righ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GKf</a:t>
            </a:r>
          </a:p>
        </p:txBody>
      </p:sp>
      <p:sp>
        <p:nvSpPr>
          <p:cNvPr id="49266" name="Line 118"/>
          <p:cNvSpPr>
            <a:spLocks noChangeShapeType="1"/>
          </p:cNvSpPr>
          <p:nvPr/>
        </p:nvSpPr>
        <p:spPr bwMode="auto">
          <a:xfrm>
            <a:off x="6130925" y="831850"/>
            <a:ext cx="0" cy="1050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67" name="Line 119"/>
          <p:cNvSpPr>
            <a:spLocks noChangeShapeType="1"/>
          </p:cNvSpPr>
          <p:nvPr/>
        </p:nvSpPr>
        <p:spPr bwMode="auto">
          <a:xfrm flipV="1">
            <a:off x="6130925" y="1968500"/>
            <a:ext cx="0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68" name="Line 120"/>
          <p:cNvSpPr>
            <a:spLocks noChangeShapeType="1"/>
          </p:cNvSpPr>
          <p:nvPr/>
        </p:nvSpPr>
        <p:spPr bwMode="auto">
          <a:xfrm>
            <a:off x="6142038" y="2330450"/>
            <a:ext cx="1247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69" name="Line 121"/>
          <p:cNvSpPr>
            <a:spLocks noChangeShapeType="1"/>
          </p:cNvSpPr>
          <p:nvPr/>
        </p:nvSpPr>
        <p:spPr bwMode="auto">
          <a:xfrm flipV="1">
            <a:off x="7388225" y="1930400"/>
            <a:ext cx="0" cy="409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70" name="Line 122"/>
          <p:cNvSpPr>
            <a:spLocks noChangeShapeType="1"/>
          </p:cNvSpPr>
          <p:nvPr/>
        </p:nvSpPr>
        <p:spPr bwMode="auto">
          <a:xfrm>
            <a:off x="7118350" y="1930400"/>
            <a:ext cx="265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71" name="Line 123"/>
          <p:cNvSpPr>
            <a:spLocks noChangeShapeType="1"/>
          </p:cNvSpPr>
          <p:nvPr/>
        </p:nvSpPr>
        <p:spPr bwMode="auto">
          <a:xfrm>
            <a:off x="6118225" y="1892300"/>
            <a:ext cx="220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72" name="Line 124"/>
          <p:cNvSpPr>
            <a:spLocks noChangeShapeType="1"/>
          </p:cNvSpPr>
          <p:nvPr/>
        </p:nvSpPr>
        <p:spPr bwMode="auto">
          <a:xfrm>
            <a:off x="6119813" y="1976438"/>
            <a:ext cx="220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73" name="Line 125"/>
          <p:cNvSpPr>
            <a:spLocks noChangeShapeType="1"/>
          </p:cNvSpPr>
          <p:nvPr/>
        </p:nvSpPr>
        <p:spPr bwMode="auto">
          <a:xfrm>
            <a:off x="6496050" y="1930400"/>
            <a:ext cx="307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274" name="Text Box 126"/>
          <p:cNvSpPr txBox="1">
            <a:spLocks noChangeArrowheads="1"/>
          </p:cNvSpPr>
          <p:nvPr/>
        </p:nvSpPr>
        <p:spPr bwMode="auto">
          <a:xfrm>
            <a:off x="6092825" y="1620838"/>
            <a:ext cx="1358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GFRold-GFRnew</a:t>
            </a:r>
          </a:p>
        </p:txBody>
      </p:sp>
      <p:sp>
        <p:nvSpPr>
          <p:cNvPr id="49275" name="Oval 127"/>
          <p:cNvSpPr>
            <a:spLocks noChangeArrowheads="1"/>
          </p:cNvSpPr>
          <p:nvPr/>
        </p:nvSpPr>
        <p:spPr bwMode="auto">
          <a:xfrm>
            <a:off x="6084888" y="2276475"/>
            <a:ext cx="88900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76" name="Text Box 128"/>
          <p:cNvSpPr txBox="1">
            <a:spLocks noChangeArrowheads="1"/>
          </p:cNvSpPr>
          <p:nvPr/>
        </p:nvSpPr>
        <p:spPr bwMode="auto">
          <a:xfrm>
            <a:off x="6054725" y="2020888"/>
            <a:ext cx="1430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b="1">
                <a:solidFill>
                  <a:srgbClr val="FF0000"/>
                </a:solidFill>
              </a:rPr>
              <a:t>Algebraic Constraint</a:t>
            </a:r>
          </a:p>
        </p:txBody>
      </p:sp>
      <p:sp>
        <p:nvSpPr>
          <p:cNvPr id="49277" name="Oval 129"/>
          <p:cNvSpPr>
            <a:spLocks noChangeArrowheads="1"/>
          </p:cNvSpPr>
          <p:nvPr/>
        </p:nvSpPr>
        <p:spPr bwMode="auto">
          <a:xfrm>
            <a:off x="6080125" y="782638"/>
            <a:ext cx="88900" cy="106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9278" name="Picture 132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33913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79" name="Text Box 133"/>
          <p:cNvSpPr txBox="1">
            <a:spLocks noChangeArrowheads="1"/>
          </p:cNvSpPr>
          <p:nvPr/>
        </p:nvSpPr>
        <p:spPr bwMode="auto">
          <a:xfrm>
            <a:off x="257175" y="64500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  <p:sp>
        <p:nvSpPr>
          <p:cNvPr id="49280" name="Text Box 11"/>
          <p:cNvSpPr txBox="1">
            <a:spLocks noChangeArrowheads="1"/>
          </p:cNvSpPr>
          <p:nvPr/>
        </p:nvSpPr>
        <p:spPr bwMode="auto">
          <a:xfrm>
            <a:off x="5045075" y="-14288"/>
            <a:ext cx="4100513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</a:rPr>
              <a:t>Grafické zobrazení matematických vztahů?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0"/>
            <a:ext cx="774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8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33913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257175" y="64500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  <p:sp>
        <p:nvSpPr>
          <p:cNvPr id="50181" name="Text Box 11"/>
          <p:cNvSpPr txBox="1">
            <a:spLocks noChangeArrowheads="1"/>
          </p:cNvSpPr>
          <p:nvPr/>
        </p:nvSpPr>
        <p:spPr bwMode="auto">
          <a:xfrm>
            <a:off x="5045075" y="-14288"/>
            <a:ext cx="4100513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</a:rPr>
              <a:t>Grafické zobrazení matematických vztahů?</a:t>
            </a: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1747838" y="1177925"/>
            <a:ext cx="7118350" cy="4124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800" b="1">
                <a:solidFill>
                  <a:schemeClr val="bg1"/>
                </a:solidFill>
              </a:rPr>
              <a:t>Grafické zobrazení </a:t>
            </a:r>
          </a:p>
          <a:p>
            <a:pPr algn="ctr"/>
            <a:r>
              <a:rPr lang="cs-CZ" sz="2800" b="1">
                <a:solidFill>
                  <a:schemeClr val="bg1"/>
                </a:solidFill>
              </a:rPr>
              <a:t>transformace </a:t>
            </a:r>
          </a:p>
          <a:p>
            <a:pPr algn="ctr"/>
            <a:r>
              <a:rPr lang="cs-CZ" sz="2800" b="1">
                <a:solidFill>
                  <a:schemeClr val="bg1"/>
                </a:solidFill>
              </a:rPr>
              <a:t>vstupních hodnot na výstupní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7452320" y="908720"/>
            <a:ext cx="1557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</a:rPr>
              <a:t>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 animBg="1"/>
      <p:bldP spid="696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-242888"/>
            <a:ext cx="8027987" cy="1223963"/>
          </a:xfrm>
        </p:spPr>
        <p:txBody>
          <a:bodyPr/>
          <a:lstStyle/>
          <a:p>
            <a:pPr algn="ctr" eaLnBrk="1" hangingPunct="1"/>
            <a:r>
              <a:rPr lang="cs-CZ" sz="3200" smtClean="0"/>
              <a:t>Softwarové nástroje pro tvorbu modelů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 l="900" r="25436" b="61185"/>
          <a:stretch>
            <a:fillRect/>
          </a:stretch>
        </p:blipFill>
        <p:spPr bwMode="auto">
          <a:xfrm>
            <a:off x="179388" y="692150"/>
            <a:ext cx="896461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1850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57175" y="645795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1493838" y="3024188"/>
            <a:ext cx="2452687" cy="1257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4748213" y="1127125"/>
            <a:ext cx="2289175" cy="1257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4908550" y="2730500"/>
            <a:ext cx="1893888" cy="9064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4651375" y="5138738"/>
            <a:ext cx="1893888" cy="9064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-242888"/>
            <a:ext cx="8027987" cy="1223963"/>
          </a:xfrm>
        </p:spPr>
        <p:txBody>
          <a:bodyPr/>
          <a:lstStyle/>
          <a:p>
            <a:pPr algn="ctr" eaLnBrk="1" hangingPunct="1"/>
            <a:r>
              <a:rPr lang="cs-CZ" sz="3200" dirty="0" smtClean="0"/>
              <a:t>Blokově orientované modelovací nástroje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588" y="908050"/>
            <a:ext cx="45593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33913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7175" y="64500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5016500" y="1797050"/>
            <a:ext cx="885825" cy="395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6173788" y="1133475"/>
            <a:ext cx="885825" cy="395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7688263" y="1158875"/>
            <a:ext cx="885825" cy="395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6229350" y="1663700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 flipH="1">
            <a:off x="6229350" y="2528888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 flipH="1">
            <a:off x="6427788" y="3394075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 flipH="1">
            <a:off x="7827963" y="3865563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 flipH="1">
            <a:off x="6583363" y="4256088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 flipH="1">
            <a:off x="5235575" y="4368800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flipH="1">
            <a:off x="4870450" y="4910138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 flipH="1">
            <a:off x="5016500" y="6219825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 flipH="1">
            <a:off x="7158038" y="6372225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5008563" y="3638550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7523163" y="5176838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433388" y="2906713"/>
            <a:ext cx="32400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i="1" dirty="0"/>
              <a:t>Model v </a:t>
            </a:r>
            <a:r>
              <a:rPr lang="cs-CZ" sz="2400" i="1" dirty="0" err="1"/>
              <a:t>Simulinku</a:t>
            </a:r>
            <a:r>
              <a:rPr lang="cs-CZ" sz="2400" i="1" dirty="0"/>
              <a:t> vyjadřuje spíše </a:t>
            </a:r>
            <a:r>
              <a:rPr lang="cs-CZ" sz="2400" i="1" dirty="0">
                <a:solidFill>
                  <a:schemeClr val="hlink"/>
                </a:solidFill>
              </a:rPr>
              <a:t>způsob výpočtu</a:t>
            </a:r>
            <a:r>
              <a:rPr lang="cs-CZ" sz="2400" i="1" dirty="0"/>
              <a:t> než </a:t>
            </a:r>
            <a:r>
              <a:rPr lang="cs-CZ" sz="2400" i="1" dirty="0">
                <a:solidFill>
                  <a:schemeClr val="hlink"/>
                </a:solidFill>
              </a:rPr>
              <a:t>strukturu modelované reality</a:t>
            </a:r>
          </a:p>
        </p:txBody>
      </p:sp>
      <p:sp>
        <p:nvSpPr>
          <p:cNvPr id="52246" name="AutoShape 23"/>
          <p:cNvSpPr>
            <a:spLocks noChangeArrowheads="1"/>
          </p:cNvSpPr>
          <p:nvPr/>
        </p:nvSpPr>
        <p:spPr bwMode="auto">
          <a:xfrm>
            <a:off x="604838" y="590550"/>
            <a:ext cx="3068637" cy="1938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i="1" dirty="0" smtClean="0"/>
              <a:t>Musíme definovat</a:t>
            </a:r>
            <a:endParaRPr lang="cs-CZ" i="1" dirty="0"/>
          </a:p>
          <a:p>
            <a:pPr algn="ctr"/>
            <a:r>
              <a:rPr lang="cs-CZ" i="1" dirty="0" smtClean="0"/>
              <a:t> </a:t>
            </a:r>
            <a:endParaRPr lang="cs-CZ" i="1" dirty="0"/>
          </a:p>
          <a:p>
            <a:pPr algn="ctr"/>
            <a:r>
              <a:rPr lang="cs-CZ" i="1" dirty="0">
                <a:solidFill>
                  <a:schemeClr val="hlink"/>
                </a:solidFill>
              </a:rPr>
              <a:t>postup výpočtu</a:t>
            </a:r>
            <a:endParaRPr lang="cs-CZ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1447800" y="4495800"/>
            <a:ext cx="179388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1625600" y="4495800"/>
            <a:ext cx="360363" cy="3048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1979712" y="4495800"/>
            <a:ext cx="1800225" cy="304800"/>
          </a:xfrm>
          <a:prstGeom prst="rect">
            <a:avLst/>
          </a:prstGeom>
          <a:solidFill>
            <a:srgbClr val="364F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3779912" y="4495800"/>
            <a:ext cx="28321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6588224" y="4495800"/>
            <a:ext cx="2160240" cy="3048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8748141" y="4495800"/>
            <a:ext cx="360363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82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9036050" cy="4320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/>
              <a:t>P</a:t>
            </a:r>
            <a:r>
              <a:rPr lang="cs-CZ" sz="2000" dirty="0" err="1" smtClean="0"/>
              <a:t>roprietární</a:t>
            </a:r>
            <a:r>
              <a:rPr lang="cs-CZ" sz="2000" dirty="0" smtClean="0"/>
              <a:t> kód klasických programovacích jazyků</a:t>
            </a:r>
            <a:r>
              <a:rPr lang="en-GB" sz="2000" dirty="0" smtClean="0"/>
              <a:t> (</a:t>
            </a:r>
            <a:r>
              <a:rPr lang="cs-CZ" sz="2000" dirty="0" smtClean="0"/>
              <a:t>např.</a:t>
            </a:r>
            <a:r>
              <a:rPr lang="en-GB" sz="2000" dirty="0" smtClean="0"/>
              <a:t> </a:t>
            </a:r>
            <a:r>
              <a:rPr lang="en-GB" sz="2000" dirty="0" err="1" smtClean="0"/>
              <a:t>Ada</a:t>
            </a:r>
            <a:r>
              <a:rPr lang="en-GB" sz="2000" dirty="0" smtClean="0"/>
              <a:t>, Fortran, C,...)</a:t>
            </a:r>
            <a:r>
              <a:rPr lang="sv-SE" sz="2000" dirty="0" smtClean="0"/>
              <a:t> 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4509120"/>
            <a:ext cx="145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Propriet</a:t>
            </a:r>
            <a:r>
              <a:rPr lang="cs-CZ" sz="1400" dirty="0" err="1">
                <a:latin typeface="Helvetica" pitchFamily="34" charset="0"/>
                <a:cs typeface="Times New Roman" pitchFamily="18" charset="0"/>
              </a:rPr>
              <a:t>ární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 kód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1143000" y="3429000"/>
            <a:ext cx="112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b="1" dirty="0">
                <a:solidFill>
                  <a:srgbClr val="FFA31B"/>
                </a:solidFill>
                <a:latin typeface="Helvetica" pitchFamily="34" charset="0"/>
                <a:cs typeface="Times New Roman" pitchFamily="18" charset="0"/>
              </a:rPr>
              <a:t>Definice systému</a:t>
            </a:r>
            <a:endParaRPr lang="sv-SE" sz="1400" b="1" dirty="0">
              <a:solidFill>
                <a:srgbClr val="FFA31B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1519238" y="3911600"/>
            <a:ext cx="132457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dirty="0">
                <a:solidFill>
                  <a:srgbClr val="5F5F5F"/>
                </a:solidFill>
                <a:latin typeface="Helvetica" pitchFamily="34" charset="0"/>
                <a:cs typeface="Times New Roman" pitchFamily="18" charset="0"/>
              </a:rPr>
              <a:t>Dekompozice systému</a:t>
            </a:r>
            <a:endParaRPr lang="sv-SE" sz="1400" dirty="0">
              <a:solidFill>
                <a:srgbClr val="5F5F5F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2590800" y="3429000"/>
            <a:ext cx="1303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dirty="0">
                <a:solidFill>
                  <a:srgbClr val="364F96"/>
                </a:solidFill>
                <a:latin typeface="Helvetica" pitchFamily="34" charset="0"/>
                <a:cs typeface="Times New Roman" pitchFamily="18" charset="0"/>
              </a:rPr>
              <a:t>Modelování subsystémů</a:t>
            </a:r>
            <a:endParaRPr lang="sv-SE" sz="1400" dirty="0">
              <a:solidFill>
                <a:srgbClr val="364F96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3962400" y="3611563"/>
            <a:ext cx="26971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dirty="0">
                <a:latin typeface="Helvetica" pitchFamily="34" charset="0"/>
                <a:cs typeface="Times New Roman" pitchFamily="18" charset="0"/>
              </a:rPr>
              <a:t>Odvození kauzality výpočtu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(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manuální odvození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 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vstupně</a:t>
            </a:r>
            <a:r>
              <a:rPr lang="sv-SE" sz="1400" dirty="0">
                <a:latin typeface="Helvetica" pitchFamily="34" charset="0"/>
                <a:cs typeface="Times New Roman" pitchFamily="18" charset="0"/>
              </a:rPr>
              <a:t>/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výstupních vztahů)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6553200" y="4038600"/>
            <a:ext cx="1308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solidFill>
                  <a:srgbClr val="CC3300"/>
                </a:solidFill>
                <a:latin typeface="Helvetica" pitchFamily="34" charset="0"/>
                <a:cs typeface="Times New Roman" pitchFamily="18" charset="0"/>
              </a:rPr>
              <a:t>Implementa</a:t>
            </a:r>
            <a:r>
              <a:rPr lang="cs-CZ" sz="1400" dirty="0" err="1">
                <a:solidFill>
                  <a:srgbClr val="CC3300"/>
                </a:solidFill>
                <a:latin typeface="Helvetica" pitchFamily="34" charset="0"/>
                <a:cs typeface="Times New Roman" pitchFamily="18" charset="0"/>
              </a:rPr>
              <a:t>ce</a:t>
            </a:r>
            <a:endParaRPr lang="sv-SE" sz="1400" dirty="0">
              <a:solidFill>
                <a:srgbClr val="CC3300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8244408" y="4057129"/>
            <a:ext cx="9717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b="1" dirty="0">
                <a:solidFill>
                  <a:srgbClr val="FFA31B"/>
                </a:solidFill>
                <a:latin typeface="Helvetica" pitchFamily="34" charset="0"/>
                <a:cs typeface="Times New Roman" pitchFamily="18" charset="0"/>
              </a:rPr>
              <a:t>Simula</a:t>
            </a:r>
            <a:r>
              <a:rPr lang="cs-CZ" sz="1400" b="1" dirty="0" err="1">
                <a:solidFill>
                  <a:srgbClr val="FFA31B"/>
                </a:solidFill>
                <a:latin typeface="Helvetica" pitchFamily="34" charset="0"/>
                <a:cs typeface="Times New Roman" pitchFamily="18" charset="0"/>
              </a:rPr>
              <a:t>ce</a:t>
            </a:r>
            <a:endParaRPr lang="sv-SE" sz="1400" b="1" dirty="0">
              <a:solidFill>
                <a:srgbClr val="FFA31B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93" name="Rectangle 30"/>
          <p:cNvSpPr>
            <a:spLocks noGrp="1" noChangeArrowheads="1"/>
          </p:cNvSpPr>
          <p:nvPr>
            <p:ph type="title"/>
          </p:nvPr>
        </p:nvSpPr>
        <p:spPr>
          <a:xfrm>
            <a:off x="1453331" y="-171400"/>
            <a:ext cx="7223125" cy="914400"/>
          </a:xfrm>
        </p:spPr>
        <p:txBody>
          <a:bodyPr/>
          <a:lstStyle/>
          <a:p>
            <a:pPr eaLnBrk="1" hangingPunct="1"/>
            <a:r>
              <a:rPr lang="cs-CZ" dirty="0" smtClean="0"/>
              <a:t>Modelování </a:t>
            </a:r>
            <a:endParaRPr lang="en-US" dirty="0" smtClean="0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447800" y="5029200"/>
            <a:ext cx="179388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625600" y="5029200"/>
            <a:ext cx="360363" cy="3048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77998" y="5029200"/>
            <a:ext cx="1801914" cy="304800"/>
          </a:xfrm>
          <a:prstGeom prst="rect">
            <a:avLst/>
          </a:prstGeom>
          <a:solidFill>
            <a:srgbClr val="364F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3779912" y="5029200"/>
            <a:ext cx="28321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588225" y="5029200"/>
            <a:ext cx="288032" cy="3048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6876256" y="5029200"/>
            <a:ext cx="360363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4288" y="4797425"/>
            <a:ext cx="16049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Blo</a:t>
            </a:r>
            <a:r>
              <a:rPr lang="cs-CZ" sz="1400" dirty="0" err="1">
                <a:latin typeface="Helvetica" pitchFamily="34" charset="0"/>
                <a:cs typeface="Times New Roman" pitchFamily="18" charset="0"/>
              </a:rPr>
              <a:t>kové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 modelovací jazyky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69776" y="1503192"/>
            <a:ext cx="61744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Blokové modelovací jazyky </a:t>
            </a:r>
            <a:r>
              <a:rPr lang="en-GB" dirty="0" smtClean="0"/>
              <a:t>(</a:t>
            </a:r>
            <a:r>
              <a:rPr lang="cs-CZ" dirty="0" smtClean="0"/>
              <a:t>např.</a:t>
            </a:r>
            <a:r>
              <a:rPr lang="en-GB" dirty="0" smtClean="0"/>
              <a:t> </a:t>
            </a:r>
            <a:r>
              <a:rPr lang="en-GB" dirty="0" err="1" smtClean="0"/>
              <a:t>Simulink</a:t>
            </a:r>
            <a:r>
              <a:rPr lang="en-GB" dirty="0" smtClean="0"/>
              <a:t>, ...)  </a:t>
            </a:r>
          </a:p>
        </p:txBody>
      </p:sp>
      <p:grpSp>
        <p:nvGrpSpPr>
          <p:cNvPr id="2" name="Skupina 39"/>
          <p:cNvGrpSpPr/>
          <p:nvPr/>
        </p:nvGrpSpPr>
        <p:grpSpPr>
          <a:xfrm>
            <a:off x="6516216" y="5373688"/>
            <a:ext cx="504056" cy="908248"/>
            <a:chOff x="6627299" y="5373688"/>
            <a:chExt cx="504056" cy="908248"/>
          </a:xfrm>
        </p:grpSpPr>
        <p:sp>
          <p:nvSpPr>
            <p:cNvPr id="38" name="Šipka nahoru 37"/>
            <p:cNvSpPr/>
            <p:nvPr/>
          </p:nvSpPr>
          <p:spPr>
            <a:xfrm>
              <a:off x="6732240" y="5373688"/>
              <a:ext cx="288032" cy="64807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Veselý obličej 38"/>
            <p:cNvSpPr/>
            <p:nvPr/>
          </p:nvSpPr>
          <p:spPr>
            <a:xfrm>
              <a:off x="6627299" y="5877272"/>
              <a:ext cx="504056" cy="404664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" name="Skupina 123"/>
          <p:cNvGrpSpPr/>
          <p:nvPr/>
        </p:nvGrpSpPr>
        <p:grpSpPr>
          <a:xfrm>
            <a:off x="179512" y="1844824"/>
            <a:ext cx="9010729" cy="1233428"/>
            <a:chOff x="179512" y="1844824"/>
            <a:chExt cx="9010729" cy="1233428"/>
          </a:xfrm>
        </p:grpSpPr>
        <p:sp>
          <p:nvSpPr>
            <p:cNvPr id="125" name="Obdélník 124"/>
            <p:cNvSpPr/>
            <p:nvPr/>
          </p:nvSpPr>
          <p:spPr>
            <a:xfrm>
              <a:off x="1835696" y="1844824"/>
              <a:ext cx="288032" cy="216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100"/>
            <p:cNvGrpSpPr/>
            <p:nvPr/>
          </p:nvGrpSpPr>
          <p:grpSpPr>
            <a:xfrm>
              <a:off x="179512" y="1952836"/>
              <a:ext cx="9010729" cy="1125416"/>
              <a:chOff x="179512" y="1952836"/>
              <a:chExt cx="9010729" cy="1125416"/>
            </a:xfrm>
          </p:grpSpPr>
          <p:sp>
            <p:nvSpPr>
              <p:cNvPr id="127" name="Obdélník 126"/>
              <p:cNvSpPr/>
              <p:nvPr/>
            </p:nvSpPr>
            <p:spPr>
              <a:xfrm>
                <a:off x="1043608" y="2132856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" name="Obdélník 127"/>
              <p:cNvSpPr/>
              <p:nvPr/>
            </p:nvSpPr>
            <p:spPr>
              <a:xfrm>
                <a:off x="1619672" y="2852936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9" name="Obdélník 128"/>
              <p:cNvSpPr/>
              <p:nvPr/>
            </p:nvSpPr>
            <p:spPr>
              <a:xfrm>
                <a:off x="2267744" y="2420888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Obdélník 129"/>
              <p:cNvSpPr/>
              <p:nvPr/>
            </p:nvSpPr>
            <p:spPr>
              <a:xfrm>
                <a:off x="2987824" y="2708920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1" name="Obdélník 130"/>
              <p:cNvSpPr/>
              <p:nvPr/>
            </p:nvSpPr>
            <p:spPr>
              <a:xfrm flipV="1">
                <a:off x="3419475" y="2060848"/>
                <a:ext cx="288032" cy="25335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2" name="Pravoúhlá spojovací čára 131"/>
              <p:cNvCxnSpPr>
                <a:stCxn id="127" idx="3"/>
                <a:endCxn id="129" idx="1"/>
              </p:cNvCxnSpPr>
              <p:nvPr/>
            </p:nvCxnSpPr>
            <p:spPr>
              <a:xfrm>
                <a:off x="1331640" y="2240868"/>
                <a:ext cx="936104" cy="28803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Tvar 132"/>
              <p:cNvCxnSpPr>
                <a:stCxn id="129" idx="0"/>
              </p:cNvCxnSpPr>
              <p:nvPr/>
            </p:nvCxnSpPr>
            <p:spPr>
              <a:xfrm rot="16200000" flipV="1">
                <a:off x="2033718" y="2042846"/>
                <a:ext cx="468052" cy="288032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Tvar 56"/>
              <p:cNvCxnSpPr>
                <a:stCxn id="128" idx="3"/>
                <a:endCxn id="129" idx="1"/>
              </p:cNvCxnSpPr>
              <p:nvPr/>
            </p:nvCxnSpPr>
            <p:spPr>
              <a:xfrm flipV="1">
                <a:off x="1907704" y="2528900"/>
                <a:ext cx="360040" cy="43204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Pravoúhlá spojovací čára 134"/>
              <p:cNvCxnSpPr>
                <a:stCxn id="129" idx="3"/>
                <a:endCxn id="131" idx="1"/>
              </p:cNvCxnSpPr>
              <p:nvPr/>
            </p:nvCxnSpPr>
            <p:spPr>
              <a:xfrm flipV="1">
                <a:off x="2555776" y="2187527"/>
                <a:ext cx="863699" cy="34137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Tvar 135"/>
              <p:cNvCxnSpPr>
                <a:stCxn id="131" idx="0"/>
                <a:endCxn id="130" idx="3"/>
              </p:cNvCxnSpPr>
              <p:nvPr/>
            </p:nvCxnSpPr>
            <p:spPr>
              <a:xfrm rot="5400000">
                <a:off x="3168312" y="2421752"/>
                <a:ext cx="502725" cy="28763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Tvar 63"/>
              <p:cNvCxnSpPr>
                <a:stCxn id="130" idx="2"/>
                <a:endCxn id="127" idx="2"/>
              </p:cNvCxnSpPr>
              <p:nvPr/>
            </p:nvCxnSpPr>
            <p:spPr>
              <a:xfrm rot="5400000" flipH="1">
                <a:off x="1871700" y="1664804"/>
                <a:ext cx="576064" cy="1944216"/>
              </a:xfrm>
              <a:prstGeom prst="bentConnector3">
                <a:avLst>
                  <a:gd name="adj1" fmla="val -396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Přímá spojovací šipka 137"/>
              <p:cNvCxnSpPr>
                <a:stCxn id="131" idx="3"/>
              </p:cNvCxnSpPr>
              <p:nvPr/>
            </p:nvCxnSpPr>
            <p:spPr>
              <a:xfrm flipH="1" flipV="1">
                <a:off x="3635896" y="2132856"/>
                <a:ext cx="71611" cy="546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Přímá spojovací šipka 138"/>
              <p:cNvCxnSpPr>
                <a:stCxn id="131" idx="3"/>
              </p:cNvCxnSpPr>
              <p:nvPr/>
            </p:nvCxnSpPr>
            <p:spPr>
              <a:xfrm>
                <a:off x="3707507" y="2187527"/>
                <a:ext cx="576461" cy="173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Tvar 139"/>
              <p:cNvCxnSpPr>
                <a:endCxn id="127" idx="0"/>
              </p:cNvCxnSpPr>
              <p:nvPr/>
            </p:nvCxnSpPr>
            <p:spPr>
              <a:xfrm rot="10800000" flipV="1">
                <a:off x="1187624" y="1952836"/>
                <a:ext cx="648072" cy="180020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Přímá spojovací šipka 140"/>
              <p:cNvCxnSpPr>
                <a:endCxn id="128" idx="1"/>
              </p:cNvCxnSpPr>
              <p:nvPr/>
            </p:nvCxnSpPr>
            <p:spPr>
              <a:xfrm flipV="1">
                <a:off x="683568" y="2960948"/>
                <a:ext cx="936104" cy="360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Přímá spojovací šipka 141"/>
              <p:cNvCxnSpPr>
                <a:stCxn id="144" idx="3"/>
                <a:endCxn id="127" idx="1"/>
              </p:cNvCxnSpPr>
              <p:nvPr/>
            </p:nvCxnSpPr>
            <p:spPr>
              <a:xfrm>
                <a:off x="539552" y="2236222"/>
                <a:ext cx="504056" cy="46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ovéPole 142"/>
              <p:cNvSpPr txBox="1"/>
              <p:nvPr/>
            </p:nvSpPr>
            <p:spPr>
              <a:xfrm>
                <a:off x="4283968" y="198884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…</a:t>
                </a:r>
                <a:endParaRPr lang="cs-CZ" dirty="0"/>
              </a:p>
            </p:txBody>
          </p:sp>
          <p:sp>
            <p:nvSpPr>
              <p:cNvPr id="144" name="TextovéPole 143"/>
              <p:cNvSpPr txBox="1"/>
              <p:nvPr/>
            </p:nvSpPr>
            <p:spPr>
              <a:xfrm>
                <a:off x="179512" y="205155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…</a:t>
                </a:r>
                <a:endParaRPr lang="cs-CZ" dirty="0"/>
              </a:p>
            </p:txBody>
          </p:sp>
          <p:sp>
            <p:nvSpPr>
              <p:cNvPr id="145" name="TextovéPole 144"/>
              <p:cNvSpPr txBox="1"/>
              <p:nvPr/>
            </p:nvSpPr>
            <p:spPr>
              <a:xfrm>
                <a:off x="323528" y="27089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…</a:t>
                </a:r>
                <a:endParaRPr lang="cs-CZ" dirty="0"/>
              </a:p>
            </p:txBody>
          </p:sp>
          <p:sp>
            <p:nvSpPr>
              <p:cNvPr id="146" name="TextovéPole 145"/>
              <p:cNvSpPr txBox="1"/>
              <p:nvPr/>
            </p:nvSpPr>
            <p:spPr>
              <a:xfrm>
                <a:off x="3851920" y="2420888"/>
                <a:ext cx="53383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/>
                  <a:t>Vstupy do bloku jsou vnější vstupy nebo výstupy z jiných bloků</a:t>
                </a:r>
                <a:endParaRPr lang="cs-CZ" sz="1400" dirty="0"/>
              </a:p>
            </p:txBody>
          </p:sp>
          <p:sp>
            <p:nvSpPr>
              <p:cNvPr id="147" name="TextovéPole 146"/>
              <p:cNvSpPr txBox="1"/>
              <p:nvPr/>
            </p:nvSpPr>
            <p:spPr>
              <a:xfrm>
                <a:off x="3851920" y="2689175"/>
                <a:ext cx="5307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/>
                  <a:t>Výstupy z bloku jsou vnější výstupy nebo vstupy do dalších bloků</a:t>
                </a:r>
                <a:endParaRPr lang="cs-CZ" sz="1400" dirty="0"/>
              </a:p>
            </p:txBody>
          </p:sp>
        </p:grpSp>
      </p:grpSp>
      <p:grpSp>
        <p:nvGrpSpPr>
          <p:cNvPr id="5" name="Skupina 149"/>
          <p:cNvGrpSpPr/>
          <p:nvPr/>
        </p:nvGrpSpPr>
        <p:grpSpPr>
          <a:xfrm>
            <a:off x="4739869" y="5373688"/>
            <a:ext cx="504056" cy="1007640"/>
            <a:chOff x="4739869" y="5373688"/>
            <a:chExt cx="504056" cy="1007640"/>
          </a:xfrm>
        </p:grpSpPr>
        <p:sp>
          <p:nvSpPr>
            <p:cNvPr id="149" name="Šipka nahoru 148"/>
            <p:cNvSpPr/>
            <p:nvPr/>
          </p:nvSpPr>
          <p:spPr>
            <a:xfrm>
              <a:off x="4788024" y="5373688"/>
              <a:ext cx="432048" cy="575592"/>
            </a:xfrm>
            <a:prstGeom prst="upArrow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Veselý obličej 147"/>
            <p:cNvSpPr/>
            <p:nvPr/>
          </p:nvSpPr>
          <p:spPr>
            <a:xfrm>
              <a:off x="4739869" y="5877272"/>
              <a:ext cx="504056" cy="504056"/>
            </a:xfrm>
            <a:prstGeom prst="smileyFace">
              <a:avLst>
                <a:gd name="adj" fmla="val -4653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1" name="Rectangle 30"/>
          <p:cNvSpPr txBox="1">
            <a:spLocks noChangeArrowheads="1"/>
          </p:cNvSpPr>
          <p:nvPr/>
        </p:nvSpPr>
        <p:spPr bwMode="auto">
          <a:xfrm>
            <a:off x="1451803" y="100730"/>
            <a:ext cx="7223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 a simulace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" name="Šipka nahoru 56"/>
          <p:cNvSpPr/>
          <p:nvPr/>
        </p:nvSpPr>
        <p:spPr>
          <a:xfrm>
            <a:off x="2267744" y="5589240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Šipka nahoru 57"/>
          <p:cNvSpPr/>
          <p:nvPr/>
        </p:nvSpPr>
        <p:spPr>
          <a:xfrm rot="3376302">
            <a:off x="3286111" y="5078043"/>
            <a:ext cx="288032" cy="1737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59" name="Nadpis 1"/>
          <p:cNvSpPr txBox="1">
            <a:spLocks/>
          </p:cNvSpPr>
          <p:nvPr/>
        </p:nvSpPr>
        <p:spPr bwMode="auto">
          <a:xfrm>
            <a:off x="2555776" y="6381328"/>
            <a:ext cx="5122912" cy="4320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 smtClean="0"/>
              <a:t>      Zobecněné systémové vlastnosti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Veselý obličej 55"/>
          <p:cNvSpPr/>
          <p:nvPr/>
        </p:nvSpPr>
        <p:spPr>
          <a:xfrm>
            <a:off x="2123728" y="6237312"/>
            <a:ext cx="648072" cy="620688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1475656" y="5373688"/>
            <a:ext cx="2304256" cy="21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formalizace</a:t>
            </a:r>
            <a:endParaRPr lang="cs-CZ" dirty="0">
              <a:solidFill>
                <a:schemeClr val="tx2"/>
              </a:solidFill>
            </a:endParaRPr>
          </a:p>
        </p:txBody>
      </p:sp>
      <p:grpSp>
        <p:nvGrpSpPr>
          <p:cNvPr id="61" name="Skupina 149"/>
          <p:cNvGrpSpPr/>
          <p:nvPr/>
        </p:nvGrpSpPr>
        <p:grpSpPr>
          <a:xfrm>
            <a:off x="4747276" y="5373216"/>
            <a:ext cx="504056" cy="1007640"/>
            <a:chOff x="4739869" y="5373688"/>
            <a:chExt cx="504056" cy="1007640"/>
          </a:xfrm>
        </p:grpSpPr>
        <p:sp>
          <p:nvSpPr>
            <p:cNvPr id="62" name="Šipka nahoru 61"/>
            <p:cNvSpPr/>
            <p:nvPr/>
          </p:nvSpPr>
          <p:spPr>
            <a:xfrm>
              <a:off x="4788024" y="5373688"/>
              <a:ext cx="432048" cy="575592"/>
            </a:xfrm>
            <a:prstGeom prst="up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eselý obličej 62"/>
            <p:cNvSpPr/>
            <p:nvPr/>
          </p:nvSpPr>
          <p:spPr>
            <a:xfrm>
              <a:off x="4739869" y="5877272"/>
              <a:ext cx="504056" cy="504056"/>
            </a:xfrm>
            <a:prstGeom prst="smileyFace">
              <a:avLst>
                <a:gd name="adj" fmla="val -4653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Přímá spojovací šipka 33"/>
          <p:cNvCxnSpPr/>
          <p:nvPr/>
        </p:nvCxnSpPr>
        <p:spPr>
          <a:xfrm>
            <a:off x="2411760" y="4869160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-243409"/>
            <a:ext cx="8219256" cy="1008113"/>
          </a:xfrm>
        </p:spPr>
        <p:txBody>
          <a:bodyPr/>
          <a:lstStyle/>
          <a:p>
            <a:r>
              <a:rPr lang="cs-CZ" dirty="0" smtClean="0"/>
              <a:t>Zobecněné systémové vlastnosti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64088" y="184482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 = </a:t>
            </a:r>
            <a:r>
              <a:rPr lang="cs-CZ" dirty="0" err="1" smtClean="0"/>
              <a:t>vR</a:t>
            </a:r>
            <a:r>
              <a:rPr lang="cs-CZ" baseline="-25000" dirty="0" err="1" smtClean="0"/>
              <a:t>m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20072" y="305966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dP</a:t>
            </a:r>
            <a:r>
              <a:rPr lang="cs-CZ" dirty="0" smtClean="0"/>
              <a:t> = QR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48064" y="442782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dT</a:t>
            </a:r>
            <a:r>
              <a:rPr lang="cs-CZ" dirty="0" smtClean="0"/>
              <a:t> = QR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97011" y="6156012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dc</a:t>
            </a:r>
            <a:r>
              <a:rPr lang="cs-CZ" dirty="0" smtClean="0"/>
              <a:t> = </a:t>
            </a:r>
            <a:r>
              <a:rPr lang="cs-CZ" dirty="0" err="1" smtClean="0"/>
              <a:t>QR</a:t>
            </a:r>
            <a:r>
              <a:rPr lang="cs-CZ" baseline="-25000" dirty="0" err="1" smtClean="0"/>
              <a:t>c</a:t>
            </a:r>
            <a:endParaRPr lang="cs-CZ" baseline="-25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1547500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Mechanická doména</a:t>
            </a:r>
            <a:endParaRPr lang="cs-CZ" dirty="0"/>
          </a:p>
        </p:txBody>
      </p:sp>
      <p:grpSp>
        <p:nvGrpSpPr>
          <p:cNvPr id="9" name="Skupina 165"/>
          <p:cNvGrpSpPr/>
          <p:nvPr/>
        </p:nvGrpSpPr>
        <p:grpSpPr>
          <a:xfrm>
            <a:off x="3203848" y="1700808"/>
            <a:ext cx="1296144" cy="576064"/>
            <a:chOff x="1979712" y="4454256"/>
            <a:chExt cx="1296144" cy="576064"/>
          </a:xfrm>
        </p:grpSpPr>
        <p:grpSp>
          <p:nvGrpSpPr>
            <p:cNvPr id="10" name="Skupina 145"/>
            <p:cNvGrpSpPr/>
            <p:nvPr/>
          </p:nvGrpSpPr>
          <p:grpSpPr>
            <a:xfrm>
              <a:off x="2402616" y="4454256"/>
              <a:ext cx="246123" cy="576064"/>
              <a:chOff x="2483768" y="4509120"/>
              <a:chExt cx="246123" cy="576064"/>
            </a:xfrm>
          </p:grpSpPr>
          <p:cxnSp>
            <p:nvCxnSpPr>
              <p:cNvPr id="13" name="Přímá spojovací čára 12"/>
              <p:cNvCxnSpPr/>
              <p:nvPr/>
            </p:nvCxnSpPr>
            <p:spPr>
              <a:xfrm flipV="1">
                <a:off x="2609496" y="4605131"/>
                <a:ext cx="0" cy="3657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čára 13"/>
              <p:cNvCxnSpPr/>
              <p:nvPr/>
            </p:nvCxnSpPr>
            <p:spPr>
              <a:xfrm flipV="1">
                <a:off x="2717699" y="4509120"/>
                <a:ext cx="0" cy="5760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čára 14"/>
              <p:cNvCxnSpPr/>
              <p:nvPr/>
            </p:nvCxnSpPr>
            <p:spPr>
              <a:xfrm flipH="1">
                <a:off x="2489864" y="4541885"/>
                <a:ext cx="24002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čára 15"/>
              <p:cNvCxnSpPr/>
              <p:nvPr/>
            </p:nvCxnSpPr>
            <p:spPr>
              <a:xfrm flipH="1">
                <a:off x="2483768" y="5043275"/>
                <a:ext cx="24002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Přímá spojovací čára 10"/>
            <p:cNvCxnSpPr/>
            <p:nvPr/>
          </p:nvCxnSpPr>
          <p:spPr>
            <a:xfrm>
              <a:off x="1979712" y="4734288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>
              <a:off x="2681504" y="4725144"/>
              <a:ext cx="594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Šipka doprava 16"/>
          <p:cNvSpPr/>
          <p:nvPr/>
        </p:nvSpPr>
        <p:spPr>
          <a:xfrm flipH="1">
            <a:off x="2483768" y="1752178"/>
            <a:ext cx="720080" cy="45268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F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3275856" y="2492896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563888" y="22048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21" name="Plechovka 20"/>
          <p:cNvSpPr/>
          <p:nvPr/>
        </p:nvSpPr>
        <p:spPr>
          <a:xfrm rot="16200000" flipV="1">
            <a:off x="2951820" y="2456892"/>
            <a:ext cx="720080" cy="194421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987824" y="306896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baseline="-25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555776" y="378904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dP</a:t>
            </a:r>
            <a:r>
              <a:rPr lang="cs-CZ" dirty="0" smtClean="0"/>
              <a:t> = P</a:t>
            </a:r>
            <a:r>
              <a:rPr lang="cs-CZ" baseline="-25000" dirty="0" smtClean="0"/>
              <a:t>1</a:t>
            </a:r>
            <a:r>
              <a:rPr lang="cs-CZ" dirty="0" smtClean="0"/>
              <a:t>-P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339752" y="341970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491880" y="342900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27" name="Přímá spojovací šipka 26"/>
          <p:cNvCxnSpPr/>
          <p:nvPr/>
        </p:nvCxnSpPr>
        <p:spPr>
          <a:xfrm flipH="1">
            <a:off x="2915816" y="342900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5496" y="4365104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Termodynamická doména</a:t>
            </a:r>
            <a:endParaRPr lang="cs-CZ" dirty="0"/>
          </a:p>
        </p:txBody>
      </p:sp>
      <p:sp>
        <p:nvSpPr>
          <p:cNvPr id="29" name="Krychle 28"/>
          <p:cNvSpPr/>
          <p:nvPr/>
        </p:nvSpPr>
        <p:spPr>
          <a:xfrm>
            <a:off x="3059832" y="4149080"/>
            <a:ext cx="720080" cy="1440160"/>
          </a:xfrm>
          <a:prstGeom prst="cube">
            <a:avLst>
              <a:gd name="adj" fmla="val 67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1619672" y="522920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dT</a:t>
            </a:r>
            <a:r>
              <a:rPr lang="cs-CZ" dirty="0" smtClean="0"/>
              <a:t>= t°</a:t>
            </a:r>
            <a:r>
              <a:rPr lang="cs-CZ" baseline="-25000" dirty="0" smtClean="0"/>
              <a:t>1</a:t>
            </a:r>
            <a:r>
              <a:rPr lang="cs-CZ" dirty="0" smtClean="0"/>
              <a:t>-t°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779912" y="450912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baseline="-25000" dirty="0"/>
          </a:p>
        </p:txBody>
      </p:sp>
      <p:cxnSp>
        <p:nvCxnSpPr>
          <p:cNvPr id="33" name="Přímá spojovací šipka 32"/>
          <p:cNvCxnSpPr/>
          <p:nvPr/>
        </p:nvCxnSpPr>
        <p:spPr>
          <a:xfrm>
            <a:off x="3491880" y="4869160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79512" y="5867980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Chemická doména</a:t>
            </a:r>
            <a:endParaRPr lang="cs-CZ" dirty="0"/>
          </a:p>
        </p:txBody>
      </p:sp>
      <p:sp>
        <p:nvSpPr>
          <p:cNvPr id="36" name="Plechovka 35"/>
          <p:cNvSpPr/>
          <p:nvPr/>
        </p:nvSpPr>
        <p:spPr>
          <a:xfrm rot="16200000" flipV="1">
            <a:off x="2915816" y="5420108"/>
            <a:ext cx="720080" cy="1872208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Elipsa 36"/>
          <p:cNvSpPr/>
          <p:nvPr/>
        </p:nvSpPr>
        <p:spPr>
          <a:xfrm>
            <a:off x="3131840" y="6021288"/>
            <a:ext cx="2880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3347864" y="601199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baseline="-250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827584" y="638132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dc</a:t>
            </a:r>
            <a:r>
              <a:rPr lang="cs-CZ" dirty="0" smtClean="0"/>
              <a:t> = c</a:t>
            </a:r>
            <a:r>
              <a:rPr lang="cs-CZ" baseline="-25000" dirty="0" smtClean="0"/>
              <a:t>1</a:t>
            </a:r>
            <a:r>
              <a:rPr lang="cs-CZ" dirty="0" smtClean="0"/>
              <a:t>-c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2492152" y="637203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3644280" y="637203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43" name="Přímá spojovací šipka 42"/>
          <p:cNvCxnSpPr/>
          <p:nvPr/>
        </p:nvCxnSpPr>
        <p:spPr>
          <a:xfrm>
            <a:off x="3275856" y="638132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3059832" y="6381328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5496" y="3059668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Hydraulická doména</a:t>
            </a:r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107504" y="764704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Elektrická doména</a:t>
            </a:r>
            <a:endParaRPr lang="cs-CZ" dirty="0"/>
          </a:p>
        </p:txBody>
      </p:sp>
      <p:sp>
        <p:nvSpPr>
          <p:cNvPr id="48" name="Obdélník 47"/>
          <p:cNvSpPr/>
          <p:nvPr/>
        </p:nvSpPr>
        <p:spPr>
          <a:xfrm>
            <a:off x="3059832" y="764704"/>
            <a:ext cx="100811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5296391" y="83671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R</a:t>
            </a:r>
            <a:r>
              <a:rPr lang="cs-CZ" baseline="-25000" dirty="0" smtClean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i</a:t>
            </a:r>
            <a:r>
              <a:rPr lang="cs-CZ" baseline="-25000" dirty="0" err="1" smtClean="0"/>
              <a:t>R</a:t>
            </a:r>
            <a:r>
              <a:rPr lang="cs-CZ" dirty="0" err="1" smtClean="0"/>
              <a:t>R</a:t>
            </a:r>
            <a:endParaRPr lang="cs-CZ" baseline="-25000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987199" y="111545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r</a:t>
            </a:r>
            <a:r>
              <a:rPr lang="cs-CZ" dirty="0" smtClean="0"/>
              <a:t> = u</a:t>
            </a:r>
            <a:r>
              <a:rPr lang="cs-CZ" baseline="-25000" dirty="0" smtClean="0"/>
              <a:t>1</a:t>
            </a:r>
            <a:r>
              <a:rPr lang="cs-CZ" dirty="0" smtClean="0"/>
              <a:t>-u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2627784" y="54868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4044546" y="54868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4644654" y="68340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</a:t>
            </a:r>
            <a:r>
              <a:rPr lang="cs-CZ" baseline="-25000" dirty="0" err="1" smtClean="0"/>
              <a:t>R</a:t>
            </a:r>
            <a:endParaRPr lang="cs-CZ" baseline="-25000" dirty="0"/>
          </a:p>
        </p:txBody>
      </p:sp>
      <p:cxnSp>
        <p:nvCxnSpPr>
          <p:cNvPr id="57" name="Přímá spojovací čára 56"/>
          <p:cNvCxnSpPr/>
          <p:nvPr/>
        </p:nvCxnSpPr>
        <p:spPr>
          <a:xfrm>
            <a:off x="2616061" y="94388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>
            <a:off x="4067944" y="93216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6660232" y="1951672"/>
            <a:ext cx="248376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Zobecněné úsilí „e“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Zobecněný tok  „f“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e=</a:t>
            </a:r>
            <a:r>
              <a:rPr lang="cs-CZ" b="1" dirty="0" err="1" smtClean="0">
                <a:solidFill>
                  <a:srgbClr val="FF0000"/>
                </a:solidFill>
              </a:rPr>
              <a:t>rf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7" grpId="0" animBg="1"/>
      <p:bldP spid="20" grpId="0"/>
      <p:bldP spid="21" grpId="0" animBg="1"/>
      <p:bldP spid="22" grpId="0"/>
      <p:bldP spid="23" grpId="0"/>
      <p:bldP spid="24" grpId="0"/>
      <p:bldP spid="25" grpId="0"/>
      <p:bldP spid="28" grpId="0"/>
      <p:bldP spid="29" grpId="0" animBg="1"/>
      <p:bldP spid="30" grpId="0"/>
      <p:bldP spid="31" grpId="0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462372" y="-243409"/>
            <a:ext cx="821925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dirty="0" smtClean="0"/>
              <a:t>Zobecněné systémové vlastnosti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764704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Elektrická doména</a:t>
            </a:r>
            <a:endParaRPr lang="cs-CZ" dirty="0"/>
          </a:p>
        </p:txBody>
      </p:sp>
      <p:grpSp>
        <p:nvGrpSpPr>
          <p:cNvPr id="2" name="Skupina 11"/>
          <p:cNvGrpSpPr/>
          <p:nvPr/>
        </p:nvGrpSpPr>
        <p:grpSpPr>
          <a:xfrm rot="16200000">
            <a:off x="2771800" y="692696"/>
            <a:ext cx="864096" cy="1008112"/>
            <a:chOff x="5292080" y="908720"/>
            <a:chExt cx="864096" cy="1008112"/>
          </a:xfrm>
        </p:grpSpPr>
        <p:grpSp>
          <p:nvGrpSpPr>
            <p:cNvPr id="4" name="Skupina 181"/>
            <p:cNvGrpSpPr/>
            <p:nvPr/>
          </p:nvGrpSpPr>
          <p:grpSpPr>
            <a:xfrm>
              <a:off x="5292080" y="1253397"/>
              <a:ext cx="864096" cy="152400"/>
              <a:chOff x="4139952" y="3140968"/>
              <a:chExt cx="864096" cy="152400"/>
            </a:xfrm>
          </p:grpSpPr>
          <p:cxnSp>
            <p:nvCxnSpPr>
              <p:cNvPr id="8" name="Přímá spojovací čára 7"/>
              <p:cNvCxnSpPr/>
              <p:nvPr/>
            </p:nvCxnSpPr>
            <p:spPr>
              <a:xfrm>
                <a:off x="4139952" y="3140968"/>
                <a:ext cx="8640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ovací čára 8"/>
              <p:cNvCxnSpPr/>
              <p:nvPr/>
            </p:nvCxnSpPr>
            <p:spPr>
              <a:xfrm>
                <a:off x="4139952" y="3293368"/>
                <a:ext cx="8640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Přímá spojovací čára 9"/>
            <p:cNvCxnSpPr/>
            <p:nvPr/>
          </p:nvCxnSpPr>
          <p:spPr>
            <a:xfrm flipV="1">
              <a:off x="5724128" y="908720"/>
              <a:ext cx="0" cy="3446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 flipV="1">
              <a:off x="5724128" y="1412777"/>
              <a:ext cx="0" cy="504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ovéPole 18"/>
          <p:cNvSpPr txBox="1"/>
          <p:nvPr/>
        </p:nvSpPr>
        <p:spPr>
          <a:xfrm>
            <a:off x="4283968" y="620688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Q=C *</a:t>
            </a:r>
            <a:r>
              <a:rPr lang="cs-CZ" dirty="0" err="1" smtClean="0"/>
              <a:t>u</a:t>
            </a:r>
            <a:r>
              <a:rPr lang="cs-CZ" baseline="-25000" dirty="0" err="1" smtClean="0"/>
              <a:t>C</a:t>
            </a:r>
            <a:r>
              <a:rPr lang="cs-CZ" baseline="-25000" dirty="0" smtClean="0"/>
              <a:t> </a:t>
            </a:r>
            <a:r>
              <a:rPr lang="cs-CZ" dirty="0" smtClean="0"/>
              <a:t>  </a:t>
            </a:r>
            <a:endParaRPr lang="cs-CZ" baseline="-25000" dirty="0"/>
          </a:p>
        </p:txBody>
      </p:sp>
      <p:grpSp>
        <p:nvGrpSpPr>
          <p:cNvPr id="5" name="Skupina 67"/>
          <p:cNvGrpSpPr/>
          <p:nvPr/>
        </p:nvGrpSpPr>
        <p:grpSpPr>
          <a:xfrm>
            <a:off x="4283968" y="971436"/>
            <a:ext cx="2872344" cy="729372"/>
            <a:chOff x="4283968" y="971436"/>
            <a:chExt cx="2872344" cy="729372"/>
          </a:xfrm>
        </p:grpSpPr>
        <p:grpSp>
          <p:nvGrpSpPr>
            <p:cNvPr id="7" name="Skupina 56"/>
            <p:cNvGrpSpPr/>
            <p:nvPr/>
          </p:nvGrpSpPr>
          <p:grpSpPr>
            <a:xfrm>
              <a:off x="4283968" y="980728"/>
              <a:ext cx="2872344" cy="720080"/>
              <a:chOff x="4283968" y="980728"/>
              <a:chExt cx="2872344" cy="720080"/>
            </a:xfrm>
          </p:grpSpPr>
          <p:sp>
            <p:nvSpPr>
              <p:cNvPr id="16" name="TextovéPole 15"/>
              <p:cNvSpPr txBox="1"/>
              <p:nvPr/>
            </p:nvSpPr>
            <p:spPr>
              <a:xfrm>
                <a:off x="4860032" y="980728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</a:t>
                </a:r>
                <a:endParaRPr lang="cs-CZ" dirty="0"/>
              </a:p>
            </p:txBody>
          </p:sp>
          <p:grpSp>
            <p:nvGrpSpPr>
              <p:cNvPr id="12" name="Skupina 47"/>
              <p:cNvGrpSpPr/>
              <p:nvPr/>
            </p:nvGrpSpPr>
            <p:grpSpPr>
              <a:xfrm>
                <a:off x="4283968" y="1124744"/>
                <a:ext cx="2872344" cy="576064"/>
                <a:chOff x="4283968" y="1124744"/>
                <a:chExt cx="2872344" cy="576064"/>
              </a:xfrm>
            </p:grpSpPr>
            <p:sp>
              <p:nvSpPr>
                <p:cNvPr id="14" name="TextovéPole 13"/>
                <p:cNvSpPr txBox="1"/>
                <p:nvPr/>
              </p:nvSpPr>
              <p:spPr>
                <a:xfrm>
                  <a:off x="4283968" y="1187460"/>
                  <a:ext cx="1447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err="1" smtClean="0"/>
                    <a:t>u</a:t>
                  </a:r>
                  <a:r>
                    <a:rPr lang="cs-CZ" baseline="-25000" dirty="0" err="1" smtClean="0"/>
                    <a:t>C</a:t>
                  </a:r>
                  <a:r>
                    <a:rPr lang="cs-CZ" baseline="-25000" dirty="0" smtClean="0"/>
                    <a:t> </a:t>
                  </a:r>
                  <a:r>
                    <a:rPr lang="cs-CZ" dirty="0" smtClean="0"/>
                    <a:t>=         Q   </a:t>
                  </a:r>
                  <a:endParaRPr lang="cs-CZ" baseline="-25000" dirty="0"/>
                </a:p>
              </p:txBody>
            </p:sp>
            <p:cxnSp>
              <p:nvCxnSpPr>
                <p:cNvPr id="17" name="Přímá spojovací čára 16"/>
                <p:cNvCxnSpPr/>
                <p:nvPr/>
              </p:nvCxnSpPr>
              <p:spPr>
                <a:xfrm>
                  <a:off x="4860032" y="1340768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ovéPole 17"/>
                <p:cNvSpPr txBox="1"/>
                <p:nvPr/>
              </p:nvSpPr>
              <p:spPr>
                <a:xfrm>
                  <a:off x="4815922" y="1331476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C</a:t>
                  </a:r>
                  <a:endParaRPr lang="cs-CZ" dirty="0"/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5508104" y="1196752"/>
                  <a:ext cx="16482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aseline="-25000" dirty="0" smtClean="0"/>
                    <a:t> </a:t>
                  </a:r>
                  <a:r>
                    <a:rPr lang="cs-CZ" dirty="0" smtClean="0"/>
                    <a:t>=             </a:t>
                  </a:r>
                  <a:r>
                    <a:rPr lang="cs-CZ" dirty="0" err="1" smtClean="0"/>
                    <a:t>i</a:t>
                  </a:r>
                  <a:r>
                    <a:rPr lang="cs-CZ" baseline="-25000" dirty="0" err="1" smtClean="0"/>
                    <a:t>C</a:t>
                  </a:r>
                  <a:r>
                    <a:rPr lang="cs-CZ" dirty="0" smtClean="0"/>
                    <a:t> </a:t>
                  </a:r>
                  <a:r>
                    <a:rPr lang="cs-CZ" dirty="0" err="1" smtClean="0"/>
                    <a:t>dt</a:t>
                  </a:r>
                  <a:r>
                    <a:rPr lang="cs-CZ" dirty="0" smtClean="0"/>
                    <a:t>  </a:t>
                  </a:r>
                  <a:endParaRPr lang="cs-CZ" baseline="-25000" dirty="0"/>
                </a:p>
              </p:txBody>
            </p:sp>
            <p:sp>
              <p:nvSpPr>
                <p:cNvPr id="21" name="Volný tvar 20"/>
                <p:cNvSpPr/>
                <p:nvPr/>
              </p:nvSpPr>
              <p:spPr>
                <a:xfrm>
                  <a:off x="6228184" y="1124744"/>
                  <a:ext cx="173736" cy="453392"/>
                </a:xfrm>
                <a:custGeom>
                  <a:avLst/>
                  <a:gdLst>
                    <a:gd name="connsiteX0" fmla="*/ 173736 w 173736"/>
                    <a:gd name="connsiteY0" fmla="*/ 68580 h 597408"/>
                    <a:gd name="connsiteX1" fmla="*/ 118872 w 173736"/>
                    <a:gd name="connsiteY1" fmla="*/ 41148 h 597408"/>
                    <a:gd name="connsiteX2" fmla="*/ 91440 w 173736"/>
                    <a:gd name="connsiteY2" fmla="*/ 315468 h 597408"/>
                    <a:gd name="connsiteX3" fmla="*/ 64008 w 173736"/>
                    <a:gd name="connsiteY3" fmla="*/ 562356 h 597408"/>
                    <a:gd name="connsiteX4" fmla="*/ 0 w 173736"/>
                    <a:gd name="connsiteY4" fmla="*/ 525780 h 59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736" h="597408">
                      <a:moveTo>
                        <a:pt x="173736" y="68580"/>
                      </a:moveTo>
                      <a:cubicBezTo>
                        <a:pt x="153162" y="34290"/>
                        <a:pt x="132588" y="0"/>
                        <a:pt x="118872" y="41148"/>
                      </a:cubicBezTo>
                      <a:cubicBezTo>
                        <a:pt x="105156" y="82296"/>
                        <a:pt x="100584" y="228600"/>
                        <a:pt x="91440" y="315468"/>
                      </a:cubicBezTo>
                      <a:cubicBezTo>
                        <a:pt x="82296" y="402336"/>
                        <a:pt x="79248" y="527304"/>
                        <a:pt x="64008" y="562356"/>
                      </a:cubicBezTo>
                      <a:cubicBezTo>
                        <a:pt x="48768" y="597408"/>
                        <a:pt x="24384" y="561594"/>
                        <a:pt x="0" y="525780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22" name="Přímá spojovací čára 21"/>
                <p:cNvCxnSpPr/>
                <p:nvPr/>
              </p:nvCxnSpPr>
              <p:spPr>
                <a:xfrm>
                  <a:off x="5868144" y="1340768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ovéPole 22"/>
                <p:cNvSpPr txBox="1"/>
                <p:nvPr/>
              </p:nvSpPr>
              <p:spPr>
                <a:xfrm>
                  <a:off x="5796136" y="1331476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C</a:t>
                  </a:r>
                  <a:endParaRPr lang="cs-CZ" dirty="0"/>
                </a:p>
              </p:txBody>
            </p:sp>
          </p:grpSp>
        </p:grpSp>
        <p:sp>
          <p:nvSpPr>
            <p:cNvPr id="24" name="TextovéPole 23"/>
            <p:cNvSpPr txBox="1"/>
            <p:nvPr/>
          </p:nvSpPr>
          <p:spPr>
            <a:xfrm>
              <a:off x="5868144" y="97143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1</a:t>
              </a:r>
              <a:endParaRPr lang="cs-CZ" dirty="0"/>
            </a:p>
          </p:txBody>
        </p:sp>
      </p:grpSp>
      <p:grpSp>
        <p:nvGrpSpPr>
          <p:cNvPr id="13" name="Skupina 136"/>
          <p:cNvGrpSpPr/>
          <p:nvPr/>
        </p:nvGrpSpPr>
        <p:grpSpPr>
          <a:xfrm>
            <a:off x="107504" y="1700808"/>
            <a:ext cx="7168906" cy="1152128"/>
            <a:chOff x="107504" y="1700808"/>
            <a:chExt cx="7168906" cy="1152128"/>
          </a:xfrm>
        </p:grpSpPr>
        <p:sp>
          <p:nvSpPr>
            <p:cNvPr id="138" name="TextovéPole 137"/>
            <p:cNvSpPr txBox="1"/>
            <p:nvPr/>
          </p:nvSpPr>
          <p:spPr>
            <a:xfrm>
              <a:off x="107504" y="1700808"/>
              <a:ext cx="2299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Mechanická doména</a:t>
              </a:r>
              <a:endParaRPr lang="cs-CZ" dirty="0"/>
            </a:p>
          </p:txBody>
        </p:sp>
        <p:grpSp>
          <p:nvGrpSpPr>
            <p:cNvPr id="15" name="Skupina 164"/>
            <p:cNvGrpSpPr/>
            <p:nvPr/>
          </p:nvGrpSpPr>
          <p:grpSpPr>
            <a:xfrm>
              <a:off x="2690648" y="2116846"/>
              <a:ext cx="1377296" cy="232034"/>
              <a:chOff x="1970568" y="5471512"/>
              <a:chExt cx="1377296" cy="232034"/>
            </a:xfrm>
          </p:grpSpPr>
          <p:grpSp>
            <p:nvGrpSpPr>
              <p:cNvPr id="25" name="Skupina 18"/>
              <p:cNvGrpSpPr/>
              <p:nvPr/>
            </p:nvGrpSpPr>
            <p:grpSpPr>
              <a:xfrm>
                <a:off x="2186592" y="5471512"/>
                <a:ext cx="801232" cy="232034"/>
                <a:chOff x="3203848" y="3701021"/>
                <a:chExt cx="1800200" cy="248046"/>
              </a:xfrm>
            </p:grpSpPr>
            <p:sp>
              <p:nvSpPr>
                <p:cNvPr id="162" name="Volný tvar 161"/>
                <p:cNvSpPr/>
                <p:nvPr/>
              </p:nvSpPr>
              <p:spPr>
                <a:xfrm>
                  <a:off x="3203848" y="3701021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3" name="Volný tvar 162"/>
                <p:cNvSpPr/>
                <p:nvPr/>
              </p:nvSpPr>
              <p:spPr>
                <a:xfrm>
                  <a:off x="356388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4" name="Volný tvar 163"/>
                <p:cNvSpPr/>
                <p:nvPr/>
              </p:nvSpPr>
              <p:spPr>
                <a:xfrm>
                  <a:off x="392392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5" name="Volný tvar 164"/>
                <p:cNvSpPr/>
                <p:nvPr/>
              </p:nvSpPr>
              <p:spPr>
                <a:xfrm>
                  <a:off x="428396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6" name="Volný tvar 165"/>
                <p:cNvSpPr/>
                <p:nvPr/>
              </p:nvSpPr>
              <p:spPr>
                <a:xfrm>
                  <a:off x="464400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60" name="Přímá spojovací čára 159"/>
              <p:cNvCxnSpPr/>
              <p:nvPr/>
            </p:nvCxnSpPr>
            <p:spPr>
              <a:xfrm>
                <a:off x="1970568" y="5661248"/>
                <a:ext cx="216024" cy="12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Přímá spojovací čára 160"/>
              <p:cNvCxnSpPr/>
              <p:nvPr/>
            </p:nvCxnSpPr>
            <p:spPr>
              <a:xfrm>
                <a:off x="2979824" y="5688680"/>
                <a:ext cx="368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ovéPole 139"/>
            <p:cNvSpPr txBox="1"/>
            <p:nvPr/>
          </p:nvSpPr>
          <p:spPr>
            <a:xfrm>
              <a:off x="2771800" y="2267580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pružina</a:t>
              </a:r>
              <a:endParaRPr lang="cs-CZ" i="1" dirty="0"/>
            </a:p>
          </p:txBody>
        </p:sp>
        <p:sp>
          <p:nvSpPr>
            <p:cNvPr id="141" name="Šipka doprava 140"/>
            <p:cNvSpPr/>
            <p:nvPr/>
          </p:nvSpPr>
          <p:spPr>
            <a:xfrm flipH="1">
              <a:off x="2051720" y="2040210"/>
              <a:ext cx="720080" cy="452686"/>
            </a:xfrm>
            <a:prstGeom prst="rightArrow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F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42" name="Obdélník 141"/>
            <p:cNvSpPr/>
            <p:nvPr/>
          </p:nvSpPr>
          <p:spPr>
            <a:xfrm>
              <a:off x="4067944" y="1916832"/>
              <a:ext cx="21602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3" name="Přímá spojovací čára 142"/>
            <p:cNvCxnSpPr/>
            <p:nvPr/>
          </p:nvCxnSpPr>
          <p:spPr>
            <a:xfrm>
              <a:off x="2699792" y="2708920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ovéPole 143"/>
            <p:cNvSpPr txBox="1"/>
            <p:nvPr/>
          </p:nvSpPr>
          <p:spPr>
            <a:xfrm>
              <a:off x="2902162" y="24208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x</a:t>
              </a:r>
              <a:endParaRPr lang="cs-CZ" i="1" dirty="0"/>
            </a:p>
          </p:txBody>
        </p:sp>
        <p:sp>
          <p:nvSpPr>
            <p:cNvPr id="145" name="TextovéPole 144"/>
            <p:cNvSpPr txBox="1"/>
            <p:nvPr/>
          </p:nvSpPr>
          <p:spPr>
            <a:xfrm>
              <a:off x="4427984" y="1916832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x=C *F</a:t>
              </a:r>
              <a:r>
                <a:rPr lang="cs-CZ" baseline="-25000" dirty="0" smtClean="0"/>
                <a:t> 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grpSp>
          <p:nvGrpSpPr>
            <p:cNvPr id="26" name="Skupina 68"/>
            <p:cNvGrpSpPr/>
            <p:nvPr/>
          </p:nvGrpSpPr>
          <p:grpSpPr>
            <a:xfrm>
              <a:off x="4355976" y="2123564"/>
              <a:ext cx="2920434" cy="729372"/>
              <a:chOff x="4283968" y="971436"/>
              <a:chExt cx="2920434" cy="729372"/>
            </a:xfrm>
          </p:grpSpPr>
          <p:grpSp>
            <p:nvGrpSpPr>
              <p:cNvPr id="27" name="Skupina 69"/>
              <p:cNvGrpSpPr/>
              <p:nvPr/>
            </p:nvGrpSpPr>
            <p:grpSpPr>
              <a:xfrm>
                <a:off x="4283968" y="980728"/>
                <a:ext cx="2920434" cy="720080"/>
                <a:chOff x="4283968" y="980728"/>
                <a:chExt cx="2920434" cy="720080"/>
              </a:xfrm>
            </p:grpSpPr>
            <p:sp>
              <p:nvSpPr>
                <p:cNvPr id="150" name="TextovéPole 149"/>
                <p:cNvSpPr txBox="1"/>
                <p:nvPr/>
              </p:nvSpPr>
              <p:spPr>
                <a:xfrm>
                  <a:off x="4860032" y="980728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1</a:t>
                  </a:r>
                  <a:endParaRPr lang="cs-CZ" dirty="0"/>
                </a:p>
              </p:txBody>
            </p:sp>
            <p:grpSp>
              <p:nvGrpSpPr>
                <p:cNvPr id="28" name="Skupina 72"/>
                <p:cNvGrpSpPr/>
                <p:nvPr/>
              </p:nvGrpSpPr>
              <p:grpSpPr>
                <a:xfrm>
                  <a:off x="4283968" y="1124744"/>
                  <a:ext cx="2920434" cy="576064"/>
                  <a:chOff x="4283968" y="1124744"/>
                  <a:chExt cx="2920434" cy="576064"/>
                </a:xfrm>
              </p:grpSpPr>
              <p:sp>
                <p:nvSpPr>
                  <p:cNvPr id="152" name="TextovéPole 151"/>
                  <p:cNvSpPr txBox="1"/>
                  <p:nvPr/>
                </p:nvSpPr>
                <p:spPr>
                  <a:xfrm>
                    <a:off x="4283968" y="1187460"/>
                    <a:ext cx="146706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  F </a:t>
                    </a:r>
                    <a:r>
                      <a:rPr lang="cs-CZ" baseline="-25000" dirty="0" smtClean="0"/>
                      <a:t> </a:t>
                    </a:r>
                    <a:r>
                      <a:rPr lang="cs-CZ" dirty="0" smtClean="0"/>
                      <a:t>=         x   </a:t>
                    </a:r>
                    <a:endParaRPr lang="cs-CZ" baseline="-25000" dirty="0"/>
                  </a:p>
                </p:txBody>
              </p:sp>
              <p:cxnSp>
                <p:nvCxnSpPr>
                  <p:cNvPr id="153" name="Přímá spojovací čára 152"/>
                  <p:cNvCxnSpPr/>
                  <p:nvPr/>
                </p:nvCxnSpPr>
                <p:spPr>
                  <a:xfrm>
                    <a:off x="4860032" y="1340768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TextovéPole 153"/>
                  <p:cNvSpPr txBox="1"/>
                  <p:nvPr/>
                </p:nvSpPr>
                <p:spPr>
                  <a:xfrm>
                    <a:off x="4815922" y="1331476"/>
                    <a:ext cx="332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C</a:t>
                    </a:r>
                    <a:endParaRPr lang="cs-CZ" dirty="0"/>
                  </a:p>
                </p:txBody>
              </p:sp>
              <p:sp>
                <p:nvSpPr>
                  <p:cNvPr id="155" name="TextovéPole 154"/>
                  <p:cNvSpPr txBox="1"/>
                  <p:nvPr/>
                </p:nvSpPr>
                <p:spPr>
                  <a:xfrm>
                    <a:off x="5508104" y="1196752"/>
                    <a:ext cx="16962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aseline="-25000" dirty="0" smtClean="0"/>
                      <a:t> </a:t>
                    </a:r>
                    <a:r>
                      <a:rPr lang="cs-CZ" dirty="0" smtClean="0"/>
                      <a:t>=             </a:t>
                    </a:r>
                    <a:r>
                      <a:rPr lang="cs-CZ" dirty="0" err="1" smtClean="0"/>
                      <a:t>v</a:t>
                    </a:r>
                    <a:r>
                      <a:rPr lang="cs-CZ" baseline="-25000" dirty="0" err="1" smtClean="0"/>
                      <a:t>C</a:t>
                    </a:r>
                    <a:r>
                      <a:rPr lang="cs-CZ" dirty="0" smtClean="0"/>
                      <a:t> </a:t>
                    </a:r>
                    <a:r>
                      <a:rPr lang="cs-CZ" dirty="0" err="1" smtClean="0"/>
                      <a:t>dt</a:t>
                    </a:r>
                    <a:r>
                      <a:rPr lang="cs-CZ" dirty="0" smtClean="0"/>
                      <a:t>  </a:t>
                    </a:r>
                    <a:endParaRPr lang="cs-CZ" baseline="-25000" dirty="0"/>
                  </a:p>
                </p:txBody>
              </p:sp>
              <p:sp>
                <p:nvSpPr>
                  <p:cNvPr id="156" name="Volný tvar 155"/>
                  <p:cNvSpPr/>
                  <p:nvPr/>
                </p:nvSpPr>
                <p:spPr>
                  <a:xfrm>
                    <a:off x="6228184" y="1124744"/>
                    <a:ext cx="173736" cy="453392"/>
                  </a:xfrm>
                  <a:custGeom>
                    <a:avLst/>
                    <a:gdLst>
                      <a:gd name="connsiteX0" fmla="*/ 173736 w 173736"/>
                      <a:gd name="connsiteY0" fmla="*/ 68580 h 597408"/>
                      <a:gd name="connsiteX1" fmla="*/ 118872 w 173736"/>
                      <a:gd name="connsiteY1" fmla="*/ 41148 h 597408"/>
                      <a:gd name="connsiteX2" fmla="*/ 91440 w 173736"/>
                      <a:gd name="connsiteY2" fmla="*/ 315468 h 597408"/>
                      <a:gd name="connsiteX3" fmla="*/ 64008 w 173736"/>
                      <a:gd name="connsiteY3" fmla="*/ 562356 h 597408"/>
                      <a:gd name="connsiteX4" fmla="*/ 0 w 173736"/>
                      <a:gd name="connsiteY4" fmla="*/ 525780 h 597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736" h="597408">
                        <a:moveTo>
                          <a:pt x="173736" y="68580"/>
                        </a:moveTo>
                        <a:cubicBezTo>
                          <a:pt x="153162" y="34290"/>
                          <a:pt x="132588" y="0"/>
                          <a:pt x="118872" y="41148"/>
                        </a:cubicBezTo>
                        <a:cubicBezTo>
                          <a:pt x="105156" y="82296"/>
                          <a:pt x="100584" y="228600"/>
                          <a:pt x="91440" y="315468"/>
                        </a:cubicBezTo>
                        <a:cubicBezTo>
                          <a:pt x="82296" y="402336"/>
                          <a:pt x="79248" y="527304"/>
                          <a:pt x="64008" y="562356"/>
                        </a:cubicBezTo>
                        <a:cubicBezTo>
                          <a:pt x="48768" y="597408"/>
                          <a:pt x="24384" y="561594"/>
                          <a:pt x="0" y="525780"/>
                        </a:cubicBezTo>
                      </a:path>
                    </a:pathLst>
                  </a:cu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157" name="Přímá spojovací čára 156"/>
                  <p:cNvCxnSpPr/>
                  <p:nvPr/>
                </p:nvCxnSpPr>
                <p:spPr>
                  <a:xfrm>
                    <a:off x="5868144" y="1340768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8" name="TextovéPole 157"/>
                  <p:cNvSpPr txBox="1"/>
                  <p:nvPr/>
                </p:nvSpPr>
                <p:spPr>
                  <a:xfrm>
                    <a:off x="5796136" y="1331476"/>
                    <a:ext cx="332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C</a:t>
                    </a:r>
                    <a:endParaRPr lang="cs-CZ" dirty="0"/>
                  </a:p>
                </p:txBody>
              </p:sp>
            </p:grpSp>
          </p:grpSp>
          <p:sp>
            <p:nvSpPr>
              <p:cNvPr id="149" name="TextovéPole 148"/>
              <p:cNvSpPr txBox="1"/>
              <p:nvPr/>
            </p:nvSpPr>
            <p:spPr>
              <a:xfrm>
                <a:off x="5868144" y="971436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</a:t>
                </a:r>
                <a:endParaRPr lang="cs-CZ" dirty="0"/>
              </a:p>
            </p:txBody>
          </p:sp>
        </p:grpSp>
        <p:sp>
          <p:nvSpPr>
            <p:cNvPr id="147" name="TextovéPole 146"/>
            <p:cNvSpPr txBox="1"/>
            <p:nvPr/>
          </p:nvSpPr>
          <p:spPr>
            <a:xfrm>
              <a:off x="2555776" y="177281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v - rychlost)</a:t>
              </a:r>
              <a:endParaRPr lang="cs-CZ" i="1" dirty="0"/>
            </a:p>
          </p:txBody>
        </p:sp>
      </p:grpSp>
      <p:grpSp>
        <p:nvGrpSpPr>
          <p:cNvPr id="29" name="Skupina 169"/>
          <p:cNvGrpSpPr/>
          <p:nvPr/>
        </p:nvGrpSpPr>
        <p:grpSpPr>
          <a:xfrm>
            <a:off x="35496" y="2987660"/>
            <a:ext cx="7200839" cy="1089412"/>
            <a:chOff x="35496" y="2987660"/>
            <a:chExt cx="7200839" cy="1089412"/>
          </a:xfrm>
        </p:grpSpPr>
        <p:cxnSp>
          <p:nvCxnSpPr>
            <p:cNvPr id="171" name="Přímá spojovací šipka 170"/>
            <p:cNvCxnSpPr/>
            <p:nvPr/>
          </p:nvCxnSpPr>
          <p:spPr>
            <a:xfrm>
              <a:off x="1979712" y="3573016"/>
              <a:ext cx="576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Skupina 167"/>
            <p:cNvGrpSpPr/>
            <p:nvPr/>
          </p:nvGrpSpPr>
          <p:grpSpPr>
            <a:xfrm>
              <a:off x="35496" y="2987660"/>
              <a:ext cx="7200839" cy="1089412"/>
              <a:chOff x="35496" y="2987660"/>
              <a:chExt cx="7200839" cy="1089412"/>
            </a:xfrm>
          </p:grpSpPr>
          <p:grpSp>
            <p:nvGrpSpPr>
              <p:cNvPr id="31" name="Skupina 166"/>
              <p:cNvGrpSpPr/>
              <p:nvPr/>
            </p:nvGrpSpPr>
            <p:grpSpPr>
              <a:xfrm>
                <a:off x="35496" y="2987660"/>
                <a:ext cx="7200839" cy="1089412"/>
                <a:chOff x="35496" y="2987660"/>
                <a:chExt cx="7200839" cy="1089412"/>
              </a:xfrm>
            </p:grpSpPr>
            <p:sp>
              <p:nvSpPr>
                <p:cNvPr id="176" name="TextovéPole 175"/>
                <p:cNvSpPr txBox="1"/>
                <p:nvPr/>
              </p:nvSpPr>
              <p:spPr>
                <a:xfrm>
                  <a:off x="35496" y="3059668"/>
                  <a:ext cx="2324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Hydraulická doména</a:t>
                  </a:r>
                  <a:endParaRPr lang="cs-CZ" dirty="0"/>
                </a:p>
              </p:txBody>
            </p:sp>
            <p:sp>
              <p:nvSpPr>
                <p:cNvPr id="177" name="Elipsa 176"/>
                <p:cNvSpPr/>
                <p:nvPr/>
              </p:nvSpPr>
              <p:spPr>
                <a:xfrm>
                  <a:off x="2987824" y="3068960"/>
                  <a:ext cx="1008112" cy="1008112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28" name="Skupina 82"/>
                <p:cNvGrpSpPr/>
                <p:nvPr/>
              </p:nvGrpSpPr>
              <p:grpSpPr>
                <a:xfrm>
                  <a:off x="4355976" y="3212976"/>
                  <a:ext cx="2880359" cy="729372"/>
                  <a:chOff x="4283968" y="971436"/>
                  <a:chExt cx="2880359" cy="729372"/>
                </a:xfrm>
              </p:grpSpPr>
              <p:grpSp>
                <p:nvGrpSpPr>
                  <p:cNvPr id="129" name="Skupina 83"/>
                  <p:cNvGrpSpPr/>
                  <p:nvPr/>
                </p:nvGrpSpPr>
                <p:grpSpPr>
                  <a:xfrm>
                    <a:off x="4283968" y="980728"/>
                    <a:ext cx="2880359" cy="720080"/>
                    <a:chOff x="4283968" y="980728"/>
                    <a:chExt cx="2880359" cy="720080"/>
                  </a:xfrm>
                </p:grpSpPr>
                <p:sp>
                  <p:nvSpPr>
                    <p:cNvPr id="184" name="TextovéPole 183"/>
                    <p:cNvSpPr txBox="1"/>
                    <p:nvPr/>
                  </p:nvSpPr>
                  <p:spPr>
                    <a:xfrm>
                      <a:off x="4860032" y="980728"/>
                      <a:ext cx="2840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p:txBody>
                </p:sp>
                <p:grpSp>
                  <p:nvGrpSpPr>
                    <p:cNvPr id="130" name="Skupina 86"/>
                    <p:cNvGrpSpPr/>
                    <p:nvPr/>
                  </p:nvGrpSpPr>
                  <p:grpSpPr>
                    <a:xfrm>
                      <a:off x="4283968" y="1124744"/>
                      <a:ext cx="2880359" cy="576064"/>
                      <a:chOff x="4283968" y="1124744"/>
                      <a:chExt cx="2880359" cy="576064"/>
                    </a:xfrm>
                  </p:grpSpPr>
                  <p:sp>
                    <p:nvSpPr>
                      <p:cNvPr id="186" name="TextovéPole 185"/>
                      <p:cNvSpPr txBox="1"/>
                      <p:nvPr/>
                    </p:nvSpPr>
                    <p:spPr>
                      <a:xfrm>
                        <a:off x="4283968" y="1187460"/>
                        <a:ext cx="150714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dirty="0" smtClean="0"/>
                          <a:t>  P </a:t>
                        </a:r>
                        <a:r>
                          <a:rPr lang="cs-CZ" baseline="-25000" dirty="0" smtClean="0"/>
                          <a:t> </a:t>
                        </a:r>
                        <a:r>
                          <a:rPr lang="cs-CZ" dirty="0" smtClean="0"/>
                          <a:t>=         V   </a:t>
                        </a:r>
                        <a:endParaRPr lang="cs-CZ" baseline="-25000" dirty="0"/>
                      </a:p>
                    </p:txBody>
                  </p:sp>
                  <p:cxnSp>
                    <p:nvCxnSpPr>
                      <p:cNvPr id="187" name="Přímá spojovací čára 186"/>
                      <p:cNvCxnSpPr/>
                      <p:nvPr/>
                    </p:nvCxnSpPr>
                    <p:spPr>
                      <a:xfrm>
                        <a:off x="4860032" y="1340768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8" name="TextovéPole 187"/>
                      <p:cNvSpPr txBox="1"/>
                      <p:nvPr/>
                    </p:nvSpPr>
                    <p:spPr>
                      <a:xfrm>
                        <a:off x="4815922" y="1331476"/>
                        <a:ext cx="3321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dirty="0" smtClean="0"/>
                          <a:t>C</a:t>
                        </a:r>
                        <a:endParaRPr lang="cs-CZ" dirty="0"/>
                      </a:p>
                    </p:txBody>
                  </p:sp>
                  <p:sp>
                    <p:nvSpPr>
                      <p:cNvPr id="189" name="TextovéPole 188"/>
                      <p:cNvSpPr txBox="1"/>
                      <p:nvPr/>
                    </p:nvSpPr>
                    <p:spPr>
                      <a:xfrm>
                        <a:off x="5508104" y="1196752"/>
                        <a:ext cx="165622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baseline="-25000" dirty="0" smtClean="0"/>
                          <a:t> </a:t>
                        </a:r>
                        <a:r>
                          <a:rPr lang="cs-CZ" dirty="0" smtClean="0"/>
                          <a:t>=             </a:t>
                        </a:r>
                        <a:r>
                          <a:rPr lang="cs-CZ" dirty="0" err="1" smtClean="0"/>
                          <a:t>f</a:t>
                        </a:r>
                        <a:r>
                          <a:rPr lang="cs-CZ" baseline="-25000" dirty="0" err="1" smtClean="0"/>
                          <a:t>C</a:t>
                        </a:r>
                        <a:r>
                          <a:rPr lang="cs-CZ" dirty="0" smtClean="0"/>
                          <a:t> </a:t>
                        </a:r>
                        <a:r>
                          <a:rPr lang="cs-CZ" dirty="0" err="1" smtClean="0"/>
                          <a:t>dt</a:t>
                        </a:r>
                        <a:r>
                          <a:rPr lang="cs-CZ" dirty="0" smtClean="0"/>
                          <a:t>  </a:t>
                        </a:r>
                        <a:endParaRPr lang="cs-CZ" baseline="-25000" dirty="0"/>
                      </a:p>
                    </p:txBody>
                  </p:sp>
                  <p:sp>
                    <p:nvSpPr>
                      <p:cNvPr id="190" name="Volný tvar 189"/>
                      <p:cNvSpPr/>
                      <p:nvPr/>
                    </p:nvSpPr>
                    <p:spPr>
                      <a:xfrm>
                        <a:off x="6228184" y="1124744"/>
                        <a:ext cx="173736" cy="453392"/>
                      </a:xfrm>
                      <a:custGeom>
                        <a:avLst/>
                        <a:gdLst>
                          <a:gd name="connsiteX0" fmla="*/ 173736 w 173736"/>
                          <a:gd name="connsiteY0" fmla="*/ 68580 h 597408"/>
                          <a:gd name="connsiteX1" fmla="*/ 118872 w 173736"/>
                          <a:gd name="connsiteY1" fmla="*/ 41148 h 597408"/>
                          <a:gd name="connsiteX2" fmla="*/ 91440 w 173736"/>
                          <a:gd name="connsiteY2" fmla="*/ 315468 h 597408"/>
                          <a:gd name="connsiteX3" fmla="*/ 64008 w 173736"/>
                          <a:gd name="connsiteY3" fmla="*/ 562356 h 597408"/>
                          <a:gd name="connsiteX4" fmla="*/ 0 w 173736"/>
                          <a:gd name="connsiteY4" fmla="*/ 525780 h 5974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736" h="597408">
                            <a:moveTo>
                              <a:pt x="173736" y="68580"/>
                            </a:moveTo>
                            <a:cubicBezTo>
                              <a:pt x="153162" y="34290"/>
                              <a:pt x="132588" y="0"/>
                              <a:pt x="118872" y="41148"/>
                            </a:cubicBezTo>
                            <a:cubicBezTo>
                              <a:pt x="105156" y="82296"/>
                              <a:pt x="100584" y="228600"/>
                              <a:pt x="91440" y="315468"/>
                            </a:cubicBezTo>
                            <a:cubicBezTo>
                              <a:pt x="82296" y="402336"/>
                              <a:pt x="79248" y="527304"/>
                              <a:pt x="64008" y="562356"/>
                            </a:cubicBezTo>
                            <a:cubicBezTo>
                              <a:pt x="48768" y="597408"/>
                              <a:pt x="24384" y="561594"/>
                              <a:pt x="0" y="525780"/>
                            </a:cubicBezTo>
                          </a:path>
                        </a:pathLst>
                      </a:cu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191" name="Přímá spojovací čára 190"/>
                      <p:cNvCxnSpPr/>
                      <p:nvPr/>
                    </p:nvCxnSpPr>
                    <p:spPr>
                      <a:xfrm>
                        <a:off x="5868144" y="1340768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2" name="TextovéPole 191"/>
                      <p:cNvSpPr txBox="1"/>
                      <p:nvPr/>
                    </p:nvSpPr>
                    <p:spPr>
                      <a:xfrm>
                        <a:off x="5796136" y="1331476"/>
                        <a:ext cx="3321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dirty="0" smtClean="0"/>
                          <a:t>C</a:t>
                        </a:r>
                        <a:endParaRPr lang="cs-CZ" dirty="0"/>
                      </a:p>
                    </p:txBody>
                  </p:sp>
                </p:grpSp>
              </p:grpSp>
              <p:sp>
                <p:nvSpPr>
                  <p:cNvPr id="183" name="TextovéPole 182"/>
                  <p:cNvSpPr txBox="1"/>
                  <p:nvPr/>
                </p:nvSpPr>
                <p:spPr>
                  <a:xfrm>
                    <a:off x="5868144" y="971436"/>
                    <a:ext cx="28405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1</a:t>
                    </a:r>
                    <a:endParaRPr lang="cs-CZ" dirty="0"/>
                  </a:p>
                </p:txBody>
              </p:sp>
            </p:grpSp>
            <p:sp>
              <p:nvSpPr>
                <p:cNvPr id="179" name="TextovéPole 178"/>
                <p:cNvSpPr txBox="1"/>
                <p:nvPr/>
              </p:nvSpPr>
              <p:spPr>
                <a:xfrm>
                  <a:off x="4489749" y="2987660"/>
                  <a:ext cx="1090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V=C *P</a:t>
                  </a:r>
                  <a:r>
                    <a:rPr lang="cs-CZ" baseline="-25000" dirty="0" smtClean="0"/>
                    <a:t> </a:t>
                  </a:r>
                  <a:r>
                    <a:rPr lang="cs-CZ" dirty="0" smtClean="0"/>
                    <a:t>  </a:t>
                  </a:r>
                  <a:endParaRPr lang="cs-CZ" baseline="-25000" dirty="0"/>
                </a:p>
              </p:txBody>
            </p:sp>
            <p:sp>
              <p:nvSpPr>
                <p:cNvPr id="180" name="Plechovka 179"/>
                <p:cNvSpPr/>
                <p:nvPr/>
              </p:nvSpPr>
              <p:spPr>
                <a:xfrm rot="16200000">
                  <a:off x="2843808" y="3284985"/>
                  <a:ext cx="144016" cy="576064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1" name="TextovéPole 180"/>
                <p:cNvSpPr txBox="1"/>
                <p:nvPr/>
              </p:nvSpPr>
              <p:spPr>
                <a:xfrm>
                  <a:off x="827087" y="3419708"/>
                  <a:ext cx="1008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přítok </a:t>
                  </a:r>
                  <a:r>
                    <a:rPr lang="cs-CZ" dirty="0" err="1" smtClean="0"/>
                    <a:t>f</a:t>
                  </a:r>
                  <a:r>
                    <a:rPr lang="cs-CZ" baseline="-25000" dirty="0" err="1" smtClean="0"/>
                    <a:t>c</a:t>
                  </a:r>
                  <a:endParaRPr lang="cs-CZ" baseline="-25000" dirty="0"/>
                </a:p>
              </p:txBody>
            </p:sp>
          </p:grpSp>
          <p:sp>
            <p:nvSpPr>
              <p:cNvPr id="174" name="TextovéPole 173"/>
              <p:cNvSpPr txBox="1"/>
              <p:nvPr/>
            </p:nvSpPr>
            <p:spPr>
              <a:xfrm>
                <a:off x="3231872" y="3572108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P</a:t>
                </a:r>
                <a:endParaRPr lang="cs-CZ" dirty="0"/>
              </a:p>
            </p:txBody>
          </p:sp>
          <p:sp>
            <p:nvSpPr>
              <p:cNvPr id="175" name="TextovéPole 174"/>
              <p:cNvSpPr txBox="1"/>
              <p:nvPr/>
            </p:nvSpPr>
            <p:spPr>
              <a:xfrm>
                <a:off x="3491880" y="3212976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V</a:t>
                </a:r>
                <a:endParaRPr lang="cs-CZ" dirty="0"/>
              </a:p>
            </p:txBody>
          </p:sp>
        </p:grpSp>
      </p:grpSp>
      <p:grpSp>
        <p:nvGrpSpPr>
          <p:cNvPr id="131" name="Skupina 193"/>
          <p:cNvGrpSpPr/>
          <p:nvPr/>
        </p:nvGrpSpPr>
        <p:grpSpPr>
          <a:xfrm>
            <a:off x="35496" y="4365104"/>
            <a:ext cx="7367161" cy="2304256"/>
            <a:chOff x="35496" y="4365104"/>
            <a:chExt cx="7367161" cy="2304256"/>
          </a:xfrm>
        </p:grpSpPr>
        <p:sp>
          <p:nvSpPr>
            <p:cNvPr id="195" name="TextovéPole 194"/>
            <p:cNvSpPr txBox="1"/>
            <p:nvPr/>
          </p:nvSpPr>
          <p:spPr>
            <a:xfrm>
              <a:off x="35496" y="4365104"/>
              <a:ext cx="2861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Termodynamická doména</a:t>
              </a:r>
              <a:endParaRPr lang="cs-CZ" dirty="0"/>
            </a:p>
          </p:txBody>
        </p:sp>
        <p:sp>
          <p:nvSpPr>
            <p:cNvPr id="196" name="TextovéPole 195"/>
            <p:cNvSpPr txBox="1"/>
            <p:nvPr/>
          </p:nvSpPr>
          <p:spPr>
            <a:xfrm>
              <a:off x="4427984" y="5229200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q=C *</a:t>
              </a:r>
              <a:r>
                <a:rPr lang="cs-CZ" dirty="0" err="1" smtClean="0"/>
                <a:t>dT</a:t>
              </a:r>
              <a:r>
                <a:rPr lang="cs-CZ" baseline="-25000" dirty="0" smtClean="0"/>
                <a:t> 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197" name="TextovéPole 196"/>
            <p:cNvSpPr txBox="1"/>
            <p:nvPr/>
          </p:nvSpPr>
          <p:spPr>
            <a:xfrm>
              <a:off x="899592" y="5229200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dT</a:t>
              </a:r>
              <a:r>
                <a:rPr lang="cs-CZ" dirty="0" smtClean="0"/>
                <a:t>= t°</a:t>
              </a:r>
              <a:r>
                <a:rPr lang="cs-CZ" baseline="-25000" dirty="0" smtClean="0"/>
                <a:t>1</a:t>
              </a:r>
              <a:r>
                <a:rPr lang="cs-CZ" dirty="0" smtClean="0"/>
                <a:t>-t°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198" name="TextovéPole 197"/>
            <p:cNvSpPr txBox="1"/>
            <p:nvPr/>
          </p:nvSpPr>
          <p:spPr>
            <a:xfrm>
              <a:off x="827584" y="4725144"/>
              <a:ext cx="2438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Q  - skladované teplo  </a:t>
              </a:r>
              <a:endParaRPr lang="cs-CZ" baseline="-25000" dirty="0"/>
            </a:p>
          </p:txBody>
        </p:sp>
        <p:grpSp>
          <p:nvGrpSpPr>
            <p:cNvPr id="132" name="Skupina 112"/>
            <p:cNvGrpSpPr/>
            <p:nvPr/>
          </p:nvGrpSpPr>
          <p:grpSpPr>
            <a:xfrm>
              <a:off x="4355976" y="5867980"/>
              <a:ext cx="3046681" cy="729372"/>
              <a:chOff x="4104822" y="971436"/>
              <a:chExt cx="3046681" cy="729372"/>
            </a:xfrm>
          </p:grpSpPr>
          <p:grpSp>
            <p:nvGrpSpPr>
              <p:cNvPr id="133" name="Skupina 113"/>
              <p:cNvGrpSpPr/>
              <p:nvPr/>
            </p:nvGrpSpPr>
            <p:grpSpPr>
              <a:xfrm>
                <a:off x="4104822" y="980728"/>
                <a:ext cx="3046681" cy="720080"/>
                <a:chOff x="4104822" y="980728"/>
                <a:chExt cx="3046681" cy="720080"/>
              </a:xfrm>
            </p:grpSpPr>
            <p:sp>
              <p:nvSpPr>
                <p:cNvPr id="207" name="TextovéPole 206"/>
                <p:cNvSpPr txBox="1"/>
                <p:nvPr/>
              </p:nvSpPr>
              <p:spPr>
                <a:xfrm>
                  <a:off x="4860032" y="980728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1</a:t>
                  </a:r>
                  <a:endParaRPr lang="cs-CZ" dirty="0"/>
                </a:p>
              </p:txBody>
            </p:sp>
            <p:grpSp>
              <p:nvGrpSpPr>
                <p:cNvPr id="134" name="Skupina 116"/>
                <p:cNvGrpSpPr/>
                <p:nvPr/>
              </p:nvGrpSpPr>
              <p:grpSpPr>
                <a:xfrm>
                  <a:off x="4104822" y="1124744"/>
                  <a:ext cx="3046681" cy="576064"/>
                  <a:chOff x="4104822" y="1124744"/>
                  <a:chExt cx="3046681" cy="576064"/>
                </a:xfrm>
              </p:grpSpPr>
              <p:sp>
                <p:nvSpPr>
                  <p:cNvPr id="209" name="TextovéPole 208"/>
                  <p:cNvSpPr txBox="1"/>
                  <p:nvPr/>
                </p:nvSpPr>
                <p:spPr>
                  <a:xfrm>
                    <a:off x="4104822" y="1171636"/>
                    <a:ext cx="15616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  </a:t>
                    </a:r>
                    <a:r>
                      <a:rPr lang="cs-CZ" dirty="0" err="1" smtClean="0"/>
                      <a:t>dT</a:t>
                    </a:r>
                    <a:r>
                      <a:rPr lang="cs-CZ" dirty="0" smtClean="0"/>
                      <a:t> </a:t>
                    </a:r>
                    <a:r>
                      <a:rPr lang="cs-CZ" baseline="-25000" dirty="0" smtClean="0"/>
                      <a:t> </a:t>
                    </a:r>
                    <a:r>
                      <a:rPr lang="cs-CZ" dirty="0" smtClean="0"/>
                      <a:t>=        q   </a:t>
                    </a:r>
                    <a:endParaRPr lang="cs-CZ" baseline="-25000" dirty="0"/>
                  </a:p>
                </p:txBody>
              </p:sp>
              <p:cxnSp>
                <p:nvCxnSpPr>
                  <p:cNvPr id="210" name="Přímá spojovací čára 209"/>
                  <p:cNvCxnSpPr/>
                  <p:nvPr/>
                </p:nvCxnSpPr>
                <p:spPr>
                  <a:xfrm>
                    <a:off x="4860032" y="1340768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1" name="TextovéPole 210"/>
                  <p:cNvSpPr txBox="1"/>
                  <p:nvPr/>
                </p:nvSpPr>
                <p:spPr>
                  <a:xfrm>
                    <a:off x="4815922" y="1331476"/>
                    <a:ext cx="332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C</a:t>
                    </a:r>
                    <a:endParaRPr lang="cs-CZ" dirty="0"/>
                  </a:p>
                </p:txBody>
              </p:sp>
              <p:sp>
                <p:nvSpPr>
                  <p:cNvPr id="212" name="TextovéPole 211"/>
                  <p:cNvSpPr txBox="1"/>
                  <p:nvPr/>
                </p:nvSpPr>
                <p:spPr>
                  <a:xfrm>
                    <a:off x="5508104" y="1173306"/>
                    <a:ext cx="16433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aseline="-25000" dirty="0" smtClean="0"/>
                      <a:t> </a:t>
                    </a:r>
                    <a:r>
                      <a:rPr lang="cs-CZ" dirty="0" smtClean="0"/>
                      <a:t>=             </a:t>
                    </a:r>
                    <a:r>
                      <a:rPr lang="cs-CZ" dirty="0" err="1" smtClean="0"/>
                      <a:t>f</a:t>
                    </a:r>
                    <a:r>
                      <a:rPr lang="cs-CZ" baseline="-25000" dirty="0" err="1" smtClean="0"/>
                      <a:t>q</a:t>
                    </a:r>
                    <a:r>
                      <a:rPr lang="cs-CZ" dirty="0" smtClean="0"/>
                      <a:t> </a:t>
                    </a:r>
                    <a:r>
                      <a:rPr lang="cs-CZ" dirty="0" err="1" smtClean="0"/>
                      <a:t>dt</a:t>
                    </a:r>
                    <a:r>
                      <a:rPr lang="cs-CZ" dirty="0" smtClean="0"/>
                      <a:t>  </a:t>
                    </a:r>
                    <a:endParaRPr lang="cs-CZ" baseline="-25000" dirty="0"/>
                  </a:p>
                </p:txBody>
              </p:sp>
              <p:sp>
                <p:nvSpPr>
                  <p:cNvPr id="213" name="Volný tvar 212"/>
                  <p:cNvSpPr/>
                  <p:nvPr/>
                </p:nvSpPr>
                <p:spPr>
                  <a:xfrm>
                    <a:off x="6228184" y="1124744"/>
                    <a:ext cx="173736" cy="453392"/>
                  </a:xfrm>
                  <a:custGeom>
                    <a:avLst/>
                    <a:gdLst>
                      <a:gd name="connsiteX0" fmla="*/ 173736 w 173736"/>
                      <a:gd name="connsiteY0" fmla="*/ 68580 h 597408"/>
                      <a:gd name="connsiteX1" fmla="*/ 118872 w 173736"/>
                      <a:gd name="connsiteY1" fmla="*/ 41148 h 597408"/>
                      <a:gd name="connsiteX2" fmla="*/ 91440 w 173736"/>
                      <a:gd name="connsiteY2" fmla="*/ 315468 h 597408"/>
                      <a:gd name="connsiteX3" fmla="*/ 64008 w 173736"/>
                      <a:gd name="connsiteY3" fmla="*/ 562356 h 597408"/>
                      <a:gd name="connsiteX4" fmla="*/ 0 w 173736"/>
                      <a:gd name="connsiteY4" fmla="*/ 525780 h 597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736" h="597408">
                        <a:moveTo>
                          <a:pt x="173736" y="68580"/>
                        </a:moveTo>
                        <a:cubicBezTo>
                          <a:pt x="153162" y="34290"/>
                          <a:pt x="132588" y="0"/>
                          <a:pt x="118872" y="41148"/>
                        </a:cubicBezTo>
                        <a:cubicBezTo>
                          <a:pt x="105156" y="82296"/>
                          <a:pt x="100584" y="228600"/>
                          <a:pt x="91440" y="315468"/>
                        </a:cubicBezTo>
                        <a:cubicBezTo>
                          <a:pt x="82296" y="402336"/>
                          <a:pt x="79248" y="527304"/>
                          <a:pt x="64008" y="562356"/>
                        </a:cubicBezTo>
                        <a:cubicBezTo>
                          <a:pt x="48768" y="597408"/>
                          <a:pt x="24384" y="561594"/>
                          <a:pt x="0" y="525780"/>
                        </a:cubicBezTo>
                      </a:path>
                    </a:pathLst>
                  </a:cu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214" name="Přímá spojovací čára 213"/>
                  <p:cNvCxnSpPr/>
                  <p:nvPr/>
                </p:nvCxnSpPr>
                <p:spPr>
                  <a:xfrm>
                    <a:off x="5868144" y="1340768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5" name="TextovéPole 214"/>
                  <p:cNvSpPr txBox="1"/>
                  <p:nvPr/>
                </p:nvSpPr>
                <p:spPr>
                  <a:xfrm>
                    <a:off x="5796136" y="1331476"/>
                    <a:ext cx="332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C</a:t>
                    </a:r>
                    <a:endParaRPr lang="cs-CZ" dirty="0"/>
                  </a:p>
                </p:txBody>
              </p:sp>
            </p:grpSp>
          </p:grpSp>
          <p:sp>
            <p:nvSpPr>
              <p:cNvPr id="206" name="TextovéPole 205"/>
              <p:cNvSpPr txBox="1"/>
              <p:nvPr/>
            </p:nvSpPr>
            <p:spPr>
              <a:xfrm>
                <a:off x="5868144" y="971436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</a:t>
                </a:r>
                <a:endParaRPr lang="cs-CZ" dirty="0"/>
              </a:p>
            </p:txBody>
          </p:sp>
        </p:grpSp>
        <p:sp>
          <p:nvSpPr>
            <p:cNvPr id="200" name="TextovéPole 199"/>
            <p:cNvSpPr txBox="1"/>
            <p:nvPr/>
          </p:nvSpPr>
          <p:spPr>
            <a:xfrm>
              <a:off x="395536" y="5867980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</a:t>
              </a:r>
              <a:r>
                <a:rPr lang="cs-CZ" baseline="-25000" dirty="0" err="1" smtClean="0"/>
                <a:t>q</a:t>
              </a:r>
              <a:r>
                <a:rPr lang="cs-CZ" dirty="0" smtClean="0"/>
                <a:t> - tepelný tok</a:t>
              </a:r>
              <a:endParaRPr lang="cs-CZ" baseline="-25000" dirty="0"/>
            </a:p>
          </p:txBody>
        </p:sp>
        <p:sp>
          <p:nvSpPr>
            <p:cNvPr id="201" name="Krychle 200"/>
            <p:cNvSpPr/>
            <p:nvPr/>
          </p:nvSpPr>
          <p:spPr>
            <a:xfrm>
              <a:off x="2627784" y="5085184"/>
              <a:ext cx="864096" cy="86409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q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02" name="Šipka doprava 201"/>
            <p:cNvSpPr/>
            <p:nvPr/>
          </p:nvSpPr>
          <p:spPr>
            <a:xfrm rot="5400000" flipH="1">
              <a:off x="2509453" y="5974965"/>
              <a:ext cx="720080" cy="668710"/>
            </a:xfrm>
            <a:prstGeom prst="rightArrow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>
                  <a:solidFill>
                    <a:schemeClr val="tx1"/>
                  </a:solidFill>
                </a:rPr>
                <a:t>f</a:t>
              </a:r>
              <a:r>
                <a:rPr lang="cs-CZ" baseline="-25000" dirty="0" err="1" smtClean="0">
                  <a:solidFill>
                    <a:schemeClr val="tx1"/>
                  </a:solidFill>
                </a:rPr>
                <a:t>q</a:t>
              </a:r>
              <a:endParaRPr lang="cs-CZ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3" name="TextovéPole 202"/>
            <p:cNvSpPr txBox="1"/>
            <p:nvPr/>
          </p:nvSpPr>
          <p:spPr>
            <a:xfrm>
              <a:off x="2915816" y="5229200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t°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204" name="TextovéPole 203"/>
            <p:cNvSpPr txBox="1"/>
            <p:nvPr/>
          </p:nvSpPr>
          <p:spPr>
            <a:xfrm>
              <a:off x="3203848" y="608400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t°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</p:grpSp>
      <p:sp>
        <p:nvSpPr>
          <p:cNvPr id="216" name="TextovéPole 215"/>
          <p:cNvSpPr txBox="1"/>
          <p:nvPr/>
        </p:nvSpPr>
        <p:spPr>
          <a:xfrm>
            <a:off x="6660232" y="3834914"/>
            <a:ext cx="2483768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Zobecněné úsilí „e“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Zobecněný tok  „f“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e=1/c *  f </a:t>
            </a:r>
            <a:r>
              <a:rPr lang="cs-CZ" b="1" dirty="0" err="1" smtClean="0">
                <a:solidFill>
                  <a:srgbClr val="FF0000"/>
                </a:solidFill>
              </a:rPr>
              <a:t>dt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ctr"/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217" name="Volný tvar 216"/>
          <p:cNvSpPr/>
          <p:nvPr/>
        </p:nvSpPr>
        <p:spPr>
          <a:xfrm>
            <a:off x="7991545" y="4893690"/>
            <a:ext cx="173736" cy="453392"/>
          </a:xfrm>
          <a:custGeom>
            <a:avLst/>
            <a:gdLst>
              <a:gd name="connsiteX0" fmla="*/ 173736 w 173736"/>
              <a:gd name="connsiteY0" fmla="*/ 68580 h 597408"/>
              <a:gd name="connsiteX1" fmla="*/ 118872 w 173736"/>
              <a:gd name="connsiteY1" fmla="*/ 41148 h 597408"/>
              <a:gd name="connsiteX2" fmla="*/ 91440 w 173736"/>
              <a:gd name="connsiteY2" fmla="*/ 315468 h 597408"/>
              <a:gd name="connsiteX3" fmla="*/ 64008 w 173736"/>
              <a:gd name="connsiteY3" fmla="*/ 562356 h 597408"/>
              <a:gd name="connsiteX4" fmla="*/ 0 w 173736"/>
              <a:gd name="connsiteY4" fmla="*/ 525780 h 5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" h="597408">
                <a:moveTo>
                  <a:pt x="173736" y="68580"/>
                </a:moveTo>
                <a:cubicBezTo>
                  <a:pt x="153162" y="34290"/>
                  <a:pt x="132588" y="0"/>
                  <a:pt x="118872" y="41148"/>
                </a:cubicBezTo>
                <a:cubicBezTo>
                  <a:pt x="105156" y="82296"/>
                  <a:pt x="100584" y="228600"/>
                  <a:pt x="91440" y="315468"/>
                </a:cubicBezTo>
                <a:cubicBezTo>
                  <a:pt x="82296" y="402336"/>
                  <a:pt x="79248" y="527304"/>
                  <a:pt x="64008" y="562356"/>
                </a:cubicBezTo>
                <a:cubicBezTo>
                  <a:pt x="48768" y="597408"/>
                  <a:pt x="24384" y="561594"/>
                  <a:pt x="0" y="52578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51338" y="1866900"/>
            <a:ext cx="534987" cy="590550"/>
            <a:chOff x="2732" y="1176"/>
            <a:chExt cx="337" cy="372"/>
          </a:xfrm>
        </p:grpSpPr>
        <p:sp>
          <p:nvSpPr>
            <p:cNvPr id="54339" name="Rectangle 12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40" name="Rectangle 13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4475163" y="1949450"/>
            <a:ext cx="163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54279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391025" y="4649788"/>
            <a:ext cx="481013" cy="600075"/>
            <a:chOff x="2766" y="2929"/>
            <a:chExt cx="303" cy="378"/>
          </a:xfrm>
        </p:grpSpPr>
        <p:sp>
          <p:nvSpPr>
            <p:cNvPr id="54337" name="Rectangle 17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8" name="Rectangle 18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4516438" y="4732338"/>
            <a:ext cx="101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30488" y="3284538"/>
            <a:ext cx="479425" cy="598487"/>
            <a:chOff x="1657" y="2069"/>
            <a:chExt cx="302" cy="377"/>
          </a:xfrm>
        </p:grpSpPr>
        <p:sp>
          <p:nvSpPr>
            <p:cNvPr id="54335" name="Rectangle 22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6" name="Rectangle 23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2754313" y="3367088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/>
          </a:p>
        </p:txBody>
      </p:sp>
      <p:sp>
        <p:nvSpPr>
          <p:cNvPr id="54284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172200" y="3413125"/>
            <a:ext cx="479425" cy="600075"/>
            <a:chOff x="3888" y="2150"/>
            <a:chExt cx="302" cy="378"/>
          </a:xfrm>
        </p:grpSpPr>
        <p:sp>
          <p:nvSpPr>
            <p:cNvPr id="54333" name="Rectangle 27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4" name="Rectangle 28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6296025" y="3495675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/>
          </a:p>
        </p:txBody>
      </p:sp>
      <p:sp>
        <p:nvSpPr>
          <p:cNvPr id="54287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88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89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90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1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2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3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4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86084" name="AutoShape 68"/>
          <p:cNvSpPr>
            <a:spLocks noChangeArrowheads="1"/>
          </p:cNvSpPr>
          <p:nvPr/>
        </p:nvSpPr>
        <p:spPr bwMode="auto">
          <a:xfrm>
            <a:off x="4865688" y="1139825"/>
            <a:ext cx="2557462" cy="742950"/>
          </a:xfrm>
          <a:prstGeom prst="wedgeEllipseCallout">
            <a:avLst>
              <a:gd name="adj1" fmla="val -48634"/>
              <a:gd name="adj2" fmla="val 6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Zobecnělé úsilí (effort)</a:t>
            </a:r>
            <a:endParaRPr lang="en-US"/>
          </a:p>
        </p:txBody>
      </p:sp>
      <p:sp>
        <p:nvSpPr>
          <p:cNvPr id="86085" name="AutoShape 69"/>
          <p:cNvSpPr>
            <a:spLocks noChangeArrowheads="1"/>
          </p:cNvSpPr>
          <p:nvPr/>
        </p:nvSpPr>
        <p:spPr bwMode="auto">
          <a:xfrm>
            <a:off x="4905375" y="5222875"/>
            <a:ext cx="2208213" cy="836613"/>
          </a:xfrm>
          <a:prstGeom prst="wedgeEllipseCallout">
            <a:avLst>
              <a:gd name="adj1" fmla="val -51079"/>
              <a:gd name="adj2" fmla="val -67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Zobecnělý tok (flow)</a:t>
            </a:r>
            <a:endParaRPr lang="en-US"/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4337050" y="2451100"/>
            <a:ext cx="592138" cy="2198688"/>
            <a:chOff x="2732" y="1544"/>
            <a:chExt cx="373" cy="1385"/>
          </a:xfrm>
        </p:grpSpPr>
        <p:sp>
          <p:nvSpPr>
            <p:cNvPr id="54328" name="Freeform 74"/>
            <p:cNvSpPr>
              <a:spLocks noEditPoints="1"/>
            </p:cNvSpPr>
            <p:nvPr/>
          </p:nvSpPr>
          <p:spPr bwMode="auto">
            <a:xfrm>
              <a:off x="2862" y="1544"/>
              <a:ext cx="65" cy="1385"/>
            </a:xfrm>
            <a:custGeom>
              <a:avLst/>
              <a:gdLst>
                <a:gd name="T0" fmla="*/ 43 w 65"/>
                <a:gd name="T1" fmla="*/ 54 h 1385"/>
                <a:gd name="T2" fmla="*/ 44 w 65"/>
                <a:gd name="T3" fmla="*/ 1330 h 1385"/>
                <a:gd name="T4" fmla="*/ 22 w 65"/>
                <a:gd name="T5" fmla="*/ 1330 h 1385"/>
                <a:gd name="T6" fmla="*/ 21 w 65"/>
                <a:gd name="T7" fmla="*/ 54 h 1385"/>
                <a:gd name="T8" fmla="*/ 43 w 65"/>
                <a:gd name="T9" fmla="*/ 54 h 1385"/>
                <a:gd name="T10" fmla="*/ 0 w 65"/>
                <a:gd name="T11" fmla="*/ 65 h 1385"/>
                <a:gd name="T12" fmla="*/ 32 w 65"/>
                <a:gd name="T13" fmla="*/ 0 h 1385"/>
                <a:gd name="T14" fmla="*/ 65 w 65"/>
                <a:gd name="T15" fmla="*/ 65 h 1385"/>
                <a:gd name="T16" fmla="*/ 0 w 65"/>
                <a:gd name="T17" fmla="*/ 65 h 1385"/>
                <a:gd name="T18" fmla="*/ 65 w 65"/>
                <a:gd name="T19" fmla="*/ 1319 h 1385"/>
                <a:gd name="T20" fmla="*/ 33 w 65"/>
                <a:gd name="T21" fmla="*/ 1385 h 1385"/>
                <a:gd name="T22" fmla="*/ 0 w 65"/>
                <a:gd name="T23" fmla="*/ 1319 h 1385"/>
                <a:gd name="T24" fmla="*/ 65 w 65"/>
                <a:gd name="T25" fmla="*/ 1319 h 1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385"/>
                <a:gd name="T41" fmla="*/ 65 w 65"/>
                <a:gd name="T42" fmla="*/ 1385 h 1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385">
                  <a:moveTo>
                    <a:pt x="43" y="54"/>
                  </a:moveTo>
                  <a:lnTo>
                    <a:pt x="44" y="1330"/>
                  </a:lnTo>
                  <a:lnTo>
                    <a:pt x="22" y="1330"/>
                  </a:lnTo>
                  <a:lnTo>
                    <a:pt x="21" y="54"/>
                  </a:lnTo>
                  <a:lnTo>
                    <a:pt x="43" y="54"/>
                  </a:lnTo>
                  <a:close/>
                  <a:moveTo>
                    <a:pt x="0" y="65"/>
                  </a:moveTo>
                  <a:lnTo>
                    <a:pt x="32" y="0"/>
                  </a:lnTo>
                  <a:lnTo>
                    <a:pt x="65" y="65"/>
                  </a:lnTo>
                  <a:lnTo>
                    <a:pt x="0" y="65"/>
                  </a:lnTo>
                  <a:close/>
                  <a:moveTo>
                    <a:pt x="65" y="1319"/>
                  </a:moveTo>
                  <a:lnTo>
                    <a:pt x="33" y="1385"/>
                  </a:lnTo>
                  <a:lnTo>
                    <a:pt x="0" y="1319"/>
                  </a:lnTo>
                  <a:lnTo>
                    <a:pt x="65" y="13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29" name="Rectangle 75"/>
            <p:cNvSpPr>
              <a:spLocks noChangeArrowheads="1"/>
            </p:cNvSpPr>
            <p:nvPr/>
          </p:nvSpPr>
          <p:spPr bwMode="auto">
            <a:xfrm>
              <a:off x="2761" y="2034"/>
              <a:ext cx="302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0" name="Rectangle 76"/>
            <p:cNvSpPr>
              <a:spLocks noChangeArrowheads="1"/>
            </p:cNvSpPr>
            <p:nvPr/>
          </p:nvSpPr>
          <p:spPr bwMode="auto">
            <a:xfrm>
              <a:off x="2831" y="2079"/>
              <a:ext cx="14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/>
            </a:p>
          </p:txBody>
        </p:sp>
        <p:sp>
          <p:nvSpPr>
            <p:cNvPr id="54331" name="Rectangle 77"/>
            <p:cNvSpPr>
              <a:spLocks noChangeArrowheads="1"/>
            </p:cNvSpPr>
            <p:nvPr/>
          </p:nvSpPr>
          <p:spPr bwMode="auto">
            <a:xfrm>
              <a:off x="2732" y="1739"/>
              <a:ext cx="37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2" name="Rectangle 78"/>
            <p:cNvSpPr>
              <a:spLocks noChangeArrowheads="1"/>
            </p:cNvSpPr>
            <p:nvPr/>
          </p:nvSpPr>
          <p:spPr bwMode="auto">
            <a:xfrm>
              <a:off x="2802" y="177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e=Rf</a:t>
              </a:r>
              <a:endParaRPr lang="en-US"/>
            </a:p>
          </p:txBody>
        </p:sp>
      </p:grpSp>
      <p:sp>
        <p:nvSpPr>
          <p:cNvPr id="86096" name="AutoShape 80"/>
          <p:cNvSpPr>
            <a:spLocks noChangeArrowheads="1"/>
          </p:cNvSpPr>
          <p:nvPr/>
        </p:nvSpPr>
        <p:spPr bwMode="auto">
          <a:xfrm>
            <a:off x="6578600" y="2124075"/>
            <a:ext cx="2395538" cy="1238250"/>
          </a:xfrm>
          <a:prstGeom prst="wedgeEllipseCallout">
            <a:avLst>
              <a:gd name="adj1" fmla="val -47347"/>
              <a:gd name="adj2" fmla="val 65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akumulace (quantity)</a:t>
            </a:r>
            <a:endParaRPr lang="en-US"/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859338" y="3773488"/>
            <a:ext cx="1312862" cy="1193800"/>
            <a:chOff x="3061" y="2377"/>
            <a:chExt cx="827" cy="752"/>
          </a:xfrm>
        </p:grpSpPr>
        <p:sp>
          <p:nvSpPr>
            <p:cNvPr id="54323" name="Freeform 83"/>
            <p:cNvSpPr>
              <a:spLocks noEditPoints="1"/>
            </p:cNvSpPr>
            <p:nvPr/>
          </p:nvSpPr>
          <p:spPr bwMode="auto">
            <a:xfrm>
              <a:off x="3061" y="2377"/>
              <a:ext cx="827" cy="752"/>
            </a:xfrm>
            <a:custGeom>
              <a:avLst/>
              <a:gdLst>
                <a:gd name="T0" fmla="*/ 0 w 827"/>
                <a:gd name="T1" fmla="*/ 736 h 752"/>
                <a:gd name="T2" fmla="*/ 779 w 827"/>
                <a:gd name="T3" fmla="*/ 28 h 752"/>
                <a:gd name="T4" fmla="*/ 794 w 827"/>
                <a:gd name="T5" fmla="*/ 44 h 752"/>
                <a:gd name="T6" fmla="*/ 15 w 827"/>
                <a:gd name="T7" fmla="*/ 752 h 752"/>
                <a:gd name="T8" fmla="*/ 0 w 827"/>
                <a:gd name="T9" fmla="*/ 736 h 752"/>
                <a:gd name="T10" fmla="*/ 757 w 827"/>
                <a:gd name="T11" fmla="*/ 19 h 752"/>
                <a:gd name="T12" fmla="*/ 827 w 827"/>
                <a:gd name="T13" fmla="*/ 0 h 752"/>
                <a:gd name="T14" fmla="*/ 801 w 827"/>
                <a:gd name="T15" fmla="*/ 68 h 752"/>
                <a:gd name="T16" fmla="*/ 757 w 827"/>
                <a:gd name="T17" fmla="*/ 19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7"/>
                <a:gd name="T28" fmla="*/ 0 h 752"/>
                <a:gd name="T29" fmla="*/ 827 w 827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7" h="752">
                  <a:moveTo>
                    <a:pt x="0" y="736"/>
                  </a:moveTo>
                  <a:lnTo>
                    <a:pt x="779" y="28"/>
                  </a:lnTo>
                  <a:lnTo>
                    <a:pt x="794" y="44"/>
                  </a:lnTo>
                  <a:lnTo>
                    <a:pt x="15" y="752"/>
                  </a:lnTo>
                  <a:lnTo>
                    <a:pt x="0" y="736"/>
                  </a:lnTo>
                  <a:close/>
                  <a:moveTo>
                    <a:pt x="757" y="19"/>
                  </a:moveTo>
                  <a:lnTo>
                    <a:pt x="827" y="0"/>
                  </a:lnTo>
                  <a:lnTo>
                    <a:pt x="801" y="68"/>
                  </a:lnTo>
                  <a:lnTo>
                    <a:pt x="757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3367" y="2553"/>
              <a:ext cx="217" cy="379"/>
              <a:chOff x="3367" y="2553"/>
              <a:chExt cx="217" cy="379"/>
            </a:xfrm>
          </p:grpSpPr>
          <p:sp>
            <p:nvSpPr>
              <p:cNvPr id="54326" name="Rectangle 85"/>
              <p:cNvSpPr>
                <a:spLocks noChangeArrowheads="1"/>
              </p:cNvSpPr>
              <p:nvPr/>
            </p:nvSpPr>
            <p:spPr bwMode="auto">
              <a:xfrm>
                <a:off x="3371" y="2557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27" name="Freeform 86"/>
              <p:cNvSpPr>
                <a:spLocks noEditPoints="1"/>
              </p:cNvSpPr>
              <p:nvPr/>
            </p:nvSpPr>
            <p:spPr bwMode="auto">
              <a:xfrm>
                <a:off x="3367" y="2553"/>
                <a:ext cx="217" cy="379"/>
              </a:xfrm>
              <a:custGeom>
                <a:avLst/>
                <a:gdLst>
                  <a:gd name="T0" fmla="*/ 184 w 217"/>
                  <a:gd name="T1" fmla="*/ 7 h 379"/>
                  <a:gd name="T2" fmla="*/ 213 w 217"/>
                  <a:gd name="T3" fmla="*/ 0 h 379"/>
                  <a:gd name="T4" fmla="*/ 162 w 217"/>
                  <a:gd name="T5" fmla="*/ 7 h 379"/>
                  <a:gd name="T6" fmla="*/ 133 w 217"/>
                  <a:gd name="T7" fmla="*/ 0 h 379"/>
                  <a:gd name="T8" fmla="*/ 162 w 217"/>
                  <a:gd name="T9" fmla="*/ 7 h 379"/>
                  <a:gd name="T10" fmla="*/ 82 w 217"/>
                  <a:gd name="T11" fmla="*/ 7 h 379"/>
                  <a:gd name="T12" fmla="*/ 111 w 217"/>
                  <a:gd name="T13" fmla="*/ 0 h 379"/>
                  <a:gd name="T14" fmla="*/ 60 w 217"/>
                  <a:gd name="T15" fmla="*/ 7 h 379"/>
                  <a:gd name="T16" fmla="*/ 31 w 217"/>
                  <a:gd name="T17" fmla="*/ 0 h 379"/>
                  <a:gd name="T18" fmla="*/ 60 w 217"/>
                  <a:gd name="T19" fmla="*/ 7 h 379"/>
                  <a:gd name="T20" fmla="*/ 4 w 217"/>
                  <a:gd name="T21" fmla="*/ 7 h 379"/>
                  <a:gd name="T22" fmla="*/ 7 w 217"/>
                  <a:gd name="T23" fmla="*/ 27 h 379"/>
                  <a:gd name="T24" fmla="*/ 0 w 217"/>
                  <a:gd name="T25" fmla="*/ 0 h 379"/>
                  <a:gd name="T26" fmla="*/ 10 w 217"/>
                  <a:gd name="T27" fmla="*/ 7 h 379"/>
                  <a:gd name="T28" fmla="*/ 7 w 217"/>
                  <a:gd name="T29" fmla="*/ 78 h 379"/>
                  <a:gd name="T30" fmla="*/ 0 w 217"/>
                  <a:gd name="T31" fmla="*/ 49 h 379"/>
                  <a:gd name="T32" fmla="*/ 7 w 217"/>
                  <a:gd name="T33" fmla="*/ 100 h 379"/>
                  <a:gd name="T34" fmla="*/ 0 w 217"/>
                  <a:gd name="T35" fmla="*/ 129 h 379"/>
                  <a:gd name="T36" fmla="*/ 7 w 217"/>
                  <a:gd name="T37" fmla="*/ 100 h 379"/>
                  <a:gd name="T38" fmla="*/ 7 w 217"/>
                  <a:gd name="T39" fmla="*/ 180 h 379"/>
                  <a:gd name="T40" fmla="*/ 0 w 217"/>
                  <a:gd name="T41" fmla="*/ 151 h 379"/>
                  <a:gd name="T42" fmla="*/ 7 w 217"/>
                  <a:gd name="T43" fmla="*/ 201 h 379"/>
                  <a:gd name="T44" fmla="*/ 0 w 217"/>
                  <a:gd name="T45" fmla="*/ 231 h 379"/>
                  <a:gd name="T46" fmla="*/ 7 w 217"/>
                  <a:gd name="T47" fmla="*/ 201 h 379"/>
                  <a:gd name="T48" fmla="*/ 7 w 217"/>
                  <a:gd name="T49" fmla="*/ 281 h 379"/>
                  <a:gd name="T50" fmla="*/ 0 w 217"/>
                  <a:gd name="T51" fmla="*/ 252 h 379"/>
                  <a:gd name="T52" fmla="*/ 7 w 217"/>
                  <a:gd name="T53" fmla="*/ 303 h 379"/>
                  <a:gd name="T54" fmla="*/ 0 w 217"/>
                  <a:gd name="T55" fmla="*/ 332 h 379"/>
                  <a:gd name="T56" fmla="*/ 7 w 217"/>
                  <a:gd name="T57" fmla="*/ 303 h 379"/>
                  <a:gd name="T58" fmla="*/ 7 w 217"/>
                  <a:gd name="T59" fmla="*/ 376 h 379"/>
                  <a:gd name="T60" fmla="*/ 11 w 217"/>
                  <a:gd name="T61" fmla="*/ 372 h 379"/>
                  <a:gd name="T62" fmla="*/ 0 w 217"/>
                  <a:gd name="T63" fmla="*/ 379 h 379"/>
                  <a:gd name="T64" fmla="*/ 7 w 217"/>
                  <a:gd name="T65" fmla="*/ 354 h 379"/>
                  <a:gd name="T66" fmla="*/ 62 w 217"/>
                  <a:gd name="T67" fmla="*/ 372 h 379"/>
                  <a:gd name="T68" fmla="*/ 33 w 217"/>
                  <a:gd name="T69" fmla="*/ 379 h 379"/>
                  <a:gd name="T70" fmla="*/ 84 w 217"/>
                  <a:gd name="T71" fmla="*/ 372 h 379"/>
                  <a:gd name="T72" fmla="*/ 113 w 217"/>
                  <a:gd name="T73" fmla="*/ 379 h 379"/>
                  <a:gd name="T74" fmla="*/ 84 w 217"/>
                  <a:gd name="T75" fmla="*/ 372 h 379"/>
                  <a:gd name="T76" fmla="*/ 164 w 217"/>
                  <a:gd name="T77" fmla="*/ 372 h 379"/>
                  <a:gd name="T78" fmla="*/ 134 w 217"/>
                  <a:gd name="T79" fmla="*/ 379 h 379"/>
                  <a:gd name="T80" fmla="*/ 185 w 217"/>
                  <a:gd name="T81" fmla="*/ 372 h 379"/>
                  <a:gd name="T82" fmla="*/ 209 w 217"/>
                  <a:gd name="T83" fmla="*/ 376 h 379"/>
                  <a:gd name="T84" fmla="*/ 217 w 217"/>
                  <a:gd name="T85" fmla="*/ 374 h 379"/>
                  <a:gd name="T86" fmla="*/ 185 w 217"/>
                  <a:gd name="T87" fmla="*/ 379 h 379"/>
                  <a:gd name="T88" fmla="*/ 209 w 217"/>
                  <a:gd name="T89" fmla="*/ 353 h 379"/>
                  <a:gd name="T90" fmla="*/ 217 w 217"/>
                  <a:gd name="T91" fmla="*/ 323 h 379"/>
                  <a:gd name="T92" fmla="*/ 209 w 217"/>
                  <a:gd name="T93" fmla="*/ 353 h 379"/>
                  <a:gd name="T94" fmla="*/ 209 w 217"/>
                  <a:gd name="T95" fmla="*/ 273 h 379"/>
                  <a:gd name="T96" fmla="*/ 217 w 217"/>
                  <a:gd name="T97" fmla="*/ 302 h 379"/>
                  <a:gd name="T98" fmla="*/ 209 w 217"/>
                  <a:gd name="T99" fmla="*/ 251 h 379"/>
                  <a:gd name="T100" fmla="*/ 217 w 217"/>
                  <a:gd name="T101" fmla="*/ 222 h 379"/>
                  <a:gd name="T102" fmla="*/ 209 w 217"/>
                  <a:gd name="T103" fmla="*/ 251 h 379"/>
                  <a:gd name="T104" fmla="*/ 209 w 217"/>
                  <a:gd name="T105" fmla="*/ 171 h 379"/>
                  <a:gd name="T106" fmla="*/ 217 w 217"/>
                  <a:gd name="T107" fmla="*/ 200 h 379"/>
                  <a:gd name="T108" fmla="*/ 209 w 217"/>
                  <a:gd name="T109" fmla="*/ 149 h 379"/>
                  <a:gd name="T110" fmla="*/ 217 w 217"/>
                  <a:gd name="T111" fmla="*/ 120 h 379"/>
                  <a:gd name="T112" fmla="*/ 209 w 217"/>
                  <a:gd name="T113" fmla="*/ 149 h 379"/>
                  <a:gd name="T114" fmla="*/ 209 w 217"/>
                  <a:gd name="T115" fmla="*/ 69 h 379"/>
                  <a:gd name="T116" fmla="*/ 217 w 217"/>
                  <a:gd name="T117" fmla="*/ 98 h 379"/>
                  <a:gd name="T118" fmla="*/ 209 w 217"/>
                  <a:gd name="T119" fmla="*/ 47 h 379"/>
                  <a:gd name="T120" fmla="*/ 217 w 217"/>
                  <a:gd name="T121" fmla="*/ 18 h 379"/>
                  <a:gd name="T122" fmla="*/ 209 w 217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7"/>
                  <a:gd name="T187" fmla="*/ 0 h 379"/>
                  <a:gd name="T188" fmla="*/ 217 w 217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7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10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1"/>
                    </a:moveTo>
                    <a:lnTo>
                      <a:pt x="7" y="180"/>
                    </a:lnTo>
                    <a:lnTo>
                      <a:pt x="0" y="180"/>
                    </a:lnTo>
                    <a:lnTo>
                      <a:pt x="0" y="151"/>
                    </a:lnTo>
                    <a:lnTo>
                      <a:pt x="7" y="151"/>
                    </a:lnTo>
                    <a:close/>
                    <a:moveTo>
                      <a:pt x="7" y="201"/>
                    </a:moveTo>
                    <a:lnTo>
                      <a:pt x="7" y="231"/>
                    </a:lnTo>
                    <a:lnTo>
                      <a:pt x="0" y="231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4" y="372"/>
                    </a:lnTo>
                    <a:lnTo>
                      <a:pt x="164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7" y="374"/>
                    </a:lnTo>
                    <a:lnTo>
                      <a:pt x="217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3"/>
                    </a:moveTo>
                    <a:lnTo>
                      <a:pt x="209" y="323"/>
                    </a:lnTo>
                    <a:lnTo>
                      <a:pt x="217" y="323"/>
                    </a:lnTo>
                    <a:lnTo>
                      <a:pt x="217" y="353"/>
                    </a:lnTo>
                    <a:lnTo>
                      <a:pt x="209" y="353"/>
                    </a:lnTo>
                    <a:close/>
                    <a:moveTo>
                      <a:pt x="209" y="302"/>
                    </a:moveTo>
                    <a:lnTo>
                      <a:pt x="209" y="273"/>
                    </a:lnTo>
                    <a:lnTo>
                      <a:pt x="217" y="273"/>
                    </a:lnTo>
                    <a:lnTo>
                      <a:pt x="217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7" y="222"/>
                    </a:lnTo>
                    <a:lnTo>
                      <a:pt x="217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7" y="171"/>
                    </a:lnTo>
                    <a:lnTo>
                      <a:pt x="217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7" y="120"/>
                    </a:lnTo>
                    <a:lnTo>
                      <a:pt x="217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7" y="69"/>
                    </a:lnTo>
                    <a:lnTo>
                      <a:pt x="217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7" y="18"/>
                    </a:lnTo>
                    <a:lnTo>
                      <a:pt x="217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4325" name="Rectangle 87"/>
            <p:cNvSpPr>
              <a:spLocks noChangeArrowheads="1"/>
            </p:cNvSpPr>
            <p:nvPr/>
          </p:nvSpPr>
          <p:spPr bwMode="auto">
            <a:xfrm>
              <a:off x="3466" y="2610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 dirty="0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872038" y="2176463"/>
            <a:ext cx="1449387" cy="1403350"/>
            <a:chOff x="3069" y="1371"/>
            <a:chExt cx="913" cy="884"/>
          </a:xfrm>
        </p:grpSpPr>
        <p:sp>
          <p:nvSpPr>
            <p:cNvPr id="54318" name="Freeform 90"/>
            <p:cNvSpPr>
              <a:spLocks noEditPoints="1"/>
            </p:cNvSpPr>
            <p:nvPr/>
          </p:nvSpPr>
          <p:spPr bwMode="auto">
            <a:xfrm>
              <a:off x="3069" y="1371"/>
              <a:ext cx="819" cy="884"/>
            </a:xfrm>
            <a:custGeom>
              <a:avLst/>
              <a:gdLst>
                <a:gd name="T0" fmla="*/ 774 w 819"/>
                <a:gd name="T1" fmla="*/ 851 h 884"/>
                <a:gd name="T2" fmla="*/ 29 w 819"/>
                <a:gd name="T3" fmla="*/ 48 h 884"/>
                <a:gd name="T4" fmla="*/ 45 w 819"/>
                <a:gd name="T5" fmla="*/ 33 h 884"/>
                <a:gd name="T6" fmla="*/ 790 w 819"/>
                <a:gd name="T7" fmla="*/ 836 h 884"/>
                <a:gd name="T8" fmla="*/ 774 w 819"/>
                <a:gd name="T9" fmla="*/ 851 h 884"/>
                <a:gd name="T10" fmla="*/ 798 w 819"/>
                <a:gd name="T11" fmla="*/ 813 h 884"/>
                <a:gd name="T12" fmla="*/ 819 w 819"/>
                <a:gd name="T13" fmla="*/ 884 h 884"/>
                <a:gd name="T14" fmla="*/ 751 w 819"/>
                <a:gd name="T15" fmla="*/ 858 h 884"/>
                <a:gd name="T16" fmla="*/ 798 w 819"/>
                <a:gd name="T17" fmla="*/ 813 h 884"/>
                <a:gd name="T18" fmla="*/ 20 w 819"/>
                <a:gd name="T19" fmla="*/ 70 h 884"/>
                <a:gd name="T20" fmla="*/ 0 w 819"/>
                <a:gd name="T21" fmla="*/ 0 h 884"/>
                <a:gd name="T22" fmla="*/ 68 w 819"/>
                <a:gd name="T23" fmla="*/ 26 h 884"/>
                <a:gd name="T24" fmla="*/ 20 w 819"/>
                <a:gd name="T25" fmla="*/ 70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9"/>
                <a:gd name="T40" fmla="*/ 0 h 884"/>
                <a:gd name="T41" fmla="*/ 819 w 819"/>
                <a:gd name="T42" fmla="*/ 884 h 8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9" h="884">
                  <a:moveTo>
                    <a:pt x="774" y="851"/>
                  </a:moveTo>
                  <a:lnTo>
                    <a:pt x="29" y="48"/>
                  </a:lnTo>
                  <a:lnTo>
                    <a:pt x="45" y="33"/>
                  </a:lnTo>
                  <a:lnTo>
                    <a:pt x="790" y="836"/>
                  </a:lnTo>
                  <a:lnTo>
                    <a:pt x="774" y="851"/>
                  </a:lnTo>
                  <a:close/>
                  <a:moveTo>
                    <a:pt x="798" y="813"/>
                  </a:moveTo>
                  <a:lnTo>
                    <a:pt x="819" y="884"/>
                  </a:lnTo>
                  <a:lnTo>
                    <a:pt x="751" y="858"/>
                  </a:lnTo>
                  <a:lnTo>
                    <a:pt x="798" y="813"/>
                  </a:lnTo>
                  <a:close/>
                  <a:moveTo>
                    <a:pt x="20" y="70"/>
                  </a:moveTo>
                  <a:lnTo>
                    <a:pt x="0" y="0"/>
                  </a:lnTo>
                  <a:lnTo>
                    <a:pt x="68" y="26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19" name="Rectangle 91"/>
            <p:cNvSpPr>
              <a:spLocks noChangeArrowheads="1"/>
            </p:cNvSpPr>
            <p:nvPr/>
          </p:nvSpPr>
          <p:spPr bwMode="auto">
            <a:xfrm>
              <a:off x="3204" y="1458"/>
              <a:ext cx="26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20" name="Rectangle 92"/>
            <p:cNvSpPr>
              <a:spLocks noChangeArrowheads="1"/>
            </p:cNvSpPr>
            <p:nvPr/>
          </p:nvSpPr>
          <p:spPr bwMode="auto">
            <a:xfrm>
              <a:off x="3245" y="1522"/>
              <a:ext cx="1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4321" name="Rectangle 93"/>
            <p:cNvSpPr>
              <a:spLocks noChangeArrowheads="1"/>
            </p:cNvSpPr>
            <p:nvPr/>
          </p:nvSpPr>
          <p:spPr bwMode="auto">
            <a:xfrm>
              <a:off x="3473" y="1892"/>
              <a:ext cx="509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22" name="Rectangle 94"/>
            <p:cNvSpPr>
              <a:spLocks noChangeArrowheads="1"/>
            </p:cNvSpPr>
            <p:nvPr/>
          </p:nvSpPr>
          <p:spPr bwMode="auto">
            <a:xfrm>
              <a:off x="3545" y="1932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q=Ce</a:t>
              </a:r>
              <a:endParaRPr lang="en-US"/>
            </a:p>
          </p:txBody>
        </p:sp>
      </p:grpSp>
      <p:sp>
        <p:nvSpPr>
          <p:cNvPr id="86111" name="AutoShape 95"/>
          <p:cNvSpPr>
            <a:spLocks noChangeArrowheads="1"/>
          </p:cNvSpPr>
          <p:nvPr/>
        </p:nvSpPr>
        <p:spPr bwMode="auto">
          <a:xfrm>
            <a:off x="177800" y="2439988"/>
            <a:ext cx="1847850" cy="892175"/>
          </a:xfrm>
          <a:prstGeom prst="wedgeEllipseCallout">
            <a:avLst>
              <a:gd name="adj1" fmla="val 90218"/>
              <a:gd name="adj2" fmla="val 7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hybnost</a:t>
            </a:r>
            <a:endParaRPr lang="en-US"/>
          </a:p>
        </p:txBody>
      </p: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2851150" y="2208213"/>
            <a:ext cx="1495425" cy="1076325"/>
            <a:chOff x="1796" y="1391"/>
            <a:chExt cx="942" cy="678"/>
          </a:xfrm>
        </p:grpSpPr>
        <p:sp>
          <p:nvSpPr>
            <p:cNvPr id="54313" name="Freeform 98"/>
            <p:cNvSpPr>
              <a:spLocks noEditPoints="1"/>
            </p:cNvSpPr>
            <p:nvPr/>
          </p:nvSpPr>
          <p:spPr bwMode="auto">
            <a:xfrm>
              <a:off x="1796" y="1391"/>
              <a:ext cx="942" cy="678"/>
            </a:xfrm>
            <a:custGeom>
              <a:avLst/>
              <a:gdLst>
                <a:gd name="T0" fmla="*/ 942 w 942"/>
                <a:gd name="T1" fmla="*/ 18 h 678"/>
                <a:gd name="T2" fmla="*/ 51 w 942"/>
                <a:gd name="T3" fmla="*/ 655 h 678"/>
                <a:gd name="T4" fmla="*/ 38 w 942"/>
                <a:gd name="T5" fmla="*/ 637 h 678"/>
                <a:gd name="T6" fmla="*/ 929 w 942"/>
                <a:gd name="T7" fmla="*/ 0 h 678"/>
                <a:gd name="T8" fmla="*/ 942 w 942"/>
                <a:gd name="T9" fmla="*/ 18 h 678"/>
                <a:gd name="T10" fmla="*/ 72 w 942"/>
                <a:gd name="T11" fmla="*/ 666 h 678"/>
                <a:gd name="T12" fmla="*/ 0 w 942"/>
                <a:gd name="T13" fmla="*/ 678 h 678"/>
                <a:gd name="T14" fmla="*/ 34 w 942"/>
                <a:gd name="T15" fmla="*/ 613 h 678"/>
                <a:gd name="T16" fmla="*/ 72 w 942"/>
                <a:gd name="T17" fmla="*/ 66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678"/>
                <a:gd name="T29" fmla="*/ 942 w 942"/>
                <a:gd name="T30" fmla="*/ 678 h 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678">
                  <a:moveTo>
                    <a:pt x="942" y="18"/>
                  </a:moveTo>
                  <a:lnTo>
                    <a:pt x="51" y="655"/>
                  </a:lnTo>
                  <a:lnTo>
                    <a:pt x="38" y="637"/>
                  </a:lnTo>
                  <a:lnTo>
                    <a:pt x="929" y="0"/>
                  </a:lnTo>
                  <a:lnTo>
                    <a:pt x="942" y="18"/>
                  </a:lnTo>
                  <a:close/>
                  <a:moveTo>
                    <a:pt x="72" y="666"/>
                  </a:moveTo>
                  <a:lnTo>
                    <a:pt x="0" y="678"/>
                  </a:lnTo>
                  <a:lnTo>
                    <a:pt x="34" y="613"/>
                  </a:lnTo>
                  <a:lnTo>
                    <a:pt x="72" y="6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2141" y="1540"/>
              <a:ext cx="216" cy="379"/>
              <a:chOff x="2141" y="1540"/>
              <a:chExt cx="216" cy="379"/>
            </a:xfrm>
          </p:grpSpPr>
          <p:sp>
            <p:nvSpPr>
              <p:cNvPr id="54316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17" name="Freeform 101"/>
              <p:cNvSpPr>
                <a:spLocks noEditPoints="1"/>
              </p:cNvSpPr>
              <p:nvPr/>
            </p:nvSpPr>
            <p:spPr bwMode="auto">
              <a:xfrm>
                <a:off x="2141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4315" name="Rectangle 102"/>
            <p:cNvSpPr>
              <a:spLocks noChangeArrowheads="1"/>
            </p:cNvSpPr>
            <p:nvPr/>
          </p:nvSpPr>
          <p:spPr bwMode="auto">
            <a:xfrm>
              <a:off x="2240" y="1595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2" name="Group 109"/>
          <p:cNvGrpSpPr>
            <a:grpSpLocks/>
          </p:cNvGrpSpPr>
          <p:nvPr/>
        </p:nvGrpSpPr>
        <p:grpSpPr bwMode="auto">
          <a:xfrm>
            <a:off x="2851150" y="3883025"/>
            <a:ext cx="1539875" cy="1071563"/>
            <a:chOff x="1796" y="2446"/>
            <a:chExt cx="970" cy="675"/>
          </a:xfrm>
        </p:grpSpPr>
        <p:sp>
          <p:nvSpPr>
            <p:cNvPr id="54306" name="Freeform 110"/>
            <p:cNvSpPr>
              <a:spLocks noEditPoints="1"/>
            </p:cNvSpPr>
            <p:nvPr/>
          </p:nvSpPr>
          <p:spPr bwMode="auto">
            <a:xfrm>
              <a:off x="1796" y="2446"/>
              <a:ext cx="970" cy="675"/>
            </a:xfrm>
            <a:custGeom>
              <a:avLst/>
              <a:gdLst>
                <a:gd name="T0" fmla="*/ 51 w 970"/>
                <a:gd name="T1" fmla="*/ 23 h 675"/>
                <a:gd name="T2" fmla="*/ 932 w 970"/>
                <a:gd name="T3" fmla="*/ 635 h 675"/>
                <a:gd name="T4" fmla="*/ 919 w 970"/>
                <a:gd name="T5" fmla="*/ 652 h 675"/>
                <a:gd name="T6" fmla="*/ 39 w 970"/>
                <a:gd name="T7" fmla="*/ 40 h 675"/>
                <a:gd name="T8" fmla="*/ 51 w 970"/>
                <a:gd name="T9" fmla="*/ 23 h 675"/>
                <a:gd name="T10" fmla="*/ 35 w 970"/>
                <a:gd name="T11" fmla="*/ 65 h 675"/>
                <a:gd name="T12" fmla="*/ 0 w 970"/>
                <a:gd name="T13" fmla="*/ 0 h 675"/>
                <a:gd name="T14" fmla="*/ 72 w 970"/>
                <a:gd name="T15" fmla="*/ 11 h 675"/>
                <a:gd name="T16" fmla="*/ 35 w 970"/>
                <a:gd name="T17" fmla="*/ 65 h 675"/>
                <a:gd name="T18" fmla="*/ 935 w 970"/>
                <a:gd name="T19" fmla="*/ 610 h 675"/>
                <a:gd name="T20" fmla="*/ 970 w 970"/>
                <a:gd name="T21" fmla="*/ 675 h 675"/>
                <a:gd name="T22" fmla="*/ 898 w 970"/>
                <a:gd name="T23" fmla="*/ 664 h 675"/>
                <a:gd name="T24" fmla="*/ 935 w 970"/>
                <a:gd name="T25" fmla="*/ 610 h 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675"/>
                <a:gd name="T41" fmla="*/ 970 w 970"/>
                <a:gd name="T42" fmla="*/ 675 h 6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675">
                  <a:moveTo>
                    <a:pt x="51" y="23"/>
                  </a:moveTo>
                  <a:lnTo>
                    <a:pt x="932" y="635"/>
                  </a:lnTo>
                  <a:lnTo>
                    <a:pt x="919" y="652"/>
                  </a:lnTo>
                  <a:lnTo>
                    <a:pt x="39" y="40"/>
                  </a:lnTo>
                  <a:lnTo>
                    <a:pt x="51" y="23"/>
                  </a:lnTo>
                  <a:close/>
                  <a:moveTo>
                    <a:pt x="35" y="65"/>
                  </a:moveTo>
                  <a:lnTo>
                    <a:pt x="0" y="0"/>
                  </a:lnTo>
                  <a:lnTo>
                    <a:pt x="72" y="11"/>
                  </a:lnTo>
                  <a:lnTo>
                    <a:pt x="35" y="65"/>
                  </a:lnTo>
                  <a:close/>
                  <a:moveTo>
                    <a:pt x="935" y="610"/>
                  </a:moveTo>
                  <a:lnTo>
                    <a:pt x="970" y="675"/>
                  </a:lnTo>
                  <a:lnTo>
                    <a:pt x="898" y="664"/>
                  </a:lnTo>
                  <a:lnTo>
                    <a:pt x="935" y="6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2354" y="2722"/>
              <a:ext cx="199" cy="378"/>
              <a:chOff x="1808" y="3357"/>
              <a:chExt cx="199" cy="378"/>
            </a:xfrm>
          </p:grpSpPr>
          <p:sp>
            <p:nvSpPr>
              <p:cNvPr id="54311" name="Rectangle 112"/>
              <p:cNvSpPr>
                <a:spLocks noChangeArrowheads="1"/>
              </p:cNvSpPr>
              <p:nvPr/>
            </p:nvSpPr>
            <p:spPr bwMode="auto">
              <a:xfrm>
                <a:off x="1808" y="3357"/>
                <a:ext cx="19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12" name="Rectangle 113"/>
              <p:cNvSpPr>
                <a:spLocks noChangeArrowheads="1"/>
              </p:cNvSpPr>
              <p:nvPr/>
            </p:nvSpPr>
            <p:spPr bwMode="auto">
              <a:xfrm>
                <a:off x="1840" y="3411"/>
                <a:ext cx="12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14" name="Group 114"/>
            <p:cNvGrpSpPr>
              <a:grpSpLocks/>
            </p:cNvGrpSpPr>
            <p:nvPr/>
          </p:nvGrpSpPr>
          <p:grpSpPr bwMode="auto">
            <a:xfrm>
              <a:off x="1835" y="2537"/>
              <a:ext cx="402" cy="258"/>
              <a:chOff x="1835" y="2537"/>
              <a:chExt cx="402" cy="258"/>
            </a:xfrm>
          </p:grpSpPr>
          <p:sp>
            <p:nvSpPr>
              <p:cNvPr id="54309" name="Rectangle 115"/>
              <p:cNvSpPr>
                <a:spLocks noChangeArrowheads="1"/>
              </p:cNvSpPr>
              <p:nvPr/>
            </p:nvSpPr>
            <p:spPr bwMode="auto">
              <a:xfrm>
                <a:off x="1835" y="2537"/>
                <a:ext cx="402" cy="2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10" name="Rectangle 116"/>
              <p:cNvSpPr>
                <a:spLocks noChangeArrowheads="1"/>
              </p:cNvSpPr>
              <p:nvPr/>
            </p:nvSpPr>
            <p:spPr bwMode="auto">
              <a:xfrm>
                <a:off x="1906" y="2577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</a:rPr>
                  <a:t>p=Lf</a:t>
                </a:r>
                <a:endParaRPr lang="en-US"/>
              </a:p>
            </p:txBody>
          </p:sp>
        </p:grpSp>
      </p:grpSp>
      <p:sp>
        <p:nvSpPr>
          <p:cNvPr id="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/>
            <a:r>
              <a:rPr lang="cs-CZ" dirty="0" smtClean="0"/>
              <a:t>Zobecněné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1" grpId="0" autoUpdateAnimBg="0"/>
      <p:bldP spid="86036" grpId="0" autoUpdateAnimBg="0"/>
      <p:bldP spid="86041" grpId="0" autoUpdateAnimBg="0"/>
      <p:bldP spid="86046" grpId="0" autoUpdateAnimBg="0"/>
      <p:bldP spid="86084" grpId="0" animBg="1" autoUpdateAnimBg="0"/>
      <p:bldP spid="86085" grpId="0" animBg="1" autoUpdateAnimBg="0"/>
      <p:bldP spid="86096" grpId="0" animBg="1" autoUpdateAnimBg="0"/>
      <p:bldP spid="8611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/>
            <a:r>
              <a:rPr lang="cs-CZ" dirty="0" smtClean="0"/>
              <a:t>Zobecněné systémové vlastnosti</a:t>
            </a:r>
            <a:endParaRPr lang="en-US" dirty="0" smtClean="0"/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Skupina 68"/>
          <p:cNvGrpSpPr>
            <a:grpSpLocks/>
          </p:cNvGrpSpPr>
          <p:nvPr/>
        </p:nvGrpSpPr>
        <p:grpSpPr bwMode="auto">
          <a:xfrm>
            <a:off x="4351338" y="1866900"/>
            <a:ext cx="534987" cy="590550"/>
            <a:chOff x="4351338" y="1866900"/>
            <a:chExt cx="534987" cy="5905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351338" y="1866900"/>
              <a:ext cx="534987" cy="590550"/>
              <a:chOff x="2732" y="1176"/>
              <a:chExt cx="337" cy="372"/>
            </a:xfrm>
          </p:grpSpPr>
          <p:sp>
            <p:nvSpPr>
              <p:cNvPr id="55370" name="Rectangle 12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71" name="Rectangle 13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69" name="Rectangle 15"/>
            <p:cNvSpPr>
              <a:spLocks noChangeArrowheads="1"/>
            </p:cNvSpPr>
            <p:nvPr/>
          </p:nvSpPr>
          <p:spPr bwMode="auto">
            <a:xfrm>
              <a:off x="4475163" y="1949450"/>
              <a:ext cx="16351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</p:grpSp>
      <p:sp>
        <p:nvSpPr>
          <p:cNvPr id="55302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4" name="Skupina 71"/>
          <p:cNvGrpSpPr>
            <a:grpSpLocks/>
          </p:cNvGrpSpPr>
          <p:nvPr/>
        </p:nvGrpSpPr>
        <p:grpSpPr bwMode="auto">
          <a:xfrm>
            <a:off x="4391025" y="4649788"/>
            <a:ext cx="481013" cy="600075"/>
            <a:chOff x="4391025" y="4649788"/>
            <a:chExt cx="481013" cy="60007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91025" y="4649788"/>
              <a:ext cx="481013" cy="600075"/>
              <a:chOff x="2766" y="2929"/>
              <a:chExt cx="303" cy="378"/>
            </a:xfrm>
          </p:grpSpPr>
          <p:sp>
            <p:nvSpPr>
              <p:cNvPr id="55366" name="Rectangle 17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67" name="Rectangle 18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65" name="Rectangle 20"/>
            <p:cNvSpPr>
              <a:spLocks noChangeArrowheads="1"/>
            </p:cNvSpPr>
            <p:nvPr/>
          </p:nvSpPr>
          <p:spPr bwMode="auto">
            <a:xfrm>
              <a:off x="4516438" y="4732338"/>
              <a:ext cx="1016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</p:grpSp>
      <p:grpSp>
        <p:nvGrpSpPr>
          <p:cNvPr id="6" name="Skupina 69"/>
          <p:cNvGrpSpPr>
            <a:grpSpLocks/>
          </p:cNvGrpSpPr>
          <p:nvPr/>
        </p:nvGrpSpPr>
        <p:grpSpPr bwMode="auto">
          <a:xfrm>
            <a:off x="2630488" y="3284538"/>
            <a:ext cx="479425" cy="598487"/>
            <a:chOff x="2630488" y="3284538"/>
            <a:chExt cx="479425" cy="598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630488" y="3284538"/>
              <a:ext cx="479425" cy="598487"/>
              <a:chOff x="1657" y="2069"/>
              <a:chExt cx="302" cy="377"/>
            </a:xfrm>
          </p:grpSpPr>
          <p:sp>
            <p:nvSpPr>
              <p:cNvPr id="55362" name="Rectangle 22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63" name="Rectangle 23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61" name="Rectangle 25"/>
            <p:cNvSpPr>
              <a:spLocks noChangeArrowheads="1"/>
            </p:cNvSpPr>
            <p:nvPr/>
          </p:nvSpPr>
          <p:spPr bwMode="auto">
            <a:xfrm>
              <a:off x="2754313" y="3367088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</p:grpSp>
      <p:sp>
        <p:nvSpPr>
          <p:cNvPr id="55305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8" name="Skupina 72"/>
          <p:cNvGrpSpPr>
            <a:grpSpLocks/>
          </p:cNvGrpSpPr>
          <p:nvPr/>
        </p:nvGrpSpPr>
        <p:grpSpPr bwMode="auto">
          <a:xfrm>
            <a:off x="6172200" y="3413125"/>
            <a:ext cx="479425" cy="600075"/>
            <a:chOff x="6172200" y="3413125"/>
            <a:chExt cx="479425" cy="600075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172200" y="3413125"/>
              <a:ext cx="479425" cy="600075"/>
              <a:chOff x="3888" y="2150"/>
              <a:chExt cx="302" cy="378"/>
            </a:xfrm>
          </p:grpSpPr>
          <p:sp>
            <p:nvSpPr>
              <p:cNvPr id="55358" name="Rectangle 27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59" name="Rectangle 28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57" name="Rectangle 30"/>
            <p:cNvSpPr>
              <a:spLocks noChangeArrowheads="1"/>
            </p:cNvSpPr>
            <p:nvPr/>
          </p:nvSpPr>
          <p:spPr bwMode="auto">
            <a:xfrm>
              <a:off x="6296025" y="3495675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</p:grpSp>
      <p:sp>
        <p:nvSpPr>
          <p:cNvPr id="55307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08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09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10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1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2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3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4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86084" name="AutoShape 68"/>
          <p:cNvSpPr>
            <a:spLocks noChangeArrowheads="1"/>
          </p:cNvSpPr>
          <p:nvPr/>
        </p:nvSpPr>
        <p:spPr bwMode="auto">
          <a:xfrm>
            <a:off x="4865688" y="1139825"/>
            <a:ext cx="2557462" cy="742950"/>
          </a:xfrm>
          <a:prstGeom prst="wedgeEllipseCallout">
            <a:avLst>
              <a:gd name="adj1" fmla="val -48634"/>
              <a:gd name="adj2" fmla="val 6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Zobecnělé úsilí (effort)</a:t>
            </a:r>
            <a:endParaRPr lang="en-US"/>
          </a:p>
        </p:txBody>
      </p:sp>
      <p:sp>
        <p:nvSpPr>
          <p:cNvPr id="86085" name="AutoShape 69"/>
          <p:cNvSpPr>
            <a:spLocks noChangeArrowheads="1"/>
          </p:cNvSpPr>
          <p:nvPr/>
        </p:nvSpPr>
        <p:spPr bwMode="auto">
          <a:xfrm>
            <a:off x="4905375" y="5222875"/>
            <a:ext cx="2208213" cy="836613"/>
          </a:xfrm>
          <a:prstGeom prst="wedgeEllipseCallout">
            <a:avLst>
              <a:gd name="adj1" fmla="val -51079"/>
              <a:gd name="adj2" fmla="val -67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Zobecnělý tok (flow)</a:t>
            </a:r>
            <a:endParaRPr lang="en-US"/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4337050" y="2451100"/>
            <a:ext cx="592138" cy="2198688"/>
            <a:chOff x="2732" y="1544"/>
            <a:chExt cx="373" cy="1385"/>
          </a:xfrm>
        </p:grpSpPr>
        <p:sp>
          <p:nvSpPr>
            <p:cNvPr id="55351" name="Freeform 74"/>
            <p:cNvSpPr>
              <a:spLocks noEditPoints="1"/>
            </p:cNvSpPr>
            <p:nvPr/>
          </p:nvSpPr>
          <p:spPr bwMode="auto">
            <a:xfrm>
              <a:off x="2862" y="1544"/>
              <a:ext cx="65" cy="1385"/>
            </a:xfrm>
            <a:custGeom>
              <a:avLst/>
              <a:gdLst>
                <a:gd name="T0" fmla="*/ 43 w 65"/>
                <a:gd name="T1" fmla="*/ 54 h 1385"/>
                <a:gd name="T2" fmla="*/ 44 w 65"/>
                <a:gd name="T3" fmla="*/ 1330 h 1385"/>
                <a:gd name="T4" fmla="*/ 22 w 65"/>
                <a:gd name="T5" fmla="*/ 1330 h 1385"/>
                <a:gd name="T6" fmla="*/ 21 w 65"/>
                <a:gd name="T7" fmla="*/ 54 h 1385"/>
                <a:gd name="T8" fmla="*/ 43 w 65"/>
                <a:gd name="T9" fmla="*/ 54 h 1385"/>
                <a:gd name="T10" fmla="*/ 0 w 65"/>
                <a:gd name="T11" fmla="*/ 65 h 1385"/>
                <a:gd name="T12" fmla="*/ 32 w 65"/>
                <a:gd name="T13" fmla="*/ 0 h 1385"/>
                <a:gd name="T14" fmla="*/ 65 w 65"/>
                <a:gd name="T15" fmla="*/ 65 h 1385"/>
                <a:gd name="T16" fmla="*/ 0 w 65"/>
                <a:gd name="T17" fmla="*/ 65 h 1385"/>
                <a:gd name="T18" fmla="*/ 65 w 65"/>
                <a:gd name="T19" fmla="*/ 1319 h 1385"/>
                <a:gd name="T20" fmla="*/ 33 w 65"/>
                <a:gd name="T21" fmla="*/ 1385 h 1385"/>
                <a:gd name="T22" fmla="*/ 0 w 65"/>
                <a:gd name="T23" fmla="*/ 1319 h 1385"/>
                <a:gd name="T24" fmla="*/ 65 w 65"/>
                <a:gd name="T25" fmla="*/ 1319 h 1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385"/>
                <a:gd name="T41" fmla="*/ 65 w 65"/>
                <a:gd name="T42" fmla="*/ 1385 h 1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385">
                  <a:moveTo>
                    <a:pt x="43" y="54"/>
                  </a:moveTo>
                  <a:lnTo>
                    <a:pt x="44" y="1330"/>
                  </a:lnTo>
                  <a:lnTo>
                    <a:pt x="22" y="1330"/>
                  </a:lnTo>
                  <a:lnTo>
                    <a:pt x="21" y="54"/>
                  </a:lnTo>
                  <a:lnTo>
                    <a:pt x="43" y="54"/>
                  </a:lnTo>
                  <a:close/>
                  <a:moveTo>
                    <a:pt x="0" y="65"/>
                  </a:moveTo>
                  <a:lnTo>
                    <a:pt x="32" y="0"/>
                  </a:lnTo>
                  <a:lnTo>
                    <a:pt x="65" y="65"/>
                  </a:lnTo>
                  <a:lnTo>
                    <a:pt x="0" y="65"/>
                  </a:lnTo>
                  <a:close/>
                  <a:moveTo>
                    <a:pt x="65" y="1319"/>
                  </a:moveTo>
                  <a:lnTo>
                    <a:pt x="33" y="1385"/>
                  </a:lnTo>
                  <a:lnTo>
                    <a:pt x="0" y="1319"/>
                  </a:lnTo>
                  <a:lnTo>
                    <a:pt x="65" y="13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52" name="Rectangle 75"/>
            <p:cNvSpPr>
              <a:spLocks noChangeArrowheads="1"/>
            </p:cNvSpPr>
            <p:nvPr/>
          </p:nvSpPr>
          <p:spPr bwMode="auto">
            <a:xfrm>
              <a:off x="2761" y="2034"/>
              <a:ext cx="302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53" name="Rectangle 76"/>
            <p:cNvSpPr>
              <a:spLocks noChangeArrowheads="1"/>
            </p:cNvSpPr>
            <p:nvPr/>
          </p:nvSpPr>
          <p:spPr bwMode="auto">
            <a:xfrm>
              <a:off x="2831" y="2079"/>
              <a:ext cx="14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/>
            </a:p>
          </p:txBody>
        </p:sp>
        <p:sp>
          <p:nvSpPr>
            <p:cNvPr id="55354" name="Rectangle 77"/>
            <p:cNvSpPr>
              <a:spLocks noChangeArrowheads="1"/>
            </p:cNvSpPr>
            <p:nvPr/>
          </p:nvSpPr>
          <p:spPr bwMode="auto">
            <a:xfrm>
              <a:off x="2732" y="1739"/>
              <a:ext cx="37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55" name="Rectangle 78"/>
            <p:cNvSpPr>
              <a:spLocks noChangeArrowheads="1"/>
            </p:cNvSpPr>
            <p:nvPr/>
          </p:nvSpPr>
          <p:spPr bwMode="auto">
            <a:xfrm>
              <a:off x="2802" y="177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e=Rf</a:t>
              </a:r>
              <a:endParaRPr lang="en-US"/>
            </a:p>
          </p:txBody>
        </p:sp>
      </p:grpSp>
      <p:sp>
        <p:nvSpPr>
          <p:cNvPr id="86096" name="AutoShape 80"/>
          <p:cNvSpPr>
            <a:spLocks noChangeArrowheads="1"/>
          </p:cNvSpPr>
          <p:nvPr/>
        </p:nvSpPr>
        <p:spPr bwMode="auto">
          <a:xfrm>
            <a:off x="6578600" y="2124075"/>
            <a:ext cx="2395538" cy="1238250"/>
          </a:xfrm>
          <a:prstGeom prst="wedgeEllipseCallout">
            <a:avLst>
              <a:gd name="adj1" fmla="val -47347"/>
              <a:gd name="adj2" fmla="val 65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akumulace (quantity)</a:t>
            </a:r>
            <a:endParaRPr lang="en-US"/>
          </a:p>
        </p:txBody>
      </p: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4859338" y="3773488"/>
            <a:ext cx="1312862" cy="1193800"/>
            <a:chOff x="3061" y="2377"/>
            <a:chExt cx="827" cy="752"/>
          </a:xfrm>
        </p:grpSpPr>
        <p:sp>
          <p:nvSpPr>
            <p:cNvPr id="55346" name="Freeform 83"/>
            <p:cNvSpPr>
              <a:spLocks noEditPoints="1"/>
            </p:cNvSpPr>
            <p:nvPr/>
          </p:nvSpPr>
          <p:spPr bwMode="auto">
            <a:xfrm>
              <a:off x="3061" y="2377"/>
              <a:ext cx="827" cy="752"/>
            </a:xfrm>
            <a:custGeom>
              <a:avLst/>
              <a:gdLst>
                <a:gd name="T0" fmla="*/ 0 w 827"/>
                <a:gd name="T1" fmla="*/ 736 h 752"/>
                <a:gd name="T2" fmla="*/ 779 w 827"/>
                <a:gd name="T3" fmla="*/ 28 h 752"/>
                <a:gd name="T4" fmla="*/ 794 w 827"/>
                <a:gd name="T5" fmla="*/ 44 h 752"/>
                <a:gd name="T6" fmla="*/ 15 w 827"/>
                <a:gd name="T7" fmla="*/ 752 h 752"/>
                <a:gd name="T8" fmla="*/ 0 w 827"/>
                <a:gd name="T9" fmla="*/ 736 h 752"/>
                <a:gd name="T10" fmla="*/ 757 w 827"/>
                <a:gd name="T11" fmla="*/ 19 h 752"/>
                <a:gd name="T12" fmla="*/ 827 w 827"/>
                <a:gd name="T13" fmla="*/ 0 h 752"/>
                <a:gd name="T14" fmla="*/ 801 w 827"/>
                <a:gd name="T15" fmla="*/ 68 h 752"/>
                <a:gd name="T16" fmla="*/ 757 w 827"/>
                <a:gd name="T17" fmla="*/ 19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7"/>
                <a:gd name="T28" fmla="*/ 0 h 752"/>
                <a:gd name="T29" fmla="*/ 827 w 827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7" h="752">
                  <a:moveTo>
                    <a:pt x="0" y="736"/>
                  </a:moveTo>
                  <a:lnTo>
                    <a:pt x="779" y="28"/>
                  </a:lnTo>
                  <a:lnTo>
                    <a:pt x="794" y="44"/>
                  </a:lnTo>
                  <a:lnTo>
                    <a:pt x="15" y="752"/>
                  </a:lnTo>
                  <a:lnTo>
                    <a:pt x="0" y="736"/>
                  </a:lnTo>
                  <a:close/>
                  <a:moveTo>
                    <a:pt x="757" y="19"/>
                  </a:moveTo>
                  <a:lnTo>
                    <a:pt x="827" y="0"/>
                  </a:lnTo>
                  <a:lnTo>
                    <a:pt x="801" y="68"/>
                  </a:lnTo>
                  <a:lnTo>
                    <a:pt x="757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3367" y="2553"/>
              <a:ext cx="217" cy="379"/>
              <a:chOff x="3367" y="2553"/>
              <a:chExt cx="217" cy="379"/>
            </a:xfrm>
          </p:grpSpPr>
          <p:sp>
            <p:nvSpPr>
              <p:cNvPr id="55349" name="Rectangle 85"/>
              <p:cNvSpPr>
                <a:spLocks noChangeArrowheads="1"/>
              </p:cNvSpPr>
              <p:nvPr/>
            </p:nvSpPr>
            <p:spPr bwMode="auto">
              <a:xfrm>
                <a:off x="3371" y="2557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50" name="Freeform 86"/>
              <p:cNvSpPr>
                <a:spLocks noEditPoints="1"/>
              </p:cNvSpPr>
              <p:nvPr/>
            </p:nvSpPr>
            <p:spPr bwMode="auto">
              <a:xfrm>
                <a:off x="3367" y="2553"/>
                <a:ext cx="217" cy="379"/>
              </a:xfrm>
              <a:custGeom>
                <a:avLst/>
                <a:gdLst>
                  <a:gd name="T0" fmla="*/ 184 w 217"/>
                  <a:gd name="T1" fmla="*/ 7 h 379"/>
                  <a:gd name="T2" fmla="*/ 213 w 217"/>
                  <a:gd name="T3" fmla="*/ 0 h 379"/>
                  <a:gd name="T4" fmla="*/ 162 w 217"/>
                  <a:gd name="T5" fmla="*/ 7 h 379"/>
                  <a:gd name="T6" fmla="*/ 133 w 217"/>
                  <a:gd name="T7" fmla="*/ 0 h 379"/>
                  <a:gd name="T8" fmla="*/ 162 w 217"/>
                  <a:gd name="T9" fmla="*/ 7 h 379"/>
                  <a:gd name="T10" fmla="*/ 82 w 217"/>
                  <a:gd name="T11" fmla="*/ 7 h 379"/>
                  <a:gd name="T12" fmla="*/ 111 w 217"/>
                  <a:gd name="T13" fmla="*/ 0 h 379"/>
                  <a:gd name="T14" fmla="*/ 60 w 217"/>
                  <a:gd name="T15" fmla="*/ 7 h 379"/>
                  <a:gd name="T16" fmla="*/ 31 w 217"/>
                  <a:gd name="T17" fmla="*/ 0 h 379"/>
                  <a:gd name="T18" fmla="*/ 60 w 217"/>
                  <a:gd name="T19" fmla="*/ 7 h 379"/>
                  <a:gd name="T20" fmla="*/ 4 w 217"/>
                  <a:gd name="T21" fmla="*/ 7 h 379"/>
                  <a:gd name="T22" fmla="*/ 7 w 217"/>
                  <a:gd name="T23" fmla="*/ 27 h 379"/>
                  <a:gd name="T24" fmla="*/ 0 w 217"/>
                  <a:gd name="T25" fmla="*/ 0 h 379"/>
                  <a:gd name="T26" fmla="*/ 10 w 217"/>
                  <a:gd name="T27" fmla="*/ 7 h 379"/>
                  <a:gd name="T28" fmla="*/ 7 w 217"/>
                  <a:gd name="T29" fmla="*/ 78 h 379"/>
                  <a:gd name="T30" fmla="*/ 0 w 217"/>
                  <a:gd name="T31" fmla="*/ 49 h 379"/>
                  <a:gd name="T32" fmla="*/ 7 w 217"/>
                  <a:gd name="T33" fmla="*/ 100 h 379"/>
                  <a:gd name="T34" fmla="*/ 0 w 217"/>
                  <a:gd name="T35" fmla="*/ 129 h 379"/>
                  <a:gd name="T36" fmla="*/ 7 w 217"/>
                  <a:gd name="T37" fmla="*/ 100 h 379"/>
                  <a:gd name="T38" fmla="*/ 7 w 217"/>
                  <a:gd name="T39" fmla="*/ 180 h 379"/>
                  <a:gd name="T40" fmla="*/ 0 w 217"/>
                  <a:gd name="T41" fmla="*/ 151 h 379"/>
                  <a:gd name="T42" fmla="*/ 7 w 217"/>
                  <a:gd name="T43" fmla="*/ 201 h 379"/>
                  <a:gd name="T44" fmla="*/ 0 w 217"/>
                  <a:gd name="T45" fmla="*/ 231 h 379"/>
                  <a:gd name="T46" fmla="*/ 7 w 217"/>
                  <a:gd name="T47" fmla="*/ 201 h 379"/>
                  <a:gd name="T48" fmla="*/ 7 w 217"/>
                  <a:gd name="T49" fmla="*/ 281 h 379"/>
                  <a:gd name="T50" fmla="*/ 0 w 217"/>
                  <a:gd name="T51" fmla="*/ 252 h 379"/>
                  <a:gd name="T52" fmla="*/ 7 w 217"/>
                  <a:gd name="T53" fmla="*/ 303 h 379"/>
                  <a:gd name="T54" fmla="*/ 0 w 217"/>
                  <a:gd name="T55" fmla="*/ 332 h 379"/>
                  <a:gd name="T56" fmla="*/ 7 w 217"/>
                  <a:gd name="T57" fmla="*/ 303 h 379"/>
                  <a:gd name="T58" fmla="*/ 7 w 217"/>
                  <a:gd name="T59" fmla="*/ 376 h 379"/>
                  <a:gd name="T60" fmla="*/ 11 w 217"/>
                  <a:gd name="T61" fmla="*/ 372 h 379"/>
                  <a:gd name="T62" fmla="*/ 0 w 217"/>
                  <a:gd name="T63" fmla="*/ 379 h 379"/>
                  <a:gd name="T64" fmla="*/ 7 w 217"/>
                  <a:gd name="T65" fmla="*/ 354 h 379"/>
                  <a:gd name="T66" fmla="*/ 62 w 217"/>
                  <a:gd name="T67" fmla="*/ 372 h 379"/>
                  <a:gd name="T68" fmla="*/ 33 w 217"/>
                  <a:gd name="T69" fmla="*/ 379 h 379"/>
                  <a:gd name="T70" fmla="*/ 84 w 217"/>
                  <a:gd name="T71" fmla="*/ 372 h 379"/>
                  <a:gd name="T72" fmla="*/ 113 w 217"/>
                  <a:gd name="T73" fmla="*/ 379 h 379"/>
                  <a:gd name="T74" fmla="*/ 84 w 217"/>
                  <a:gd name="T75" fmla="*/ 372 h 379"/>
                  <a:gd name="T76" fmla="*/ 164 w 217"/>
                  <a:gd name="T77" fmla="*/ 372 h 379"/>
                  <a:gd name="T78" fmla="*/ 134 w 217"/>
                  <a:gd name="T79" fmla="*/ 379 h 379"/>
                  <a:gd name="T80" fmla="*/ 185 w 217"/>
                  <a:gd name="T81" fmla="*/ 372 h 379"/>
                  <a:gd name="T82" fmla="*/ 209 w 217"/>
                  <a:gd name="T83" fmla="*/ 376 h 379"/>
                  <a:gd name="T84" fmla="*/ 217 w 217"/>
                  <a:gd name="T85" fmla="*/ 374 h 379"/>
                  <a:gd name="T86" fmla="*/ 185 w 217"/>
                  <a:gd name="T87" fmla="*/ 379 h 379"/>
                  <a:gd name="T88" fmla="*/ 209 w 217"/>
                  <a:gd name="T89" fmla="*/ 353 h 379"/>
                  <a:gd name="T90" fmla="*/ 217 w 217"/>
                  <a:gd name="T91" fmla="*/ 323 h 379"/>
                  <a:gd name="T92" fmla="*/ 209 w 217"/>
                  <a:gd name="T93" fmla="*/ 353 h 379"/>
                  <a:gd name="T94" fmla="*/ 209 w 217"/>
                  <a:gd name="T95" fmla="*/ 273 h 379"/>
                  <a:gd name="T96" fmla="*/ 217 w 217"/>
                  <a:gd name="T97" fmla="*/ 302 h 379"/>
                  <a:gd name="T98" fmla="*/ 209 w 217"/>
                  <a:gd name="T99" fmla="*/ 251 h 379"/>
                  <a:gd name="T100" fmla="*/ 217 w 217"/>
                  <a:gd name="T101" fmla="*/ 222 h 379"/>
                  <a:gd name="T102" fmla="*/ 209 w 217"/>
                  <a:gd name="T103" fmla="*/ 251 h 379"/>
                  <a:gd name="T104" fmla="*/ 209 w 217"/>
                  <a:gd name="T105" fmla="*/ 171 h 379"/>
                  <a:gd name="T106" fmla="*/ 217 w 217"/>
                  <a:gd name="T107" fmla="*/ 200 h 379"/>
                  <a:gd name="T108" fmla="*/ 209 w 217"/>
                  <a:gd name="T109" fmla="*/ 149 h 379"/>
                  <a:gd name="T110" fmla="*/ 217 w 217"/>
                  <a:gd name="T111" fmla="*/ 120 h 379"/>
                  <a:gd name="T112" fmla="*/ 209 w 217"/>
                  <a:gd name="T113" fmla="*/ 149 h 379"/>
                  <a:gd name="T114" fmla="*/ 209 w 217"/>
                  <a:gd name="T115" fmla="*/ 69 h 379"/>
                  <a:gd name="T116" fmla="*/ 217 w 217"/>
                  <a:gd name="T117" fmla="*/ 98 h 379"/>
                  <a:gd name="T118" fmla="*/ 209 w 217"/>
                  <a:gd name="T119" fmla="*/ 47 h 379"/>
                  <a:gd name="T120" fmla="*/ 217 w 217"/>
                  <a:gd name="T121" fmla="*/ 18 h 379"/>
                  <a:gd name="T122" fmla="*/ 209 w 217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7"/>
                  <a:gd name="T187" fmla="*/ 0 h 379"/>
                  <a:gd name="T188" fmla="*/ 217 w 217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7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10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1"/>
                    </a:moveTo>
                    <a:lnTo>
                      <a:pt x="7" y="180"/>
                    </a:lnTo>
                    <a:lnTo>
                      <a:pt x="0" y="180"/>
                    </a:lnTo>
                    <a:lnTo>
                      <a:pt x="0" y="151"/>
                    </a:lnTo>
                    <a:lnTo>
                      <a:pt x="7" y="151"/>
                    </a:lnTo>
                    <a:close/>
                    <a:moveTo>
                      <a:pt x="7" y="201"/>
                    </a:moveTo>
                    <a:lnTo>
                      <a:pt x="7" y="231"/>
                    </a:lnTo>
                    <a:lnTo>
                      <a:pt x="0" y="231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4" y="372"/>
                    </a:lnTo>
                    <a:lnTo>
                      <a:pt x="164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7" y="374"/>
                    </a:lnTo>
                    <a:lnTo>
                      <a:pt x="217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3"/>
                    </a:moveTo>
                    <a:lnTo>
                      <a:pt x="209" y="323"/>
                    </a:lnTo>
                    <a:lnTo>
                      <a:pt x="217" y="323"/>
                    </a:lnTo>
                    <a:lnTo>
                      <a:pt x="217" y="353"/>
                    </a:lnTo>
                    <a:lnTo>
                      <a:pt x="209" y="353"/>
                    </a:lnTo>
                    <a:close/>
                    <a:moveTo>
                      <a:pt x="209" y="302"/>
                    </a:moveTo>
                    <a:lnTo>
                      <a:pt x="209" y="273"/>
                    </a:lnTo>
                    <a:lnTo>
                      <a:pt x="217" y="273"/>
                    </a:lnTo>
                    <a:lnTo>
                      <a:pt x="217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7" y="222"/>
                    </a:lnTo>
                    <a:lnTo>
                      <a:pt x="217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7" y="171"/>
                    </a:lnTo>
                    <a:lnTo>
                      <a:pt x="217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7" y="120"/>
                    </a:lnTo>
                    <a:lnTo>
                      <a:pt x="217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7" y="69"/>
                    </a:lnTo>
                    <a:lnTo>
                      <a:pt x="217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7" y="18"/>
                    </a:lnTo>
                    <a:lnTo>
                      <a:pt x="217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48" name="Rectangle 87"/>
            <p:cNvSpPr>
              <a:spLocks noChangeArrowheads="1"/>
            </p:cNvSpPr>
            <p:nvPr/>
          </p:nvSpPr>
          <p:spPr bwMode="auto">
            <a:xfrm>
              <a:off x="3466" y="2610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872038" y="2176463"/>
            <a:ext cx="1449387" cy="1403350"/>
            <a:chOff x="3069" y="1371"/>
            <a:chExt cx="913" cy="884"/>
          </a:xfrm>
        </p:grpSpPr>
        <p:sp>
          <p:nvSpPr>
            <p:cNvPr id="55341" name="Freeform 90"/>
            <p:cNvSpPr>
              <a:spLocks noEditPoints="1"/>
            </p:cNvSpPr>
            <p:nvPr/>
          </p:nvSpPr>
          <p:spPr bwMode="auto">
            <a:xfrm>
              <a:off x="3069" y="1371"/>
              <a:ext cx="819" cy="884"/>
            </a:xfrm>
            <a:custGeom>
              <a:avLst/>
              <a:gdLst>
                <a:gd name="T0" fmla="*/ 774 w 819"/>
                <a:gd name="T1" fmla="*/ 851 h 884"/>
                <a:gd name="T2" fmla="*/ 29 w 819"/>
                <a:gd name="T3" fmla="*/ 48 h 884"/>
                <a:gd name="T4" fmla="*/ 45 w 819"/>
                <a:gd name="T5" fmla="*/ 33 h 884"/>
                <a:gd name="T6" fmla="*/ 790 w 819"/>
                <a:gd name="T7" fmla="*/ 836 h 884"/>
                <a:gd name="T8" fmla="*/ 774 w 819"/>
                <a:gd name="T9" fmla="*/ 851 h 884"/>
                <a:gd name="T10" fmla="*/ 798 w 819"/>
                <a:gd name="T11" fmla="*/ 813 h 884"/>
                <a:gd name="T12" fmla="*/ 819 w 819"/>
                <a:gd name="T13" fmla="*/ 884 h 884"/>
                <a:gd name="T14" fmla="*/ 751 w 819"/>
                <a:gd name="T15" fmla="*/ 858 h 884"/>
                <a:gd name="T16" fmla="*/ 798 w 819"/>
                <a:gd name="T17" fmla="*/ 813 h 884"/>
                <a:gd name="T18" fmla="*/ 20 w 819"/>
                <a:gd name="T19" fmla="*/ 70 h 884"/>
                <a:gd name="T20" fmla="*/ 0 w 819"/>
                <a:gd name="T21" fmla="*/ 0 h 884"/>
                <a:gd name="T22" fmla="*/ 68 w 819"/>
                <a:gd name="T23" fmla="*/ 26 h 884"/>
                <a:gd name="T24" fmla="*/ 20 w 819"/>
                <a:gd name="T25" fmla="*/ 70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9"/>
                <a:gd name="T40" fmla="*/ 0 h 884"/>
                <a:gd name="T41" fmla="*/ 819 w 819"/>
                <a:gd name="T42" fmla="*/ 884 h 8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9" h="884">
                  <a:moveTo>
                    <a:pt x="774" y="851"/>
                  </a:moveTo>
                  <a:lnTo>
                    <a:pt x="29" y="48"/>
                  </a:lnTo>
                  <a:lnTo>
                    <a:pt x="45" y="33"/>
                  </a:lnTo>
                  <a:lnTo>
                    <a:pt x="790" y="836"/>
                  </a:lnTo>
                  <a:lnTo>
                    <a:pt x="774" y="851"/>
                  </a:lnTo>
                  <a:close/>
                  <a:moveTo>
                    <a:pt x="798" y="813"/>
                  </a:moveTo>
                  <a:lnTo>
                    <a:pt x="819" y="884"/>
                  </a:lnTo>
                  <a:lnTo>
                    <a:pt x="751" y="858"/>
                  </a:lnTo>
                  <a:lnTo>
                    <a:pt x="798" y="813"/>
                  </a:lnTo>
                  <a:close/>
                  <a:moveTo>
                    <a:pt x="20" y="70"/>
                  </a:moveTo>
                  <a:lnTo>
                    <a:pt x="0" y="0"/>
                  </a:lnTo>
                  <a:lnTo>
                    <a:pt x="68" y="26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42" name="Rectangle 91"/>
            <p:cNvSpPr>
              <a:spLocks noChangeArrowheads="1"/>
            </p:cNvSpPr>
            <p:nvPr/>
          </p:nvSpPr>
          <p:spPr bwMode="auto">
            <a:xfrm>
              <a:off x="3204" y="1458"/>
              <a:ext cx="26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43" name="Rectangle 92"/>
            <p:cNvSpPr>
              <a:spLocks noChangeArrowheads="1"/>
            </p:cNvSpPr>
            <p:nvPr/>
          </p:nvSpPr>
          <p:spPr bwMode="auto">
            <a:xfrm>
              <a:off x="3245" y="1522"/>
              <a:ext cx="1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5344" name="Rectangle 93"/>
            <p:cNvSpPr>
              <a:spLocks noChangeArrowheads="1"/>
            </p:cNvSpPr>
            <p:nvPr/>
          </p:nvSpPr>
          <p:spPr bwMode="auto">
            <a:xfrm>
              <a:off x="3473" y="1892"/>
              <a:ext cx="509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45" name="Rectangle 94"/>
            <p:cNvSpPr>
              <a:spLocks noChangeArrowheads="1"/>
            </p:cNvSpPr>
            <p:nvPr/>
          </p:nvSpPr>
          <p:spPr bwMode="auto">
            <a:xfrm>
              <a:off x="3545" y="1932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q=Ce</a:t>
              </a:r>
              <a:endParaRPr lang="en-US"/>
            </a:p>
          </p:txBody>
        </p:sp>
      </p:grpSp>
      <p:sp>
        <p:nvSpPr>
          <p:cNvPr id="86111" name="AutoShape 95"/>
          <p:cNvSpPr>
            <a:spLocks noChangeArrowheads="1"/>
          </p:cNvSpPr>
          <p:nvPr/>
        </p:nvSpPr>
        <p:spPr bwMode="auto">
          <a:xfrm>
            <a:off x="177800" y="2439988"/>
            <a:ext cx="1847850" cy="892175"/>
          </a:xfrm>
          <a:prstGeom prst="wedgeEllipseCallout">
            <a:avLst>
              <a:gd name="adj1" fmla="val 90218"/>
              <a:gd name="adj2" fmla="val 7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dirty="0"/>
              <a:t>Zobecnělá hybnost</a:t>
            </a:r>
            <a:endParaRPr lang="en-US" dirty="0"/>
          </a:p>
        </p:txBody>
      </p:sp>
      <p:grpSp>
        <p:nvGrpSpPr>
          <p:cNvPr id="14" name="Group 97"/>
          <p:cNvGrpSpPr>
            <a:grpSpLocks/>
          </p:cNvGrpSpPr>
          <p:nvPr/>
        </p:nvGrpSpPr>
        <p:grpSpPr bwMode="auto">
          <a:xfrm>
            <a:off x="2851150" y="2208213"/>
            <a:ext cx="1495425" cy="1076325"/>
            <a:chOff x="1796" y="1391"/>
            <a:chExt cx="942" cy="678"/>
          </a:xfrm>
        </p:grpSpPr>
        <p:sp>
          <p:nvSpPr>
            <p:cNvPr id="55336" name="Freeform 98"/>
            <p:cNvSpPr>
              <a:spLocks noEditPoints="1"/>
            </p:cNvSpPr>
            <p:nvPr/>
          </p:nvSpPr>
          <p:spPr bwMode="auto">
            <a:xfrm>
              <a:off x="1796" y="1391"/>
              <a:ext cx="942" cy="678"/>
            </a:xfrm>
            <a:custGeom>
              <a:avLst/>
              <a:gdLst>
                <a:gd name="T0" fmla="*/ 942 w 942"/>
                <a:gd name="T1" fmla="*/ 18 h 678"/>
                <a:gd name="T2" fmla="*/ 51 w 942"/>
                <a:gd name="T3" fmla="*/ 655 h 678"/>
                <a:gd name="T4" fmla="*/ 38 w 942"/>
                <a:gd name="T5" fmla="*/ 637 h 678"/>
                <a:gd name="T6" fmla="*/ 929 w 942"/>
                <a:gd name="T7" fmla="*/ 0 h 678"/>
                <a:gd name="T8" fmla="*/ 942 w 942"/>
                <a:gd name="T9" fmla="*/ 18 h 678"/>
                <a:gd name="T10" fmla="*/ 72 w 942"/>
                <a:gd name="T11" fmla="*/ 666 h 678"/>
                <a:gd name="T12" fmla="*/ 0 w 942"/>
                <a:gd name="T13" fmla="*/ 678 h 678"/>
                <a:gd name="T14" fmla="*/ 34 w 942"/>
                <a:gd name="T15" fmla="*/ 613 h 678"/>
                <a:gd name="T16" fmla="*/ 72 w 942"/>
                <a:gd name="T17" fmla="*/ 66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678"/>
                <a:gd name="T29" fmla="*/ 942 w 942"/>
                <a:gd name="T30" fmla="*/ 678 h 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678">
                  <a:moveTo>
                    <a:pt x="942" y="18"/>
                  </a:moveTo>
                  <a:lnTo>
                    <a:pt x="51" y="655"/>
                  </a:lnTo>
                  <a:lnTo>
                    <a:pt x="38" y="637"/>
                  </a:lnTo>
                  <a:lnTo>
                    <a:pt x="929" y="0"/>
                  </a:lnTo>
                  <a:lnTo>
                    <a:pt x="942" y="18"/>
                  </a:lnTo>
                  <a:close/>
                  <a:moveTo>
                    <a:pt x="72" y="666"/>
                  </a:moveTo>
                  <a:lnTo>
                    <a:pt x="0" y="678"/>
                  </a:lnTo>
                  <a:lnTo>
                    <a:pt x="34" y="613"/>
                  </a:lnTo>
                  <a:lnTo>
                    <a:pt x="72" y="6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5" name="Group 99"/>
            <p:cNvGrpSpPr>
              <a:grpSpLocks/>
            </p:cNvGrpSpPr>
            <p:nvPr/>
          </p:nvGrpSpPr>
          <p:grpSpPr bwMode="auto">
            <a:xfrm>
              <a:off x="2141" y="1540"/>
              <a:ext cx="216" cy="379"/>
              <a:chOff x="2141" y="1540"/>
              <a:chExt cx="216" cy="379"/>
            </a:xfrm>
          </p:grpSpPr>
          <p:sp>
            <p:nvSpPr>
              <p:cNvPr id="55339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40" name="Freeform 101"/>
              <p:cNvSpPr>
                <a:spLocks noEditPoints="1"/>
              </p:cNvSpPr>
              <p:nvPr/>
            </p:nvSpPr>
            <p:spPr bwMode="auto">
              <a:xfrm>
                <a:off x="2141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38" name="Rectangle 102"/>
            <p:cNvSpPr>
              <a:spLocks noChangeArrowheads="1"/>
            </p:cNvSpPr>
            <p:nvPr/>
          </p:nvSpPr>
          <p:spPr bwMode="auto">
            <a:xfrm>
              <a:off x="2240" y="1595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6" name="Group 109"/>
          <p:cNvGrpSpPr>
            <a:grpSpLocks/>
          </p:cNvGrpSpPr>
          <p:nvPr/>
        </p:nvGrpSpPr>
        <p:grpSpPr bwMode="auto">
          <a:xfrm>
            <a:off x="2851150" y="3883025"/>
            <a:ext cx="1539875" cy="1071563"/>
            <a:chOff x="1796" y="2446"/>
            <a:chExt cx="970" cy="675"/>
          </a:xfrm>
        </p:grpSpPr>
        <p:sp>
          <p:nvSpPr>
            <p:cNvPr id="55329" name="Freeform 110"/>
            <p:cNvSpPr>
              <a:spLocks noEditPoints="1"/>
            </p:cNvSpPr>
            <p:nvPr/>
          </p:nvSpPr>
          <p:spPr bwMode="auto">
            <a:xfrm>
              <a:off x="1796" y="2446"/>
              <a:ext cx="970" cy="675"/>
            </a:xfrm>
            <a:custGeom>
              <a:avLst/>
              <a:gdLst>
                <a:gd name="T0" fmla="*/ 51 w 970"/>
                <a:gd name="T1" fmla="*/ 23 h 675"/>
                <a:gd name="T2" fmla="*/ 932 w 970"/>
                <a:gd name="T3" fmla="*/ 635 h 675"/>
                <a:gd name="T4" fmla="*/ 919 w 970"/>
                <a:gd name="T5" fmla="*/ 652 h 675"/>
                <a:gd name="T6" fmla="*/ 39 w 970"/>
                <a:gd name="T7" fmla="*/ 40 h 675"/>
                <a:gd name="T8" fmla="*/ 51 w 970"/>
                <a:gd name="T9" fmla="*/ 23 h 675"/>
                <a:gd name="T10" fmla="*/ 35 w 970"/>
                <a:gd name="T11" fmla="*/ 65 h 675"/>
                <a:gd name="T12" fmla="*/ 0 w 970"/>
                <a:gd name="T13" fmla="*/ 0 h 675"/>
                <a:gd name="T14" fmla="*/ 72 w 970"/>
                <a:gd name="T15" fmla="*/ 11 h 675"/>
                <a:gd name="T16" fmla="*/ 35 w 970"/>
                <a:gd name="T17" fmla="*/ 65 h 675"/>
                <a:gd name="T18" fmla="*/ 935 w 970"/>
                <a:gd name="T19" fmla="*/ 610 h 675"/>
                <a:gd name="T20" fmla="*/ 970 w 970"/>
                <a:gd name="T21" fmla="*/ 675 h 675"/>
                <a:gd name="T22" fmla="*/ 898 w 970"/>
                <a:gd name="T23" fmla="*/ 664 h 675"/>
                <a:gd name="T24" fmla="*/ 935 w 970"/>
                <a:gd name="T25" fmla="*/ 610 h 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675"/>
                <a:gd name="T41" fmla="*/ 970 w 970"/>
                <a:gd name="T42" fmla="*/ 675 h 6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675">
                  <a:moveTo>
                    <a:pt x="51" y="23"/>
                  </a:moveTo>
                  <a:lnTo>
                    <a:pt x="932" y="635"/>
                  </a:lnTo>
                  <a:lnTo>
                    <a:pt x="919" y="652"/>
                  </a:lnTo>
                  <a:lnTo>
                    <a:pt x="39" y="40"/>
                  </a:lnTo>
                  <a:lnTo>
                    <a:pt x="51" y="23"/>
                  </a:lnTo>
                  <a:close/>
                  <a:moveTo>
                    <a:pt x="35" y="65"/>
                  </a:moveTo>
                  <a:lnTo>
                    <a:pt x="0" y="0"/>
                  </a:lnTo>
                  <a:lnTo>
                    <a:pt x="72" y="11"/>
                  </a:lnTo>
                  <a:lnTo>
                    <a:pt x="35" y="65"/>
                  </a:lnTo>
                  <a:close/>
                  <a:moveTo>
                    <a:pt x="935" y="610"/>
                  </a:moveTo>
                  <a:lnTo>
                    <a:pt x="970" y="675"/>
                  </a:lnTo>
                  <a:lnTo>
                    <a:pt x="898" y="664"/>
                  </a:lnTo>
                  <a:lnTo>
                    <a:pt x="935" y="6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" name="Group 111"/>
            <p:cNvGrpSpPr>
              <a:grpSpLocks/>
            </p:cNvGrpSpPr>
            <p:nvPr/>
          </p:nvGrpSpPr>
          <p:grpSpPr bwMode="auto">
            <a:xfrm>
              <a:off x="2354" y="2722"/>
              <a:ext cx="199" cy="378"/>
              <a:chOff x="1808" y="3357"/>
              <a:chExt cx="199" cy="378"/>
            </a:xfrm>
          </p:grpSpPr>
          <p:sp>
            <p:nvSpPr>
              <p:cNvPr id="55334" name="Rectangle 112"/>
              <p:cNvSpPr>
                <a:spLocks noChangeArrowheads="1"/>
              </p:cNvSpPr>
              <p:nvPr/>
            </p:nvSpPr>
            <p:spPr bwMode="auto">
              <a:xfrm>
                <a:off x="1808" y="3357"/>
                <a:ext cx="19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35" name="Rectangle 113"/>
              <p:cNvSpPr>
                <a:spLocks noChangeArrowheads="1"/>
              </p:cNvSpPr>
              <p:nvPr/>
            </p:nvSpPr>
            <p:spPr bwMode="auto">
              <a:xfrm>
                <a:off x="1840" y="3411"/>
                <a:ext cx="12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18" name="Group 114"/>
            <p:cNvGrpSpPr>
              <a:grpSpLocks/>
            </p:cNvGrpSpPr>
            <p:nvPr/>
          </p:nvGrpSpPr>
          <p:grpSpPr bwMode="auto">
            <a:xfrm>
              <a:off x="1835" y="2537"/>
              <a:ext cx="402" cy="258"/>
              <a:chOff x="1835" y="2537"/>
              <a:chExt cx="402" cy="258"/>
            </a:xfrm>
          </p:grpSpPr>
          <p:sp>
            <p:nvSpPr>
              <p:cNvPr id="55332" name="Rectangle 115"/>
              <p:cNvSpPr>
                <a:spLocks noChangeArrowheads="1"/>
              </p:cNvSpPr>
              <p:nvPr/>
            </p:nvSpPr>
            <p:spPr bwMode="auto">
              <a:xfrm>
                <a:off x="1835" y="2537"/>
                <a:ext cx="402" cy="2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33" name="Rectangle 116"/>
              <p:cNvSpPr>
                <a:spLocks noChangeArrowheads="1"/>
              </p:cNvSpPr>
              <p:nvPr/>
            </p:nvSpPr>
            <p:spPr bwMode="auto">
              <a:xfrm>
                <a:off x="1906" y="2577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</a:rPr>
                  <a:t>p=Lf</a:t>
                </a:r>
                <a:endParaRPr lang="en-US"/>
              </a:p>
            </p:txBody>
          </p:sp>
        </p:grpSp>
      </p:grpSp>
      <p:sp>
        <p:nvSpPr>
          <p:cNvPr id="74" name="TextovéPole 73"/>
          <p:cNvSpPr txBox="1">
            <a:spLocks noChangeArrowheads="1"/>
          </p:cNvSpPr>
          <p:nvPr/>
        </p:nvSpPr>
        <p:spPr bwMode="auto">
          <a:xfrm>
            <a:off x="592138" y="148431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úsilí</a:t>
            </a:r>
          </a:p>
        </p:txBody>
      </p:sp>
      <p:sp>
        <p:nvSpPr>
          <p:cNvPr id="75" name="TextovéPole 74"/>
          <p:cNvSpPr txBox="1">
            <a:spLocks noChangeArrowheads="1"/>
          </p:cNvSpPr>
          <p:nvPr/>
        </p:nvSpPr>
        <p:spPr bwMode="auto">
          <a:xfrm>
            <a:off x="1635125" y="14843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hybnost</a:t>
            </a:r>
          </a:p>
        </p:txBody>
      </p:sp>
      <p:sp>
        <p:nvSpPr>
          <p:cNvPr id="76" name="TextovéPole 75"/>
          <p:cNvSpPr txBox="1">
            <a:spLocks noChangeArrowheads="1"/>
          </p:cNvSpPr>
          <p:nvPr/>
        </p:nvSpPr>
        <p:spPr bwMode="auto">
          <a:xfrm>
            <a:off x="3935413" y="14843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tok</a:t>
            </a:r>
          </a:p>
        </p:txBody>
      </p:sp>
      <p:sp>
        <p:nvSpPr>
          <p:cNvPr id="77" name="TextovéPole 76"/>
          <p:cNvSpPr txBox="1">
            <a:spLocks noChangeArrowheads="1"/>
          </p:cNvSpPr>
          <p:nvPr/>
        </p:nvSpPr>
        <p:spPr bwMode="auto">
          <a:xfrm>
            <a:off x="5359400" y="1474788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akumulace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-0.00417 L -0.40659 -0.00417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86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5116 L -0.0816 -0.21134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618 L -0.04583 -0.41065 " pathEditMode="relative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6365 L -0.04375 -0.230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1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84" grpId="0" animBg="1"/>
      <p:bldP spid="86085" grpId="0" animBg="1"/>
      <p:bldP spid="86096" grpId="0" animBg="1"/>
      <p:bldP spid="86111" grpId="0" animBg="1"/>
      <p:bldP spid="74" grpId="0"/>
      <p:bldP spid="75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1008113"/>
          </a:xfrm>
        </p:spPr>
        <p:txBody>
          <a:bodyPr/>
          <a:lstStyle/>
          <a:p>
            <a:r>
              <a:rPr lang="cs-CZ" dirty="0" smtClean="0"/>
              <a:t>Studijní materiály</a:t>
            </a:r>
            <a:endParaRPr lang="cs-CZ" dirty="0"/>
          </a:p>
        </p:txBody>
      </p:sp>
      <p:pic>
        <p:nvPicPr>
          <p:cNvPr id="389122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2" cstate="print"/>
          <a:srcRect l="14326" r="15690"/>
          <a:stretch>
            <a:fillRect/>
          </a:stretch>
        </p:blipFill>
        <p:spPr bwMode="auto">
          <a:xfrm>
            <a:off x="0" y="1418481"/>
            <a:ext cx="3059832" cy="4372170"/>
          </a:xfrm>
          <a:prstGeom prst="rect">
            <a:avLst/>
          </a:prstGeom>
          <a:noFill/>
        </p:spPr>
      </p:pic>
      <p:pic>
        <p:nvPicPr>
          <p:cNvPr id="389126" name="Picture 6" descr="Principles of Object-Oriented Modeling and Simulation with Modelica 2.1"/>
          <p:cNvPicPr>
            <a:picLocks noChangeAspect="1" noChangeArrowheads="1"/>
          </p:cNvPicPr>
          <p:nvPr/>
        </p:nvPicPr>
        <p:blipFill>
          <a:blip r:embed="rId3" cstate="print"/>
          <a:srcRect l="17640" t="13980" r="23021"/>
          <a:stretch>
            <a:fillRect/>
          </a:stretch>
        </p:blipFill>
        <p:spPr bwMode="auto">
          <a:xfrm>
            <a:off x="3419872" y="1988840"/>
            <a:ext cx="3240360" cy="4697343"/>
          </a:xfrm>
          <a:prstGeom prst="rect">
            <a:avLst/>
          </a:prstGeom>
          <a:noFill/>
        </p:spPr>
      </p:pic>
      <p:pic>
        <p:nvPicPr>
          <p:cNvPr id="389124" name="Picture 4" descr="Introduction to Physical Modeling with Modelica (The Springer International Series in Engineering and Computer Science)"/>
          <p:cNvPicPr>
            <a:picLocks noChangeAspect="1" noChangeArrowheads="1"/>
          </p:cNvPicPr>
          <p:nvPr/>
        </p:nvPicPr>
        <p:blipFill>
          <a:blip r:embed="rId4" cstate="print"/>
          <a:srcRect l="20160" t="14049" r="27866"/>
          <a:stretch>
            <a:fillRect/>
          </a:stretch>
        </p:blipFill>
        <p:spPr bwMode="auto">
          <a:xfrm>
            <a:off x="6335688" y="0"/>
            <a:ext cx="2808312" cy="4353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Skupina 68"/>
          <p:cNvGrpSpPr>
            <a:grpSpLocks/>
          </p:cNvGrpSpPr>
          <p:nvPr/>
        </p:nvGrpSpPr>
        <p:grpSpPr bwMode="auto">
          <a:xfrm>
            <a:off x="652463" y="1838325"/>
            <a:ext cx="534987" cy="590550"/>
            <a:chOff x="4351338" y="1866900"/>
            <a:chExt cx="534987" cy="5905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351338" y="1866900"/>
              <a:ext cx="534987" cy="590550"/>
              <a:chOff x="2732" y="1176"/>
              <a:chExt cx="337" cy="372"/>
            </a:xfrm>
          </p:grpSpPr>
          <p:sp>
            <p:nvSpPr>
              <p:cNvPr id="56387" name="Rectangle 12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8" name="Rectangle 13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86" name="Rectangle 15"/>
            <p:cNvSpPr>
              <a:spLocks noChangeArrowheads="1"/>
            </p:cNvSpPr>
            <p:nvPr/>
          </p:nvSpPr>
          <p:spPr bwMode="auto">
            <a:xfrm>
              <a:off x="4475163" y="1949450"/>
              <a:ext cx="16351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</p:grpSp>
      <p:sp>
        <p:nvSpPr>
          <p:cNvPr id="56326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4" name="Skupina 71"/>
          <p:cNvGrpSpPr>
            <a:grpSpLocks/>
          </p:cNvGrpSpPr>
          <p:nvPr/>
        </p:nvGrpSpPr>
        <p:grpSpPr bwMode="auto">
          <a:xfrm>
            <a:off x="3983038" y="1833563"/>
            <a:ext cx="481012" cy="600075"/>
            <a:chOff x="4391025" y="4649788"/>
            <a:chExt cx="481013" cy="60007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91025" y="4649788"/>
              <a:ext cx="481013" cy="600075"/>
              <a:chOff x="2766" y="2929"/>
              <a:chExt cx="303" cy="378"/>
            </a:xfrm>
          </p:grpSpPr>
          <p:sp>
            <p:nvSpPr>
              <p:cNvPr id="56383" name="Rectangle 17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4" name="Rectangle 18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82" name="Rectangle 20"/>
            <p:cNvSpPr>
              <a:spLocks noChangeArrowheads="1"/>
            </p:cNvSpPr>
            <p:nvPr/>
          </p:nvSpPr>
          <p:spPr bwMode="auto">
            <a:xfrm>
              <a:off x="4516438" y="4732338"/>
              <a:ext cx="1016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</p:grpSp>
      <p:grpSp>
        <p:nvGrpSpPr>
          <p:cNvPr id="6" name="Skupina 69"/>
          <p:cNvGrpSpPr>
            <a:grpSpLocks/>
          </p:cNvGrpSpPr>
          <p:nvPr/>
        </p:nvGrpSpPr>
        <p:grpSpPr bwMode="auto">
          <a:xfrm>
            <a:off x="1871663" y="1833563"/>
            <a:ext cx="479425" cy="598487"/>
            <a:chOff x="2630488" y="3284538"/>
            <a:chExt cx="479425" cy="598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630488" y="3284538"/>
              <a:ext cx="479425" cy="598487"/>
              <a:chOff x="1657" y="2069"/>
              <a:chExt cx="302" cy="377"/>
            </a:xfrm>
          </p:grpSpPr>
          <p:sp>
            <p:nvSpPr>
              <p:cNvPr id="56379" name="Rectangle 22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0" name="Rectangle 23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78" name="Rectangle 25"/>
            <p:cNvSpPr>
              <a:spLocks noChangeArrowheads="1"/>
            </p:cNvSpPr>
            <p:nvPr/>
          </p:nvSpPr>
          <p:spPr bwMode="auto">
            <a:xfrm>
              <a:off x="2754313" y="3367088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</p:grpSp>
      <p:sp>
        <p:nvSpPr>
          <p:cNvPr id="56329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8" name="Skupina 72"/>
          <p:cNvGrpSpPr>
            <a:grpSpLocks/>
          </p:cNvGrpSpPr>
          <p:nvPr/>
        </p:nvGrpSpPr>
        <p:grpSpPr bwMode="auto">
          <a:xfrm>
            <a:off x="5821363" y="1820863"/>
            <a:ext cx="479425" cy="600075"/>
            <a:chOff x="6172200" y="3413125"/>
            <a:chExt cx="479425" cy="600075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172200" y="3413125"/>
              <a:ext cx="479425" cy="600075"/>
              <a:chOff x="3888" y="2150"/>
              <a:chExt cx="302" cy="378"/>
            </a:xfrm>
          </p:grpSpPr>
          <p:sp>
            <p:nvSpPr>
              <p:cNvPr id="56375" name="Rectangle 27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76" name="Rectangle 28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74" name="Rectangle 30"/>
            <p:cNvSpPr>
              <a:spLocks noChangeArrowheads="1"/>
            </p:cNvSpPr>
            <p:nvPr/>
          </p:nvSpPr>
          <p:spPr bwMode="auto">
            <a:xfrm>
              <a:off x="6296025" y="3495675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</p:grpSp>
      <p:sp>
        <p:nvSpPr>
          <p:cNvPr id="56331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2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3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4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5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6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7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8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6340" name="TextovéPole 73"/>
          <p:cNvSpPr txBox="1">
            <a:spLocks noChangeArrowheads="1"/>
          </p:cNvSpPr>
          <p:nvPr/>
        </p:nvSpPr>
        <p:spPr bwMode="auto">
          <a:xfrm>
            <a:off x="592138" y="148431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úsilí</a:t>
            </a:r>
          </a:p>
        </p:txBody>
      </p:sp>
      <p:sp>
        <p:nvSpPr>
          <p:cNvPr id="56341" name="TextovéPole 74"/>
          <p:cNvSpPr txBox="1">
            <a:spLocks noChangeArrowheads="1"/>
          </p:cNvSpPr>
          <p:nvPr/>
        </p:nvSpPr>
        <p:spPr bwMode="auto">
          <a:xfrm>
            <a:off x="1635125" y="14843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hybnost</a:t>
            </a:r>
          </a:p>
        </p:txBody>
      </p:sp>
      <p:sp>
        <p:nvSpPr>
          <p:cNvPr id="56342" name="TextovéPole 75"/>
          <p:cNvSpPr txBox="1">
            <a:spLocks noChangeArrowheads="1"/>
          </p:cNvSpPr>
          <p:nvPr/>
        </p:nvSpPr>
        <p:spPr bwMode="auto">
          <a:xfrm>
            <a:off x="3935413" y="14843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tok</a:t>
            </a:r>
          </a:p>
        </p:txBody>
      </p:sp>
      <p:sp>
        <p:nvSpPr>
          <p:cNvPr id="56343" name="TextovéPole 76"/>
          <p:cNvSpPr txBox="1">
            <a:spLocks noChangeArrowheads="1"/>
          </p:cNvSpPr>
          <p:nvPr/>
        </p:nvSpPr>
        <p:spPr bwMode="auto">
          <a:xfrm>
            <a:off x="5359400" y="1484313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akumulace</a:t>
            </a:r>
          </a:p>
        </p:txBody>
      </p:sp>
      <p:sp>
        <p:nvSpPr>
          <p:cNvPr id="56344" name="TextovéPole 77"/>
          <p:cNvSpPr txBox="1">
            <a:spLocks noChangeArrowheads="1"/>
          </p:cNvSpPr>
          <p:nvPr/>
        </p:nvSpPr>
        <p:spPr bwMode="auto">
          <a:xfrm>
            <a:off x="506413" y="2555875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napětí</a:t>
            </a:r>
          </a:p>
        </p:txBody>
      </p:sp>
      <p:sp>
        <p:nvSpPr>
          <p:cNvPr id="56345" name="TextovéPole 78"/>
          <p:cNvSpPr txBox="1">
            <a:spLocks noChangeArrowheads="1"/>
          </p:cNvSpPr>
          <p:nvPr/>
        </p:nvSpPr>
        <p:spPr bwMode="auto">
          <a:xfrm>
            <a:off x="3851275" y="2555875"/>
            <a:ext cx="77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proud</a:t>
            </a:r>
          </a:p>
        </p:txBody>
      </p:sp>
      <p:sp>
        <p:nvSpPr>
          <p:cNvPr id="56346" name="TextovéPole 79"/>
          <p:cNvSpPr txBox="1">
            <a:spLocks noChangeArrowheads="1"/>
          </p:cNvSpPr>
          <p:nvPr/>
        </p:nvSpPr>
        <p:spPr bwMode="auto">
          <a:xfrm>
            <a:off x="5695950" y="2555875"/>
            <a:ext cx="747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náboj</a:t>
            </a:r>
          </a:p>
        </p:txBody>
      </p:sp>
      <p:sp>
        <p:nvSpPr>
          <p:cNvPr id="56347" name="TextovéPole 80"/>
          <p:cNvSpPr txBox="1">
            <a:spLocks noChangeArrowheads="1"/>
          </p:cNvSpPr>
          <p:nvPr/>
        </p:nvSpPr>
        <p:spPr bwMode="auto">
          <a:xfrm>
            <a:off x="1476375" y="2555875"/>
            <a:ext cx="141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indukční tok</a:t>
            </a:r>
          </a:p>
        </p:txBody>
      </p:sp>
      <p:sp>
        <p:nvSpPr>
          <p:cNvPr id="82" name="TextovéPole 81"/>
          <p:cNvSpPr txBox="1">
            <a:spLocks noChangeArrowheads="1"/>
          </p:cNvSpPr>
          <p:nvPr/>
        </p:nvSpPr>
        <p:spPr bwMode="auto">
          <a:xfrm>
            <a:off x="531813" y="29876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síla</a:t>
            </a:r>
          </a:p>
        </p:txBody>
      </p:sp>
      <p:sp>
        <p:nvSpPr>
          <p:cNvPr id="83" name="TextovéPole 82"/>
          <p:cNvSpPr txBox="1">
            <a:spLocks noChangeArrowheads="1"/>
          </p:cNvSpPr>
          <p:nvPr/>
        </p:nvSpPr>
        <p:spPr bwMode="auto">
          <a:xfrm>
            <a:off x="3878263" y="298767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rychlost</a:t>
            </a:r>
          </a:p>
        </p:txBody>
      </p:sp>
      <p:sp>
        <p:nvSpPr>
          <p:cNvPr id="84" name="TextovéPole 83"/>
          <p:cNvSpPr txBox="1">
            <a:spLocks noChangeArrowheads="1"/>
          </p:cNvSpPr>
          <p:nvPr/>
        </p:nvSpPr>
        <p:spPr bwMode="auto">
          <a:xfrm>
            <a:off x="5711825" y="298767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poloha</a:t>
            </a:r>
          </a:p>
        </p:txBody>
      </p:sp>
      <p:sp>
        <p:nvSpPr>
          <p:cNvPr id="85" name="TextovéPole 84"/>
          <p:cNvSpPr txBox="1">
            <a:spLocks noChangeArrowheads="1"/>
          </p:cNvSpPr>
          <p:nvPr/>
        </p:nvSpPr>
        <p:spPr bwMode="auto">
          <a:xfrm>
            <a:off x="1501775" y="2987675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síly</a:t>
            </a:r>
          </a:p>
        </p:txBody>
      </p:sp>
      <p:sp>
        <p:nvSpPr>
          <p:cNvPr id="86" name="TextovéPole 85"/>
          <p:cNvSpPr txBox="1">
            <a:spLocks noChangeArrowheads="1"/>
          </p:cNvSpPr>
          <p:nvPr/>
        </p:nvSpPr>
        <p:spPr bwMode="auto">
          <a:xfrm>
            <a:off x="557213" y="3419475"/>
            <a:ext cx="1017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moment</a:t>
            </a:r>
          </a:p>
        </p:txBody>
      </p:sp>
      <p:sp>
        <p:nvSpPr>
          <p:cNvPr id="87" name="TextovéPole 86"/>
          <p:cNvSpPr txBox="1">
            <a:spLocks noChangeArrowheads="1"/>
          </p:cNvSpPr>
          <p:nvPr/>
        </p:nvSpPr>
        <p:spPr bwMode="auto">
          <a:xfrm>
            <a:off x="3903663" y="3419475"/>
            <a:ext cx="172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úhlová rychlost</a:t>
            </a:r>
          </a:p>
        </p:txBody>
      </p:sp>
      <p:sp>
        <p:nvSpPr>
          <p:cNvPr id="88" name="TextovéPole 87"/>
          <p:cNvSpPr txBox="1">
            <a:spLocks noChangeArrowheads="1"/>
          </p:cNvSpPr>
          <p:nvPr/>
        </p:nvSpPr>
        <p:spPr bwMode="auto">
          <a:xfrm>
            <a:off x="5559425" y="341947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úhel</a:t>
            </a:r>
          </a:p>
        </p:txBody>
      </p:sp>
      <p:sp>
        <p:nvSpPr>
          <p:cNvPr id="89" name="TextovéPole 88"/>
          <p:cNvSpPr txBox="1">
            <a:spLocks noChangeArrowheads="1"/>
          </p:cNvSpPr>
          <p:nvPr/>
        </p:nvSpPr>
        <p:spPr bwMode="auto">
          <a:xfrm>
            <a:off x="1527175" y="3419475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momentu síly</a:t>
            </a:r>
          </a:p>
        </p:txBody>
      </p:sp>
      <p:sp>
        <p:nvSpPr>
          <p:cNvPr id="90" name="TextovéPole 89"/>
          <p:cNvSpPr txBox="1">
            <a:spLocks noChangeArrowheads="1"/>
          </p:cNvSpPr>
          <p:nvPr/>
        </p:nvSpPr>
        <p:spPr bwMode="auto">
          <a:xfrm>
            <a:off x="582613" y="3851275"/>
            <a:ext cx="544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tlak</a:t>
            </a:r>
          </a:p>
        </p:txBody>
      </p:sp>
      <p:sp>
        <p:nvSpPr>
          <p:cNvPr id="91" name="TextovéPole 90"/>
          <p:cNvSpPr txBox="1">
            <a:spLocks noChangeArrowheads="1"/>
          </p:cNvSpPr>
          <p:nvPr/>
        </p:nvSpPr>
        <p:spPr bwMode="auto">
          <a:xfrm>
            <a:off x="3929063" y="3851275"/>
            <a:ext cx="187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objemový průtok</a:t>
            </a:r>
          </a:p>
        </p:txBody>
      </p:sp>
      <p:sp>
        <p:nvSpPr>
          <p:cNvPr id="92" name="TextovéPole 91"/>
          <p:cNvSpPr txBox="1">
            <a:spLocks noChangeArrowheads="1"/>
          </p:cNvSpPr>
          <p:nvPr/>
        </p:nvSpPr>
        <p:spPr bwMode="auto">
          <a:xfrm>
            <a:off x="5454650" y="38512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 objem</a:t>
            </a:r>
          </a:p>
        </p:txBody>
      </p:sp>
      <p:sp>
        <p:nvSpPr>
          <p:cNvPr id="93" name="TextovéPole 92"/>
          <p:cNvSpPr txBox="1">
            <a:spLocks noChangeArrowheads="1"/>
          </p:cNvSpPr>
          <p:nvPr/>
        </p:nvSpPr>
        <p:spPr bwMode="auto">
          <a:xfrm>
            <a:off x="1552575" y="3851275"/>
            <a:ext cx="195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průtočná hybnost</a:t>
            </a:r>
          </a:p>
        </p:txBody>
      </p:sp>
      <p:sp>
        <p:nvSpPr>
          <p:cNvPr id="94" name="TextovéPole 93"/>
          <p:cNvSpPr txBox="1">
            <a:spLocks noChangeArrowheads="1"/>
          </p:cNvSpPr>
          <p:nvPr/>
        </p:nvSpPr>
        <p:spPr bwMode="auto">
          <a:xfrm>
            <a:off x="608013" y="4283075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koncentrace</a:t>
            </a:r>
          </a:p>
        </p:txBody>
      </p:sp>
      <p:sp>
        <p:nvSpPr>
          <p:cNvPr id="95" name="TextovéPole 94"/>
          <p:cNvSpPr txBox="1">
            <a:spLocks noChangeArrowheads="1"/>
          </p:cNvSpPr>
          <p:nvPr/>
        </p:nvSpPr>
        <p:spPr bwMode="auto">
          <a:xfrm>
            <a:off x="3954463" y="4283075"/>
            <a:ext cx="165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molární průtok</a:t>
            </a:r>
          </a:p>
        </p:txBody>
      </p:sp>
      <p:sp>
        <p:nvSpPr>
          <p:cNvPr id="96" name="TextovéPole 95"/>
          <p:cNvSpPr txBox="1">
            <a:spLocks noChangeArrowheads="1"/>
          </p:cNvSpPr>
          <p:nvPr/>
        </p:nvSpPr>
        <p:spPr bwMode="auto">
          <a:xfrm>
            <a:off x="5508625" y="4283075"/>
            <a:ext cx="136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množství</a:t>
            </a:r>
          </a:p>
        </p:txBody>
      </p:sp>
      <p:sp>
        <p:nvSpPr>
          <p:cNvPr id="98" name="TextovéPole 97"/>
          <p:cNvSpPr txBox="1">
            <a:spLocks noChangeArrowheads="1"/>
          </p:cNvSpPr>
          <p:nvPr/>
        </p:nvSpPr>
        <p:spPr bwMode="auto">
          <a:xfrm>
            <a:off x="633413" y="4716463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99" name="TextovéPole 98"/>
          <p:cNvSpPr txBox="1">
            <a:spLocks noChangeArrowheads="1"/>
          </p:cNvSpPr>
          <p:nvPr/>
        </p:nvSpPr>
        <p:spPr bwMode="auto">
          <a:xfrm>
            <a:off x="3979863" y="4716463"/>
            <a:ext cx="130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tepelný tok</a:t>
            </a:r>
          </a:p>
        </p:txBody>
      </p:sp>
      <p:sp>
        <p:nvSpPr>
          <p:cNvPr id="100" name="TextovéPole 99"/>
          <p:cNvSpPr txBox="1">
            <a:spLocks noChangeArrowheads="1"/>
          </p:cNvSpPr>
          <p:nvPr/>
        </p:nvSpPr>
        <p:spPr bwMode="auto">
          <a:xfrm>
            <a:off x="5795963" y="4716463"/>
            <a:ext cx="684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teplo</a:t>
            </a:r>
          </a:p>
        </p:txBody>
      </p:sp>
      <p:sp>
        <p:nvSpPr>
          <p:cNvPr id="102" name="TextovéPole 101"/>
          <p:cNvSpPr txBox="1">
            <a:spLocks noChangeArrowheads="1"/>
          </p:cNvSpPr>
          <p:nvPr/>
        </p:nvSpPr>
        <p:spPr bwMode="auto">
          <a:xfrm>
            <a:off x="636588" y="5157788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103" name="TextovéPole 102"/>
          <p:cNvSpPr txBox="1">
            <a:spLocks noChangeArrowheads="1"/>
          </p:cNvSpPr>
          <p:nvPr/>
        </p:nvSpPr>
        <p:spPr bwMode="auto">
          <a:xfrm>
            <a:off x="3983038" y="5157788"/>
            <a:ext cx="194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entropický průtok</a:t>
            </a:r>
          </a:p>
        </p:txBody>
      </p:sp>
      <p:sp>
        <p:nvSpPr>
          <p:cNvPr id="104" name="TextovéPole 103"/>
          <p:cNvSpPr txBox="1">
            <a:spLocks noChangeArrowheads="1"/>
          </p:cNvSpPr>
          <p:nvPr/>
        </p:nvSpPr>
        <p:spPr bwMode="auto">
          <a:xfrm>
            <a:off x="5867400" y="5157788"/>
            <a:ext cx="101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entropie</a:t>
            </a:r>
          </a:p>
        </p:txBody>
      </p:sp>
      <p:cxnSp>
        <p:nvCxnSpPr>
          <p:cNvPr id="106" name="Přímá spojovací šipka 105"/>
          <p:cNvCxnSpPr/>
          <p:nvPr/>
        </p:nvCxnSpPr>
        <p:spPr>
          <a:xfrm flipV="1">
            <a:off x="4464050" y="2120900"/>
            <a:ext cx="135731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Skupina 106"/>
          <p:cNvGrpSpPr/>
          <p:nvPr/>
        </p:nvGrpSpPr>
        <p:grpSpPr>
          <a:xfrm>
            <a:off x="5004048" y="1819969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10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11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109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cxnSp>
        <p:nvCxnSpPr>
          <p:cNvPr id="112" name="Přímá spojovací šipka 111"/>
          <p:cNvCxnSpPr/>
          <p:nvPr/>
        </p:nvCxnSpPr>
        <p:spPr>
          <a:xfrm>
            <a:off x="1187450" y="2133600"/>
            <a:ext cx="6842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Skupina 112"/>
          <p:cNvGrpSpPr/>
          <p:nvPr/>
        </p:nvGrpSpPr>
        <p:grpSpPr>
          <a:xfrm>
            <a:off x="1331640" y="1819225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16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17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115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8" grpId="0"/>
      <p:bldP spid="99" grpId="0"/>
      <p:bldP spid="100" grpId="0"/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lipsa 65"/>
          <p:cNvSpPr/>
          <p:nvPr/>
        </p:nvSpPr>
        <p:spPr>
          <a:xfrm>
            <a:off x="3635375" y="1268413"/>
            <a:ext cx="3097213" cy="14398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5" name="Elipsa 64"/>
          <p:cNvSpPr/>
          <p:nvPr/>
        </p:nvSpPr>
        <p:spPr>
          <a:xfrm>
            <a:off x="250825" y="1196975"/>
            <a:ext cx="2952750" cy="14398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Skupina 68"/>
          <p:cNvGrpSpPr>
            <a:grpSpLocks/>
          </p:cNvGrpSpPr>
          <p:nvPr/>
        </p:nvGrpSpPr>
        <p:grpSpPr bwMode="auto">
          <a:xfrm>
            <a:off x="652463" y="1838325"/>
            <a:ext cx="534987" cy="590550"/>
            <a:chOff x="4351338" y="1866900"/>
            <a:chExt cx="534987" cy="5905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351338" y="1866900"/>
              <a:ext cx="534987" cy="590550"/>
              <a:chOff x="2732" y="1176"/>
              <a:chExt cx="337" cy="372"/>
            </a:xfrm>
          </p:grpSpPr>
          <p:sp>
            <p:nvSpPr>
              <p:cNvPr id="57415" name="Rectangle 12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16" name="Rectangle 13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14" name="Rectangle 15"/>
            <p:cNvSpPr>
              <a:spLocks noChangeArrowheads="1"/>
            </p:cNvSpPr>
            <p:nvPr/>
          </p:nvSpPr>
          <p:spPr bwMode="auto">
            <a:xfrm>
              <a:off x="4475163" y="1949450"/>
              <a:ext cx="16351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</p:grpSp>
      <p:sp>
        <p:nvSpPr>
          <p:cNvPr id="57352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4" name="Skupina 71"/>
          <p:cNvGrpSpPr>
            <a:grpSpLocks/>
          </p:cNvGrpSpPr>
          <p:nvPr/>
        </p:nvGrpSpPr>
        <p:grpSpPr bwMode="auto">
          <a:xfrm>
            <a:off x="3983038" y="1833563"/>
            <a:ext cx="481012" cy="600075"/>
            <a:chOff x="4391025" y="4649788"/>
            <a:chExt cx="481013" cy="60007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91025" y="4649788"/>
              <a:ext cx="481013" cy="600075"/>
              <a:chOff x="2766" y="2929"/>
              <a:chExt cx="303" cy="378"/>
            </a:xfrm>
          </p:grpSpPr>
          <p:sp>
            <p:nvSpPr>
              <p:cNvPr id="57411" name="Rectangle 17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12" name="Rectangle 18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10" name="Rectangle 20"/>
            <p:cNvSpPr>
              <a:spLocks noChangeArrowheads="1"/>
            </p:cNvSpPr>
            <p:nvPr/>
          </p:nvSpPr>
          <p:spPr bwMode="auto">
            <a:xfrm>
              <a:off x="4516438" y="4732338"/>
              <a:ext cx="1016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</p:grpSp>
      <p:grpSp>
        <p:nvGrpSpPr>
          <p:cNvPr id="6" name="Skupina 69"/>
          <p:cNvGrpSpPr>
            <a:grpSpLocks/>
          </p:cNvGrpSpPr>
          <p:nvPr/>
        </p:nvGrpSpPr>
        <p:grpSpPr bwMode="auto">
          <a:xfrm>
            <a:off x="1871663" y="1833563"/>
            <a:ext cx="479425" cy="598487"/>
            <a:chOff x="2630488" y="3284538"/>
            <a:chExt cx="479425" cy="598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630488" y="3284538"/>
              <a:ext cx="479425" cy="598487"/>
              <a:chOff x="1657" y="2069"/>
              <a:chExt cx="302" cy="377"/>
            </a:xfrm>
          </p:grpSpPr>
          <p:sp>
            <p:nvSpPr>
              <p:cNvPr id="57407" name="Rectangle 22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08" name="Rectangle 23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06" name="Rectangle 25"/>
            <p:cNvSpPr>
              <a:spLocks noChangeArrowheads="1"/>
            </p:cNvSpPr>
            <p:nvPr/>
          </p:nvSpPr>
          <p:spPr bwMode="auto">
            <a:xfrm>
              <a:off x="2754313" y="3367088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</p:grpSp>
      <p:sp>
        <p:nvSpPr>
          <p:cNvPr id="57355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8" name="Skupina 72"/>
          <p:cNvGrpSpPr>
            <a:grpSpLocks/>
          </p:cNvGrpSpPr>
          <p:nvPr/>
        </p:nvGrpSpPr>
        <p:grpSpPr bwMode="auto">
          <a:xfrm>
            <a:off x="5821363" y="1820863"/>
            <a:ext cx="479425" cy="600075"/>
            <a:chOff x="6172200" y="3413125"/>
            <a:chExt cx="479425" cy="600075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172200" y="3413125"/>
              <a:ext cx="479425" cy="600075"/>
              <a:chOff x="3888" y="2150"/>
              <a:chExt cx="302" cy="378"/>
            </a:xfrm>
          </p:grpSpPr>
          <p:sp>
            <p:nvSpPr>
              <p:cNvPr id="57403" name="Rectangle 27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04" name="Rectangle 28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02" name="Rectangle 30"/>
            <p:cNvSpPr>
              <a:spLocks noChangeArrowheads="1"/>
            </p:cNvSpPr>
            <p:nvPr/>
          </p:nvSpPr>
          <p:spPr bwMode="auto">
            <a:xfrm>
              <a:off x="6296025" y="3495675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</p:grpSp>
      <p:sp>
        <p:nvSpPr>
          <p:cNvPr id="57357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58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59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60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1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2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3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4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7366" name="TextovéPole 73"/>
          <p:cNvSpPr txBox="1">
            <a:spLocks noChangeArrowheads="1"/>
          </p:cNvSpPr>
          <p:nvPr/>
        </p:nvSpPr>
        <p:spPr bwMode="auto">
          <a:xfrm>
            <a:off x="592138" y="148431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úsilí</a:t>
            </a:r>
          </a:p>
        </p:txBody>
      </p:sp>
      <p:sp>
        <p:nvSpPr>
          <p:cNvPr id="57367" name="TextovéPole 74"/>
          <p:cNvSpPr txBox="1">
            <a:spLocks noChangeArrowheads="1"/>
          </p:cNvSpPr>
          <p:nvPr/>
        </p:nvSpPr>
        <p:spPr bwMode="auto">
          <a:xfrm>
            <a:off x="1635125" y="14843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hybnost</a:t>
            </a:r>
          </a:p>
        </p:txBody>
      </p:sp>
      <p:sp>
        <p:nvSpPr>
          <p:cNvPr id="57368" name="TextovéPole 75"/>
          <p:cNvSpPr txBox="1">
            <a:spLocks noChangeArrowheads="1"/>
          </p:cNvSpPr>
          <p:nvPr/>
        </p:nvSpPr>
        <p:spPr bwMode="auto">
          <a:xfrm>
            <a:off x="3935413" y="14843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tok</a:t>
            </a:r>
          </a:p>
        </p:txBody>
      </p:sp>
      <p:sp>
        <p:nvSpPr>
          <p:cNvPr id="57369" name="TextovéPole 76"/>
          <p:cNvSpPr txBox="1">
            <a:spLocks noChangeArrowheads="1"/>
          </p:cNvSpPr>
          <p:nvPr/>
        </p:nvSpPr>
        <p:spPr bwMode="auto">
          <a:xfrm>
            <a:off x="5359400" y="1484313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akumulace</a:t>
            </a:r>
          </a:p>
        </p:txBody>
      </p:sp>
      <p:sp>
        <p:nvSpPr>
          <p:cNvPr id="57370" name="TextovéPole 77"/>
          <p:cNvSpPr txBox="1">
            <a:spLocks noChangeArrowheads="1"/>
          </p:cNvSpPr>
          <p:nvPr/>
        </p:nvSpPr>
        <p:spPr bwMode="auto">
          <a:xfrm>
            <a:off x="506413" y="2555875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napětí</a:t>
            </a:r>
          </a:p>
        </p:txBody>
      </p:sp>
      <p:sp>
        <p:nvSpPr>
          <p:cNvPr id="57371" name="TextovéPole 78"/>
          <p:cNvSpPr txBox="1">
            <a:spLocks noChangeArrowheads="1"/>
          </p:cNvSpPr>
          <p:nvPr/>
        </p:nvSpPr>
        <p:spPr bwMode="auto">
          <a:xfrm>
            <a:off x="3851275" y="2555875"/>
            <a:ext cx="77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proud</a:t>
            </a:r>
          </a:p>
        </p:txBody>
      </p:sp>
      <p:sp>
        <p:nvSpPr>
          <p:cNvPr id="57372" name="TextovéPole 79"/>
          <p:cNvSpPr txBox="1">
            <a:spLocks noChangeArrowheads="1"/>
          </p:cNvSpPr>
          <p:nvPr/>
        </p:nvSpPr>
        <p:spPr bwMode="auto">
          <a:xfrm>
            <a:off x="5695950" y="2555875"/>
            <a:ext cx="747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náboj</a:t>
            </a:r>
          </a:p>
        </p:txBody>
      </p:sp>
      <p:sp>
        <p:nvSpPr>
          <p:cNvPr id="57373" name="TextovéPole 80"/>
          <p:cNvSpPr txBox="1">
            <a:spLocks noChangeArrowheads="1"/>
          </p:cNvSpPr>
          <p:nvPr/>
        </p:nvSpPr>
        <p:spPr bwMode="auto">
          <a:xfrm>
            <a:off x="1476375" y="2555875"/>
            <a:ext cx="141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indukční tok</a:t>
            </a:r>
          </a:p>
        </p:txBody>
      </p:sp>
      <p:sp>
        <p:nvSpPr>
          <p:cNvPr id="57374" name="TextovéPole 81"/>
          <p:cNvSpPr txBox="1">
            <a:spLocks noChangeArrowheads="1"/>
          </p:cNvSpPr>
          <p:nvPr/>
        </p:nvSpPr>
        <p:spPr bwMode="auto">
          <a:xfrm>
            <a:off x="531813" y="29876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síla</a:t>
            </a:r>
          </a:p>
        </p:txBody>
      </p:sp>
      <p:sp>
        <p:nvSpPr>
          <p:cNvPr id="57375" name="TextovéPole 82"/>
          <p:cNvSpPr txBox="1">
            <a:spLocks noChangeArrowheads="1"/>
          </p:cNvSpPr>
          <p:nvPr/>
        </p:nvSpPr>
        <p:spPr bwMode="auto">
          <a:xfrm>
            <a:off x="3878263" y="298767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rychlost</a:t>
            </a:r>
          </a:p>
        </p:txBody>
      </p:sp>
      <p:sp>
        <p:nvSpPr>
          <p:cNvPr id="57376" name="TextovéPole 83"/>
          <p:cNvSpPr txBox="1">
            <a:spLocks noChangeArrowheads="1"/>
          </p:cNvSpPr>
          <p:nvPr/>
        </p:nvSpPr>
        <p:spPr bwMode="auto">
          <a:xfrm>
            <a:off x="5711825" y="298767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poloha</a:t>
            </a:r>
          </a:p>
        </p:txBody>
      </p:sp>
      <p:sp>
        <p:nvSpPr>
          <p:cNvPr id="57377" name="TextovéPole 84"/>
          <p:cNvSpPr txBox="1">
            <a:spLocks noChangeArrowheads="1"/>
          </p:cNvSpPr>
          <p:nvPr/>
        </p:nvSpPr>
        <p:spPr bwMode="auto">
          <a:xfrm>
            <a:off x="1501775" y="2987675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síly</a:t>
            </a:r>
          </a:p>
        </p:txBody>
      </p:sp>
      <p:sp>
        <p:nvSpPr>
          <p:cNvPr id="57378" name="TextovéPole 85"/>
          <p:cNvSpPr txBox="1">
            <a:spLocks noChangeArrowheads="1"/>
          </p:cNvSpPr>
          <p:nvPr/>
        </p:nvSpPr>
        <p:spPr bwMode="auto">
          <a:xfrm>
            <a:off x="557213" y="3419475"/>
            <a:ext cx="1017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moment</a:t>
            </a:r>
          </a:p>
        </p:txBody>
      </p:sp>
      <p:sp>
        <p:nvSpPr>
          <p:cNvPr id="57379" name="TextovéPole 86"/>
          <p:cNvSpPr txBox="1">
            <a:spLocks noChangeArrowheads="1"/>
          </p:cNvSpPr>
          <p:nvPr/>
        </p:nvSpPr>
        <p:spPr bwMode="auto">
          <a:xfrm>
            <a:off x="3903663" y="3419475"/>
            <a:ext cx="172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úhlová rychlost</a:t>
            </a:r>
          </a:p>
        </p:txBody>
      </p:sp>
      <p:sp>
        <p:nvSpPr>
          <p:cNvPr id="57380" name="TextovéPole 87"/>
          <p:cNvSpPr txBox="1">
            <a:spLocks noChangeArrowheads="1"/>
          </p:cNvSpPr>
          <p:nvPr/>
        </p:nvSpPr>
        <p:spPr bwMode="auto">
          <a:xfrm>
            <a:off x="5559425" y="341947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úhel</a:t>
            </a:r>
          </a:p>
        </p:txBody>
      </p:sp>
      <p:sp>
        <p:nvSpPr>
          <p:cNvPr id="57381" name="TextovéPole 88"/>
          <p:cNvSpPr txBox="1">
            <a:spLocks noChangeArrowheads="1"/>
          </p:cNvSpPr>
          <p:nvPr/>
        </p:nvSpPr>
        <p:spPr bwMode="auto">
          <a:xfrm>
            <a:off x="1527175" y="3419475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momentu síly</a:t>
            </a:r>
          </a:p>
        </p:txBody>
      </p:sp>
      <p:sp>
        <p:nvSpPr>
          <p:cNvPr id="57382" name="TextovéPole 89"/>
          <p:cNvSpPr txBox="1">
            <a:spLocks noChangeArrowheads="1"/>
          </p:cNvSpPr>
          <p:nvPr/>
        </p:nvSpPr>
        <p:spPr bwMode="auto">
          <a:xfrm>
            <a:off x="582613" y="3851275"/>
            <a:ext cx="544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tlak</a:t>
            </a:r>
          </a:p>
        </p:txBody>
      </p:sp>
      <p:sp>
        <p:nvSpPr>
          <p:cNvPr id="57383" name="TextovéPole 90"/>
          <p:cNvSpPr txBox="1">
            <a:spLocks noChangeArrowheads="1"/>
          </p:cNvSpPr>
          <p:nvPr/>
        </p:nvSpPr>
        <p:spPr bwMode="auto">
          <a:xfrm>
            <a:off x="3929063" y="3851275"/>
            <a:ext cx="187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objemový průtok</a:t>
            </a:r>
          </a:p>
        </p:txBody>
      </p:sp>
      <p:sp>
        <p:nvSpPr>
          <p:cNvPr id="57384" name="TextovéPole 91"/>
          <p:cNvSpPr txBox="1">
            <a:spLocks noChangeArrowheads="1"/>
          </p:cNvSpPr>
          <p:nvPr/>
        </p:nvSpPr>
        <p:spPr bwMode="auto">
          <a:xfrm>
            <a:off x="5454650" y="38512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 objem</a:t>
            </a:r>
          </a:p>
        </p:txBody>
      </p:sp>
      <p:sp>
        <p:nvSpPr>
          <p:cNvPr id="57385" name="TextovéPole 92"/>
          <p:cNvSpPr txBox="1">
            <a:spLocks noChangeArrowheads="1"/>
          </p:cNvSpPr>
          <p:nvPr/>
        </p:nvSpPr>
        <p:spPr bwMode="auto">
          <a:xfrm>
            <a:off x="1552575" y="3851275"/>
            <a:ext cx="195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průtočná hybnost</a:t>
            </a:r>
          </a:p>
        </p:txBody>
      </p:sp>
      <p:sp>
        <p:nvSpPr>
          <p:cNvPr id="57386" name="TextovéPole 93"/>
          <p:cNvSpPr txBox="1">
            <a:spLocks noChangeArrowheads="1"/>
          </p:cNvSpPr>
          <p:nvPr/>
        </p:nvSpPr>
        <p:spPr bwMode="auto">
          <a:xfrm>
            <a:off x="608013" y="4283075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koncentrace</a:t>
            </a:r>
          </a:p>
        </p:txBody>
      </p:sp>
      <p:sp>
        <p:nvSpPr>
          <p:cNvPr id="57387" name="TextovéPole 94"/>
          <p:cNvSpPr txBox="1">
            <a:spLocks noChangeArrowheads="1"/>
          </p:cNvSpPr>
          <p:nvPr/>
        </p:nvSpPr>
        <p:spPr bwMode="auto">
          <a:xfrm>
            <a:off x="3954463" y="4283075"/>
            <a:ext cx="165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molární průtok</a:t>
            </a:r>
          </a:p>
        </p:txBody>
      </p:sp>
      <p:sp>
        <p:nvSpPr>
          <p:cNvPr id="57388" name="TextovéPole 95"/>
          <p:cNvSpPr txBox="1">
            <a:spLocks noChangeArrowheads="1"/>
          </p:cNvSpPr>
          <p:nvPr/>
        </p:nvSpPr>
        <p:spPr bwMode="auto">
          <a:xfrm>
            <a:off x="5508625" y="4283075"/>
            <a:ext cx="136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množství</a:t>
            </a:r>
          </a:p>
        </p:txBody>
      </p:sp>
      <p:sp>
        <p:nvSpPr>
          <p:cNvPr id="57389" name="TextovéPole 97"/>
          <p:cNvSpPr txBox="1">
            <a:spLocks noChangeArrowheads="1"/>
          </p:cNvSpPr>
          <p:nvPr/>
        </p:nvSpPr>
        <p:spPr bwMode="auto">
          <a:xfrm>
            <a:off x="633413" y="4716463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57390" name="TextovéPole 98"/>
          <p:cNvSpPr txBox="1">
            <a:spLocks noChangeArrowheads="1"/>
          </p:cNvSpPr>
          <p:nvPr/>
        </p:nvSpPr>
        <p:spPr bwMode="auto">
          <a:xfrm>
            <a:off x="3979863" y="4716463"/>
            <a:ext cx="130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tepelný tok</a:t>
            </a:r>
          </a:p>
        </p:txBody>
      </p:sp>
      <p:sp>
        <p:nvSpPr>
          <p:cNvPr id="57391" name="TextovéPole 99"/>
          <p:cNvSpPr txBox="1">
            <a:spLocks noChangeArrowheads="1"/>
          </p:cNvSpPr>
          <p:nvPr/>
        </p:nvSpPr>
        <p:spPr bwMode="auto">
          <a:xfrm>
            <a:off x="5795963" y="4716463"/>
            <a:ext cx="684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teplo</a:t>
            </a:r>
          </a:p>
        </p:txBody>
      </p:sp>
      <p:sp>
        <p:nvSpPr>
          <p:cNvPr id="57392" name="TextovéPole 101"/>
          <p:cNvSpPr txBox="1">
            <a:spLocks noChangeArrowheads="1"/>
          </p:cNvSpPr>
          <p:nvPr/>
        </p:nvSpPr>
        <p:spPr bwMode="auto">
          <a:xfrm>
            <a:off x="636588" y="5157788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57393" name="TextovéPole 102"/>
          <p:cNvSpPr txBox="1">
            <a:spLocks noChangeArrowheads="1"/>
          </p:cNvSpPr>
          <p:nvPr/>
        </p:nvSpPr>
        <p:spPr bwMode="auto">
          <a:xfrm>
            <a:off x="3983038" y="5157788"/>
            <a:ext cx="194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entropický průtok</a:t>
            </a:r>
          </a:p>
        </p:txBody>
      </p:sp>
      <p:sp>
        <p:nvSpPr>
          <p:cNvPr id="57394" name="TextovéPole 103"/>
          <p:cNvSpPr txBox="1">
            <a:spLocks noChangeArrowheads="1"/>
          </p:cNvSpPr>
          <p:nvPr/>
        </p:nvSpPr>
        <p:spPr bwMode="auto">
          <a:xfrm>
            <a:off x="5867400" y="5157788"/>
            <a:ext cx="101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entropie</a:t>
            </a:r>
          </a:p>
        </p:txBody>
      </p:sp>
      <p:sp>
        <p:nvSpPr>
          <p:cNvPr id="69" name="Obousměrná vodorovná šipka 68"/>
          <p:cNvSpPr/>
          <p:nvPr/>
        </p:nvSpPr>
        <p:spPr>
          <a:xfrm>
            <a:off x="2700338" y="1125538"/>
            <a:ext cx="1366837" cy="71913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energie</a:t>
            </a:r>
          </a:p>
        </p:txBody>
      </p:sp>
      <p:cxnSp>
        <p:nvCxnSpPr>
          <p:cNvPr id="108" name="Přímá spojovací šipka 107"/>
          <p:cNvCxnSpPr/>
          <p:nvPr/>
        </p:nvCxnSpPr>
        <p:spPr>
          <a:xfrm>
            <a:off x="4787900" y="2133600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šipka 117"/>
          <p:cNvCxnSpPr>
            <a:stCxn id="57412" idx="3"/>
            <a:endCxn id="57403" idx="1"/>
          </p:cNvCxnSpPr>
          <p:nvPr/>
        </p:nvCxnSpPr>
        <p:spPr>
          <a:xfrm flipV="1">
            <a:off x="4464050" y="2120900"/>
            <a:ext cx="135731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Skupina 105"/>
          <p:cNvGrpSpPr/>
          <p:nvPr/>
        </p:nvGrpSpPr>
        <p:grpSpPr>
          <a:xfrm>
            <a:off x="5004048" y="1819969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05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97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cxnSp>
        <p:nvCxnSpPr>
          <p:cNvPr id="119" name="Přímá spojovací šipka 118"/>
          <p:cNvCxnSpPr>
            <a:stCxn id="57415" idx="3"/>
            <a:endCxn id="57408" idx="1"/>
          </p:cNvCxnSpPr>
          <p:nvPr/>
        </p:nvCxnSpPr>
        <p:spPr>
          <a:xfrm>
            <a:off x="1187450" y="2133600"/>
            <a:ext cx="6842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Skupina 119"/>
          <p:cNvGrpSpPr/>
          <p:nvPr/>
        </p:nvGrpSpPr>
        <p:grpSpPr>
          <a:xfrm>
            <a:off x="1331640" y="1819225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23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24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122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lipsa 69"/>
          <p:cNvSpPr/>
          <p:nvPr/>
        </p:nvSpPr>
        <p:spPr>
          <a:xfrm rot="19368472">
            <a:off x="3260725" y="3635375"/>
            <a:ext cx="4238625" cy="15922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" name="Elipsa 68"/>
          <p:cNvSpPr/>
          <p:nvPr/>
        </p:nvSpPr>
        <p:spPr>
          <a:xfrm rot="19304644">
            <a:off x="1552575" y="2181225"/>
            <a:ext cx="3960813" cy="15859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51338" y="1866900"/>
            <a:ext cx="534987" cy="590550"/>
            <a:chOff x="2732" y="1176"/>
            <a:chExt cx="337" cy="372"/>
          </a:xfrm>
        </p:grpSpPr>
        <p:sp>
          <p:nvSpPr>
            <p:cNvPr id="58438" name="Rectangle 12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9" name="Rectangle 13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76" name="Rectangle 15"/>
          <p:cNvSpPr>
            <a:spLocks noChangeArrowheads="1"/>
          </p:cNvSpPr>
          <p:nvPr/>
        </p:nvSpPr>
        <p:spPr bwMode="auto">
          <a:xfrm>
            <a:off x="4475163" y="1949450"/>
            <a:ext cx="163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58377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391025" y="4649788"/>
            <a:ext cx="481013" cy="600075"/>
            <a:chOff x="2766" y="2929"/>
            <a:chExt cx="303" cy="378"/>
          </a:xfrm>
        </p:grpSpPr>
        <p:sp>
          <p:nvSpPr>
            <p:cNvPr id="58436" name="Rectangle 17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7" name="Rectangle 18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79" name="Rectangle 20"/>
          <p:cNvSpPr>
            <a:spLocks noChangeArrowheads="1"/>
          </p:cNvSpPr>
          <p:nvPr/>
        </p:nvSpPr>
        <p:spPr bwMode="auto">
          <a:xfrm>
            <a:off x="4516438" y="4732338"/>
            <a:ext cx="101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30488" y="3284538"/>
            <a:ext cx="479425" cy="598487"/>
            <a:chOff x="1657" y="2069"/>
            <a:chExt cx="302" cy="377"/>
          </a:xfrm>
        </p:grpSpPr>
        <p:sp>
          <p:nvSpPr>
            <p:cNvPr id="58434" name="Rectangle 22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5" name="Rectangle 23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81" name="Rectangle 25"/>
          <p:cNvSpPr>
            <a:spLocks noChangeArrowheads="1"/>
          </p:cNvSpPr>
          <p:nvPr/>
        </p:nvSpPr>
        <p:spPr bwMode="auto">
          <a:xfrm>
            <a:off x="2754313" y="3367088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/>
          </a:p>
        </p:txBody>
      </p:sp>
      <p:sp>
        <p:nvSpPr>
          <p:cNvPr id="58382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172200" y="3413125"/>
            <a:ext cx="479425" cy="600075"/>
            <a:chOff x="3888" y="2150"/>
            <a:chExt cx="302" cy="378"/>
          </a:xfrm>
        </p:grpSpPr>
        <p:sp>
          <p:nvSpPr>
            <p:cNvPr id="58432" name="Rectangle 27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3" name="Rectangle 28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84" name="Rectangle 30"/>
          <p:cNvSpPr>
            <a:spLocks noChangeArrowheads="1"/>
          </p:cNvSpPr>
          <p:nvPr/>
        </p:nvSpPr>
        <p:spPr bwMode="auto">
          <a:xfrm>
            <a:off x="6296025" y="3495675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/>
          </a:p>
        </p:txBody>
      </p:sp>
      <p:sp>
        <p:nvSpPr>
          <p:cNvPr id="58385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86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87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88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89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90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91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92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8393" name="AutoShape 68"/>
          <p:cNvSpPr>
            <a:spLocks noChangeArrowheads="1"/>
          </p:cNvSpPr>
          <p:nvPr/>
        </p:nvSpPr>
        <p:spPr bwMode="auto">
          <a:xfrm>
            <a:off x="4865688" y="1139825"/>
            <a:ext cx="2557462" cy="742950"/>
          </a:xfrm>
          <a:prstGeom prst="wedgeEllipseCallout">
            <a:avLst>
              <a:gd name="adj1" fmla="val -48634"/>
              <a:gd name="adj2" fmla="val 6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Zobecnělé úsilí (effort)</a:t>
            </a:r>
            <a:endParaRPr lang="en-US"/>
          </a:p>
        </p:txBody>
      </p:sp>
      <p:sp>
        <p:nvSpPr>
          <p:cNvPr id="58394" name="AutoShape 69"/>
          <p:cNvSpPr>
            <a:spLocks noChangeArrowheads="1"/>
          </p:cNvSpPr>
          <p:nvPr/>
        </p:nvSpPr>
        <p:spPr bwMode="auto">
          <a:xfrm>
            <a:off x="4905375" y="5222875"/>
            <a:ext cx="2208213" cy="836613"/>
          </a:xfrm>
          <a:prstGeom prst="wedgeEllipseCallout">
            <a:avLst>
              <a:gd name="adj1" fmla="val -51079"/>
              <a:gd name="adj2" fmla="val -67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Zobecnělý tok (flow)</a:t>
            </a:r>
            <a:endParaRPr lang="en-US"/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4337050" y="2451100"/>
            <a:ext cx="592138" cy="2198688"/>
            <a:chOff x="2732" y="1544"/>
            <a:chExt cx="373" cy="1385"/>
          </a:xfrm>
        </p:grpSpPr>
        <p:sp>
          <p:nvSpPr>
            <p:cNvPr id="58427" name="Freeform 74"/>
            <p:cNvSpPr>
              <a:spLocks noEditPoints="1"/>
            </p:cNvSpPr>
            <p:nvPr/>
          </p:nvSpPr>
          <p:spPr bwMode="auto">
            <a:xfrm>
              <a:off x="2862" y="1544"/>
              <a:ext cx="65" cy="1385"/>
            </a:xfrm>
            <a:custGeom>
              <a:avLst/>
              <a:gdLst>
                <a:gd name="T0" fmla="*/ 43 w 65"/>
                <a:gd name="T1" fmla="*/ 54 h 1385"/>
                <a:gd name="T2" fmla="*/ 44 w 65"/>
                <a:gd name="T3" fmla="*/ 1330 h 1385"/>
                <a:gd name="T4" fmla="*/ 22 w 65"/>
                <a:gd name="T5" fmla="*/ 1330 h 1385"/>
                <a:gd name="T6" fmla="*/ 21 w 65"/>
                <a:gd name="T7" fmla="*/ 54 h 1385"/>
                <a:gd name="T8" fmla="*/ 43 w 65"/>
                <a:gd name="T9" fmla="*/ 54 h 1385"/>
                <a:gd name="T10" fmla="*/ 0 w 65"/>
                <a:gd name="T11" fmla="*/ 65 h 1385"/>
                <a:gd name="T12" fmla="*/ 32 w 65"/>
                <a:gd name="T13" fmla="*/ 0 h 1385"/>
                <a:gd name="T14" fmla="*/ 65 w 65"/>
                <a:gd name="T15" fmla="*/ 65 h 1385"/>
                <a:gd name="T16" fmla="*/ 0 w 65"/>
                <a:gd name="T17" fmla="*/ 65 h 1385"/>
                <a:gd name="T18" fmla="*/ 65 w 65"/>
                <a:gd name="T19" fmla="*/ 1319 h 1385"/>
                <a:gd name="T20" fmla="*/ 33 w 65"/>
                <a:gd name="T21" fmla="*/ 1385 h 1385"/>
                <a:gd name="T22" fmla="*/ 0 w 65"/>
                <a:gd name="T23" fmla="*/ 1319 h 1385"/>
                <a:gd name="T24" fmla="*/ 65 w 65"/>
                <a:gd name="T25" fmla="*/ 1319 h 1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385"/>
                <a:gd name="T41" fmla="*/ 65 w 65"/>
                <a:gd name="T42" fmla="*/ 1385 h 1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385">
                  <a:moveTo>
                    <a:pt x="43" y="54"/>
                  </a:moveTo>
                  <a:lnTo>
                    <a:pt x="44" y="1330"/>
                  </a:lnTo>
                  <a:lnTo>
                    <a:pt x="22" y="1330"/>
                  </a:lnTo>
                  <a:lnTo>
                    <a:pt x="21" y="54"/>
                  </a:lnTo>
                  <a:lnTo>
                    <a:pt x="43" y="54"/>
                  </a:lnTo>
                  <a:close/>
                  <a:moveTo>
                    <a:pt x="0" y="65"/>
                  </a:moveTo>
                  <a:lnTo>
                    <a:pt x="32" y="0"/>
                  </a:lnTo>
                  <a:lnTo>
                    <a:pt x="65" y="65"/>
                  </a:lnTo>
                  <a:lnTo>
                    <a:pt x="0" y="65"/>
                  </a:lnTo>
                  <a:close/>
                  <a:moveTo>
                    <a:pt x="65" y="1319"/>
                  </a:moveTo>
                  <a:lnTo>
                    <a:pt x="33" y="1385"/>
                  </a:lnTo>
                  <a:lnTo>
                    <a:pt x="0" y="1319"/>
                  </a:lnTo>
                  <a:lnTo>
                    <a:pt x="65" y="13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28" name="Rectangle 75"/>
            <p:cNvSpPr>
              <a:spLocks noChangeArrowheads="1"/>
            </p:cNvSpPr>
            <p:nvPr/>
          </p:nvSpPr>
          <p:spPr bwMode="auto">
            <a:xfrm>
              <a:off x="2761" y="2034"/>
              <a:ext cx="302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29" name="Rectangle 76"/>
            <p:cNvSpPr>
              <a:spLocks noChangeArrowheads="1"/>
            </p:cNvSpPr>
            <p:nvPr/>
          </p:nvSpPr>
          <p:spPr bwMode="auto">
            <a:xfrm>
              <a:off x="2831" y="2079"/>
              <a:ext cx="14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/>
            </a:p>
          </p:txBody>
        </p:sp>
        <p:sp>
          <p:nvSpPr>
            <p:cNvPr id="58430" name="Rectangle 77"/>
            <p:cNvSpPr>
              <a:spLocks noChangeArrowheads="1"/>
            </p:cNvSpPr>
            <p:nvPr/>
          </p:nvSpPr>
          <p:spPr bwMode="auto">
            <a:xfrm>
              <a:off x="2732" y="1739"/>
              <a:ext cx="37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1" name="Rectangle 78"/>
            <p:cNvSpPr>
              <a:spLocks noChangeArrowheads="1"/>
            </p:cNvSpPr>
            <p:nvPr/>
          </p:nvSpPr>
          <p:spPr bwMode="auto">
            <a:xfrm>
              <a:off x="2802" y="177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e=Rf</a:t>
              </a:r>
              <a:endParaRPr lang="en-US"/>
            </a:p>
          </p:txBody>
        </p:sp>
      </p:grpSp>
      <p:sp>
        <p:nvSpPr>
          <p:cNvPr id="58397" name="AutoShape 80"/>
          <p:cNvSpPr>
            <a:spLocks noChangeArrowheads="1"/>
          </p:cNvSpPr>
          <p:nvPr/>
        </p:nvSpPr>
        <p:spPr bwMode="auto">
          <a:xfrm>
            <a:off x="6578600" y="2124075"/>
            <a:ext cx="2395538" cy="1238250"/>
          </a:xfrm>
          <a:prstGeom prst="wedgeEllipseCallout">
            <a:avLst>
              <a:gd name="adj1" fmla="val -47347"/>
              <a:gd name="adj2" fmla="val 65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akumulace (quantity)</a:t>
            </a:r>
            <a:endParaRPr lang="en-US"/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859338" y="3773488"/>
            <a:ext cx="1312862" cy="1193800"/>
            <a:chOff x="3061" y="2377"/>
            <a:chExt cx="827" cy="752"/>
          </a:xfrm>
        </p:grpSpPr>
        <p:sp>
          <p:nvSpPr>
            <p:cNvPr id="58422" name="Freeform 83"/>
            <p:cNvSpPr>
              <a:spLocks noEditPoints="1"/>
            </p:cNvSpPr>
            <p:nvPr/>
          </p:nvSpPr>
          <p:spPr bwMode="auto">
            <a:xfrm>
              <a:off x="3061" y="2377"/>
              <a:ext cx="827" cy="752"/>
            </a:xfrm>
            <a:custGeom>
              <a:avLst/>
              <a:gdLst>
                <a:gd name="T0" fmla="*/ 0 w 827"/>
                <a:gd name="T1" fmla="*/ 736 h 752"/>
                <a:gd name="T2" fmla="*/ 779 w 827"/>
                <a:gd name="T3" fmla="*/ 28 h 752"/>
                <a:gd name="T4" fmla="*/ 794 w 827"/>
                <a:gd name="T5" fmla="*/ 44 h 752"/>
                <a:gd name="T6" fmla="*/ 15 w 827"/>
                <a:gd name="T7" fmla="*/ 752 h 752"/>
                <a:gd name="T8" fmla="*/ 0 w 827"/>
                <a:gd name="T9" fmla="*/ 736 h 752"/>
                <a:gd name="T10" fmla="*/ 757 w 827"/>
                <a:gd name="T11" fmla="*/ 19 h 752"/>
                <a:gd name="T12" fmla="*/ 827 w 827"/>
                <a:gd name="T13" fmla="*/ 0 h 752"/>
                <a:gd name="T14" fmla="*/ 801 w 827"/>
                <a:gd name="T15" fmla="*/ 68 h 752"/>
                <a:gd name="T16" fmla="*/ 757 w 827"/>
                <a:gd name="T17" fmla="*/ 19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7"/>
                <a:gd name="T28" fmla="*/ 0 h 752"/>
                <a:gd name="T29" fmla="*/ 827 w 827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7" h="752">
                  <a:moveTo>
                    <a:pt x="0" y="736"/>
                  </a:moveTo>
                  <a:lnTo>
                    <a:pt x="779" y="28"/>
                  </a:lnTo>
                  <a:lnTo>
                    <a:pt x="794" y="44"/>
                  </a:lnTo>
                  <a:lnTo>
                    <a:pt x="15" y="752"/>
                  </a:lnTo>
                  <a:lnTo>
                    <a:pt x="0" y="736"/>
                  </a:lnTo>
                  <a:close/>
                  <a:moveTo>
                    <a:pt x="757" y="19"/>
                  </a:moveTo>
                  <a:lnTo>
                    <a:pt x="827" y="0"/>
                  </a:lnTo>
                  <a:lnTo>
                    <a:pt x="801" y="68"/>
                  </a:lnTo>
                  <a:lnTo>
                    <a:pt x="757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3367" y="2553"/>
              <a:ext cx="217" cy="379"/>
              <a:chOff x="3367" y="2553"/>
              <a:chExt cx="217" cy="379"/>
            </a:xfrm>
          </p:grpSpPr>
          <p:sp>
            <p:nvSpPr>
              <p:cNvPr id="58425" name="Rectangle 85"/>
              <p:cNvSpPr>
                <a:spLocks noChangeArrowheads="1"/>
              </p:cNvSpPr>
              <p:nvPr/>
            </p:nvSpPr>
            <p:spPr bwMode="auto">
              <a:xfrm>
                <a:off x="3371" y="2557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26" name="Freeform 86"/>
              <p:cNvSpPr>
                <a:spLocks noEditPoints="1"/>
              </p:cNvSpPr>
              <p:nvPr/>
            </p:nvSpPr>
            <p:spPr bwMode="auto">
              <a:xfrm>
                <a:off x="3367" y="2553"/>
                <a:ext cx="217" cy="379"/>
              </a:xfrm>
              <a:custGeom>
                <a:avLst/>
                <a:gdLst>
                  <a:gd name="T0" fmla="*/ 184 w 217"/>
                  <a:gd name="T1" fmla="*/ 7 h 379"/>
                  <a:gd name="T2" fmla="*/ 213 w 217"/>
                  <a:gd name="T3" fmla="*/ 0 h 379"/>
                  <a:gd name="T4" fmla="*/ 162 w 217"/>
                  <a:gd name="T5" fmla="*/ 7 h 379"/>
                  <a:gd name="T6" fmla="*/ 133 w 217"/>
                  <a:gd name="T7" fmla="*/ 0 h 379"/>
                  <a:gd name="T8" fmla="*/ 162 w 217"/>
                  <a:gd name="T9" fmla="*/ 7 h 379"/>
                  <a:gd name="T10" fmla="*/ 82 w 217"/>
                  <a:gd name="T11" fmla="*/ 7 h 379"/>
                  <a:gd name="T12" fmla="*/ 111 w 217"/>
                  <a:gd name="T13" fmla="*/ 0 h 379"/>
                  <a:gd name="T14" fmla="*/ 60 w 217"/>
                  <a:gd name="T15" fmla="*/ 7 h 379"/>
                  <a:gd name="T16" fmla="*/ 31 w 217"/>
                  <a:gd name="T17" fmla="*/ 0 h 379"/>
                  <a:gd name="T18" fmla="*/ 60 w 217"/>
                  <a:gd name="T19" fmla="*/ 7 h 379"/>
                  <a:gd name="T20" fmla="*/ 4 w 217"/>
                  <a:gd name="T21" fmla="*/ 7 h 379"/>
                  <a:gd name="T22" fmla="*/ 7 w 217"/>
                  <a:gd name="T23" fmla="*/ 27 h 379"/>
                  <a:gd name="T24" fmla="*/ 0 w 217"/>
                  <a:gd name="T25" fmla="*/ 0 h 379"/>
                  <a:gd name="T26" fmla="*/ 10 w 217"/>
                  <a:gd name="T27" fmla="*/ 7 h 379"/>
                  <a:gd name="T28" fmla="*/ 7 w 217"/>
                  <a:gd name="T29" fmla="*/ 78 h 379"/>
                  <a:gd name="T30" fmla="*/ 0 w 217"/>
                  <a:gd name="T31" fmla="*/ 49 h 379"/>
                  <a:gd name="T32" fmla="*/ 7 w 217"/>
                  <a:gd name="T33" fmla="*/ 100 h 379"/>
                  <a:gd name="T34" fmla="*/ 0 w 217"/>
                  <a:gd name="T35" fmla="*/ 129 h 379"/>
                  <a:gd name="T36" fmla="*/ 7 w 217"/>
                  <a:gd name="T37" fmla="*/ 100 h 379"/>
                  <a:gd name="T38" fmla="*/ 7 w 217"/>
                  <a:gd name="T39" fmla="*/ 180 h 379"/>
                  <a:gd name="T40" fmla="*/ 0 w 217"/>
                  <a:gd name="T41" fmla="*/ 151 h 379"/>
                  <a:gd name="T42" fmla="*/ 7 w 217"/>
                  <a:gd name="T43" fmla="*/ 201 h 379"/>
                  <a:gd name="T44" fmla="*/ 0 w 217"/>
                  <a:gd name="T45" fmla="*/ 231 h 379"/>
                  <a:gd name="T46" fmla="*/ 7 w 217"/>
                  <a:gd name="T47" fmla="*/ 201 h 379"/>
                  <a:gd name="T48" fmla="*/ 7 w 217"/>
                  <a:gd name="T49" fmla="*/ 281 h 379"/>
                  <a:gd name="T50" fmla="*/ 0 w 217"/>
                  <a:gd name="T51" fmla="*/ 252 h 379"/>
                  <a:gd name="T52" fmla="*/ 7 w 217"/>
                  <a:gd name="T53" fmla="*/ 303 h 379"/>
                  <a:gd name="T54" fmla="*/ 0 w 217"/>
                  <a:gd name="T55" fmla="*/ 332 h 379"/>
                  <a:gd name="T56" fmla="*/ 7 w 217"/>
                  <a:gd name="T57" fmla="*/ 303 h 379"/>
                  <a:gd name="T58" fmla="*/ 7 w 217"/>
                  <a:gd name="T59" fmla="*/ 376 h 379"/>
                  <a:gd name="T60" fmla="*/ 11 w 217"/>
                  <a:gd name="T61" fmla="*/ 372 h 379"/>
                  <a:gd name="T62" fmla="*/ 0 w 217"/>
                  <a:gd name="T63" fmla="*/ 379 h 379"/>
                  <a:gd name="T64" fmla="*/ 7 w 217"/>
                  <a:gd name="T65" fmla="*/ 354 h 379"/>
                  <a:gd name="T66" fmla="*/ 62 w 217"/>
                  <a:gd name="T67" fmla="*/ 372 h 379"/>
                  <a:gd name="T68" fmla="*/ 33 w 217"/>
                  <a:gd name="T69" fmla="*/ 379 h 379"/>
                  <a:gd name="T70" fmla="*/ 84 w 217"/>
                  <a:gd name="T71" fmla="*/ 372 h 379"/>
                  <a:gd name="T72" fmla="*/ 113 w 217"/>
                  <a:gd name="T73" fmla="*/ 379 h 379"/>
                  <a:gd name="T74" fmla="*/ 84 w 217"/>
                  <a:gd name="T75" fmla="*/ 372 h 379"/>
                  <a:gd name="T76" fmla="*/ 164 w 217"/>
                  <a:gd name="T77" fmla="*/ 372 h 379"/>
                  <a:gd name="T78" fmla="*/ 134 w 217"/>
                  <a:gd name="T79" fmla="*/ 379 h 379"/>
                  <a:gd name="T80" fmla="*/ 185 w 217"/>
                  <a:gd name="T81" fmla="*/ 372 h 379"/>
                  <a:gd name="T82" fmla="*/ 209 w 217"/>
                  <a:gd name="T83" fmla="*/ 376 h 379"/>
                  <a:gd name="T84" fmla="*/ 217 w 217"/>
                  <a:gd name="T85" fmla="*/ 374 h 379"/>
                  <a:gd name="T86" fmla="*/ 185 w 217"/>
                  <a:gd name="T87" fmla="*/ 379 h 379"/>
                  <a:gd name="T88" fmla="*/ 209 w 217"/>
                  <a:gd name="T89" fmla="*/ 353 h 379"/>
                  <a:gd name="T90" fmla="*/ 217 w 217"/>
                  <a:gd name="T91" fmla="*/ 323 h 379"/>
                  <a:gd name="T92" fmla="*/ 209 w 217"/>
                  <a:gd name="T93" fmla="*/ 353 h 379"/>
                  <a:gd name="T94" fmla="*/ 209 w 217"/>
                  <a:gd name="T95" fmla="*/ 273 h 379"/>
                  <a:gd name="T96" fmla="*/ 217 w 217"/>
                  <a:gd name="T97" fmla="*/ 302 h 379"/>
                  <a:gd name="T98" fmla="*/ 209 w 217"/>
                  <a:gd name="T99" fmla="*/ 251 h 379"/>
                  <a:gd name="T100" fmla="*/ 217 w 217"/>
                  <a:gd name="T101" fmla="*/ 222 h 379"/>
                  <a:gd name="T102" fmla="*/ 209 w 217"/>
                  <a:gd name="T103" fmla="*/ 251 h 379"/>
                  <a:gd name="T104" fmla="*/ 209 w 217"/>
                  <a:gd name="T105" fmla="*/ 171 h 379"/>
                  <a:gd name="T106" fmla="*/ 217 w 217"/>
                  <a:gd name="T107" fmla="*/ 200 h 379"/>
                  <a:gd name="T108" fmla="*/ 209 w 217"/>
                  <a:gd name="T109" fmla="*/ 149 h 379"/>
                  <a:gd name="T110" fmla="*/ 217 w 217"/>
                  <a:gd name="T111" fmla="*/ 120 h 379"/>
                  <a:gd name="T112" fmla="*/ 209 w 217"/>
                  <a:gd name="T113" fmla="*/ 149 h 379"/>
                  <a:gd name="T114" fmla="*/ 209 w 217"/>
                  <a:gd name="T115" fmla="*/ 69 h 379"/>
                  <a:gd name="T116" fmla="*/ 217 w 217"/>
                  <a:gd name="T117" fmla="*/ 98 h 379"/>
                  <a:gd name="T118" fmla="*/ 209 w 217"/>
                  <a:gd name="T119" fmla="*/ 47 h 379"/>
                  <a:gd name="T120" fmla="*/ 217 w 217"/>
                  <a:gd name="T121" fmla="*/ 18 h 379"/>
                  <a:gd name="T122" fmla="*/ 209 w 217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7"/>
                  <a:gd name="T187" fmla="*/ 0 h 379"/>
                  <a:gd name="T188" fmla="*/ 217 w 217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7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10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1"/>
                    </a:moveTo>
                    <a:lnTo>
                      <a:pt x="7" y="180"/>
                    </a:lnTo>
                    <a:lnTo>
                      <a:pt x="0" y="180"/>
                    </a:lnTo>
                    <a:lnTo>
                      <a:pt x="0" y="151"/>
                    </a:lnTo>
                    <a:lnTo>
                      <a:pt x="7" y="151"/>
                    </a:lnTo>
                    <a:close/>
                    <a:moveTo>
                      <a:pt x="7" y="201"/>
                    </a:moveTo>
                    <a:lnTo>
                      <a:pt x="7" y="231"/>
                    </a:lnTo>
                    <a:lnTo>
                      <a:pt x="0" y="231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4" y="372"/>
                    </a:lnTo>
                    <a:lnTo>
                      <a:pt x="164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7" y="374"/>
                    </a:lnTo>
                    <a:lnTo>
                      <a:pt x="217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3"/>
                    </a:moveTo>
                    <a:lnTo>
                      <a:pt x="209" y="323"/>
                    </a:lnTo>
                    <a:lnTo>
                      <a:pt x="217" y="323"/>
                    </a:lnTo>
                    <a:lnTo>
                      <a:pt x="217" y="353"/>
                    </a:lnTo>
                    <a:lnTo>
                      <a:pt x="209" y="353"/>
                    </a:lnTo>
                    <a:close/>
                    <a:moveTo>
                      <a:pt x="209" y="302"/>
                    </a:moveTo>
                    <a:lnTo>
                      <a:pt x="209" y="273"/>
                    </a:lnTo>
                    <a:lnTo>
                      <a:pt x="217" y="273"/>
                    </a:lnTo>
                    <a:lnTo>
                      <a:pt x="217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7" y="222"/>
                    </a:lnTo>
                    <a:lnTo>
                      <a:pt x="217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7" y="171"/>
                    </a:lnTo>
                    <a:lnTo>
                      <a:pt x="217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7" y="120"/>
                    </a:lnTo>
                    <a:lnTo>
                      <a:pt x="217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7" y="69"/>
                    </a:lnTo>
                    <a:lnTo>
                      <a:pt x="217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7" y="18"/>
                    </a:lnTo>
                    <a:lnTo>
                      <a:pt x="217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8424" name="Rectangle 87"/>
            <p:cNvSpPr>
              <a:spLocks noChangeArrowheads="1"/>
            </p:cNvSpPr>
            <p:nvPr/>
          </p:nvSpPr>
          <p:spPr bwMode="auto">
            <a:xfrm>
              <a:off x="3466" y="2610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872038" y="2176463"/>
            <a:ext cx="1449387" cy="1403350"/>
            <a:chOff x="3069" y="1371"/>
            <a:chExt cx="913" cy="884"/>
          </a:xfrm>
        </p:grpSpPr>
        <p:sp>
          <p:nvSpPr>
            <p:cNvPr id="58417" name="Freeform 90"/>
            <p:cNvSpPr>
              <a:spLocks noEditPoints="1"/>
            </p:cNvSpPr>
            <p:nvPr/>
          </p:nvSpPr>
          <p:spPr bwMode="auto">
            <a:xfrm>
              <a:off x="3069" y="1371"/>
              <a:ext cx="819" cy="884"/>
            </a:xfrm>
            <a:custGeom>
              <a:avLst/>
              <a:gdLst>
                <a:gd name="T0" fmla="*/ 774 w 819"/>
                <a:gd name="T1" fmla="*/ 851 h 884"/>
                <a:gd name="T2" fmla="*/ 29 w 819"/>
                <a:gd name="T3" fmla="*/ 48 h 884"/>
                <a:gd name="T4" fmla="*/ 45 w 819"/>
                <a:gd name="T5" fmla="*/ 33 h 884"/>
                <a:gd name="T6" fmla="*/ 790 w 819"/>
                <a:gd name="T7" fmla="*/ 836 h 884"/>
                <a:gd name="T8" fmla="*/ 774 w 819"/>
                <a:gd name="T9" fmla="*/ 851 h 884"/>
                <a:gd name="T10" fmla="*/ 798 w 819"/>
                <a:gd name="T11" fmla="*/ 813 h 884"/>
                <a:gd name="T12" fmla="*/ 819 w 819"/>
                <a:gd name="T13" fmla="*/ 884 h 884"/>
                <a:gd name="T14" fmla="*/ 751 w 819"/>
                <a:gd name="T15" fmla="*/ 858 h 884"/>
                <a:gd name="T16" fmla="*/ 798 w 819"/>
                <a:gd name="T17" fmla="*/ 813 h 884"/>
                <a:gd name="T18" fmla="*/ 20 w 819"/>
                <a:gd name="T19" fmla="*/ 70 h 884"/>
                <a:gd name="T20" fmla="*/ 0 w 819"/>
                <a:gd name="T21" fmla="*/ 0 h 884"/>
                <a:gd name="T22" fmla="*/ 68 w 819"/>
                <a:gd name="T23" fmla="*/ 26 h 884"/>
                <a:gd name="T24" fmla="*/ 20 w 819"/>
                <a:gd name="T25" fmla="*/ 70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9"/>
                <a:gd name="T40" fmla="*/ 0 h 884"/>
                <a:gd name="T41" fmla="*/ 819 w 819"/>
                <a:gd name="T42" fmla="*/ 884 h 8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9" h="884">
                  <a:moveTo>
                    <a:pt x="774" y="851"/>
                  </a:moveTo>
                  <a:lnTo>
                    <a:pt x="29" y="48"/>
                  </a:lnTo>
                  <a:lnTo>
                    <a:pt x="45" y="33"/>
                  </a:lnTo>
                  <a:lnTo>
                    <a:pt x="790" y="836"/>
                  </a:lnTo>
                  <a:lnTo>
                    <a:pt x="774" y="851"/>
                  </a:lnTo>
                  <a:close/>
                  <a:moveTo>
                    <a:pt x="798" y="813"/>
                  </a:moveTo>
                  <a:lnTo>
                    <a:pt x="819" y="884"/>
                  </a:lnTo>
                  <a:lnTo>
                    <a:pt x="751" y="858"/>
                  </a:lnTo>
                  <a:lnTo>
                    <a:pt x="798" y="813"/>
                  </a:lnTo>
                  <a:close/>
                  <a:moveTo>
                    <a:pt x="20" y="70"/>
                  </a:moveTo>
                  <a:lnTo>
                    <a:pt x="0" y="0"/>
                  </a:lnTo>
                  <a:lnTo>
                    <a:pt x="68" y="26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18" name="Rectangle 91"/>
            <p:cNvSpPr>
              <a:spLocks noChangeArrowheads="1"/>
            </p:cNvSpPr>
            <p:nvPr/>
          </p:nvSpPr>
          <p:spPr bwMode="auto">
            <a:xfrm>
              <a:off x="3204" y="1458"/>
              <a:ext cx="26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19" name="Rectangle 92"/>
            <p:cNvSpPr>
              <a:spLocks noChangeArrowheads="1"/>
            </p:cNvSpPr>
            <p:nvPr/>
          </p:nvSpPr>
          <p:spPr bwMode="auto">
            <a:xfrm>
              <a:off x="3245" y="1522"/>
              <a:ext cx="1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8420" name="Rectangle 93"/>
            <p:cNvSpPr>
              <a:spLocks noChangeArrowheads="1"/>
            </p:cNvSpPr>
            <p:nvPr/>
          </p:nvSpPr>
          <p:spPr bwMode="auto">
            <a:xfrm>
              <a:off x="3473" y="1892"/>
              <a:ext cx="509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21" name="Rectangle 94"/>
            <p:cNvSpPr>
              <a:spLocks noChangeArrowheads="1"/>
            </p:cNvSpPr>
            <p:nvPr/>
          </p:nvSpPr>
          <p:spPr bwMode="auto">
            <a:xfrm>
              <a:off x="3545" y="1932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q=Ce</a:t>
              </a:r>
              <a:endParaRPr lang="en-US"/>
            </a:p>
          </p:txBody>
        </p:sp>
      </p:grpSp>
      <p:sp>
        <p:nvSpPr>
          <p:cNvPr id="58400" name="AutoShape 95"/>
          <p:cNvSpPr>
            <a:spLocks noChangeArrowheads="1"/>
          </p:cNvSpPr>
          <p:nvPr/>
        </p:nvSpPr>
        <p:spPr bwMode="auto">
          <a:xfrm>
            <a:off x="177800" y="2439988"/>
            <a:ext cx="1847850" cy="892175"/>
          </a:xfrm>
          <a:prstGeom prst="wedgeEllipseCallout">
            <a:avLst>
              <a:gd name="adj1" fmla="val 90218"/>
              <a:gd name="adj2" fmla="val 7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hybnost</a:t>
            </a:r>
            <a:endParaRPr lang="en-US"/>
          </a:p>
        </p:txBody>
      </p: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2851150" y="2208213"/>
            <a:ext cx="1495425" cy="1076325"/>
            <a:chOff x="1796" y="1391"/>
            <a:chExt cx="942" cy="678"/>
          </a:xfrm>
        </p:grpSpPr>
        <p:sp>
          <p:nvSpPr>
            <p:cNvPr id="58412" name="Freeform 98"/>
            <p:cNvSpPr>
              <a:spLocks noEditPoints="1"/>
            </p:cNvSpPr>
            <p:nvPr/>
          </p:nvSpPr>
          <p:spPr bwMode="auto">
            <a:xfrm>
              <a:off x="1796" y="1391"/>
              <a:ext cx="942" cy="678"/>
            </a:xfrm>
            <a:custGeom>
              <a:avLst/>
              <a:gdLst>
                <a:gd name="T0" fmla="*/ 942 w 942"/>
                <a:gd name="T1" fmla="*/ 18 h 678"/>
                <a:gd name="T2" fmla="*/ 51 w 942"/>
                <a:gd name="T3" fmla="*/ 655 h 678"/>
                <a:gd name="T4" fmla="*/ 38 w 942"/>
                <a:gd name="T5" fmla="*/ 637 h 678"/>
                <a:gd name="T6" fmla="*/ 929 w 942"/>
                <a:gd name="T7" fmla="*/ 0 h 678"/>
                <a:gd name="T8" fmla="*/ 942 w 942"/>
                <a:gd name="T9" fmla="*/ 18 h 678"/>
                <a:gd name="T10" fmla="*/ 72 w 942"/>
                <a:gd name="T11" fmla="*/ 666 h 678"/>
                <a:gd name="T12" fmla="*/ 0 w 942"/>
                <a:gd name="T13" fmla="*/ 678 h 678"/>
                <a:gd name="T14" fmla="*/ 34 w 942"/>
                <a:gd name="T15" fmla="*/ 613 h 678"/>
                <a:gd name="T16" fmla="*/ 72 w 942"/>
                <a:gd name="T17" fmla="*/ 66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678"/>
                <a:gd name="T29" fmla="*/ 942 w 942"/>
                <a:gd name="T30" fmla="*/ 678 h 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678">
                  <a:moveTo>
                    <a:pt x="942" y="18"/>
                  </a:moveTo>
                  <a:lnTo>
                    <a:pt x="51" y="655"/>
                  </a:lnTo>
                  <a:lnTo>
                    <a:pt x="38" y="637"/>
                  </a:lnTo>
                  <a:lnTo>
                    <a:pt x="929" y="0"/>
                  </a:lnTo>
                  <a:lnTo>
                    <a:pt x="942" y="18"/>
                  </a:lnTo>
                  <a:close/>
                  <a:moveTo>
                    <a:pt x="72" y="666"/>
                  </a:moveTo>
                  <a:lnTo>
                    <a:pt x="0" y="678"/>
                  </a:lnTo>
                  <a:lnTo>
                    <a:pt x="34" y="613"/>
                  </a:lnTo>
                  <a:lnTo>
                    <a:pt x="72" y="6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2141" y="1540"/>
              <a:ext cx="216" cy="379"/>
              <a:chOff x="2141" y="1540"/>
              <a:chExt cx="216" cy="379"/>
            </a:xfrm>
          </p:grpSpPr>
          <p:sp>
            <p:nvSpPr>
              <p:cNvPr id="58415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16" name="Freeform 101"/>
              <p:cNvSpPr>
                <a:spLocks noEditPoints="1"/>
              </p:cNvSpPr>
              <p:nvPr/>
            </p:nvSpPr>
            <p:spPr bwMode="auto">
              <a:xfrm>
                <a:off x="2141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8414" name="Rectangle 102"/>
            <p:cNvSpPr>
              <a:spLocks noChangeArrowheads="1"/>
            </p:cNvSpPr>
            <p:nvPr/>
          </p:nvSpPr>
          <p:spPr bwMode="auto">
            <a:xfrm>
              <a:off x="2240" y="1595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2" name="Group 109"/>
          <p:cNvGrpSpPr>
            <a:grpSpLocks/>
          </p:cNvGrpSpPr>
          <p:nvPr/>
        </p:nvGrpSpPr>
        <p:grpSpPr bwMode="auto">
          <a:xfrm>
            <a:off x="2851150" y="3883025"/>
            <a:ext cx="1539875" cy="1071563"/>
            <a:chOff x="1796" y="2446"/>
            <a:chExt cx="970" cy="675"/>
          </a:xfrm>
        </p:grpSpPr>
        <p:sp>
          <p:nvSpPr>
            <p:cNvPr id="58405" name="Freeform 110"/>
            <p:cNvSpPr>
              <a:spLocks noEditPoints="1"/>
            </p:cNvSpPr>
            <p:nvPr/>
          </p:nvSpPr>
          <p:spPr bwMode="auto">
            <a:xfrm>
              <a:off x="1796" y="2446"/>
              <a:ext cx="970" cy="675"/>
            </a:xfrm>
            <a:custGeom>
              <a:avLst/>
              <a:gdLst>
                <a:gd name="T0" fmla="*/ 51 w 970"/>
                <a:gd name="T1" fmla="*/ 23 h 675"/>
                <a:gd name="T2" fmla="*/ 932 w 970"/>
                <a:gd name="T3" fmla="*/ 635 h 675"/>
                <a:gd name="T4" fmla="*/ 919 w 970"/>
                <a:gd name="T5" fmla="*/ 652 h 675"/>
                <a:gd name="T6" fmla="*/ 39 w 970"/>
                <a:gd name="T7" fmla="*/ 40 h 675"/>
                <a:gd name="T8" fmla="*/ 51 w 970"/>
                <a:gd name="T9" fmla="*/ 23 h 675"/>
                <a:gd name="T10" fmla="*/ 35 w 970"/>
                <a:gd name="T11" fmla="*/ 65 h 675"/>
                <a:gd name="T12" fmla="*/ 0 w 970"/>
                <a:gd name="T13" fmla="*/ 0 h 675"/>
                <a:gd name="T14" fmla="*/ 72 w 970"/>
                <a:gd name="T15" fmla="*/ 11 h 675"/>
                <a:gd name="T16" fmla="*/ 35 w 970"/>
                <a:gd name="T17" fmla="*/ 65 h 675"/>
                <a:gd name="T18" fmla="*/ 935 w 970"/>
                <a:gd name="T19" fmla="*/ 610 h 675"/>
                <a:gd name="T20" fmla="*/ 970 w 970"/>
                <a:gd name="T21" fmla="*/ 675 h 675"/>
                <a:gd name="T22" fmla="*/ 898 w 970"/>
                <a:gd name="T23" fmla="*/ 664 h 675"/>
                <a:gd name="T24" fmla="*/ 935 w 970"/>
                <a:gd name="T25" fmla="*/ 610 h 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675"/>
                <a:gd name="T41" fmla="*/ 970 w 970"/>
                <a:gd name="T42" fmla="*/ 675 h 6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675">
                  <a:moveTo>
                    <a:pt x="51" y="23"/>
                  </a:moveTo>
                  <a:lnTo>
                    <a:pt x="932" y="635"/>
                  </a:lnTo>
                  <a:lnTo>
                    <a:pt x="919" y="652"/>
                  </a:lnTo>
                  <a:lnTo>
                    <a:pt x="39" y="40"/>
                  </a:lnTo>
                  <a:lnTo>
                    <a:pt x="51" y="23"/>
                  </a:lnTo>
                  <a:close/>
                  <a:moveTo>
                    <a:pt x="35" y="65"/>
                  </a:moveTo>
                  <a:lnTo>
                    <a:pt x="0" y="0"/>
                  </a:lnTo>
                  <a:lnTo>
                    <a:pt x="72" y="11"/>
                  </a:lnTo>
                  <a:lnTo>
                    <a:pt x="35" y="65"/>
                  </a:lnTo>
                  <a:close/>
                  <a:moveTo>
                    <a:pt x="935" y="610"/>
                  </a:moveTo>
                  <a:lnTo>
                    <a:pt x="970" y="675"/>
                  </a:lnTo>
                  <a:lnTo>
                    <a:pt x="898" y="664"/>
                  </a:lnTo>
                  <a:lnTo>
                    <a:pt x="935" y="6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2354" y="2722"/>
              <a:ext cx="199" cy="378"/>
              <a:chOff x="1808" y="3357"/>
              <a:chExt cx="199" cy="378"/>
            </a:xfrm>
          </p:grpSpPr>
          <p:sp>
            <p:nvSpPr>
              <p:cNvPr id="58410" name="Rectangle 112"/>
              <p:cNvSpPr>
                <a:spLocks noChangeArrowheads="1"/>
              </p:cNvSpPr>
              <p:nvPr/>
            </p:nvSpPr>
            <p:spPr bwMode="auto">
              <a:xfrm>
                <a:off x="1808" y="3357"/>
                <a:ext cx="19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11" name="Rectangle 113"/>
              <p:cNvSpPr>
                <a:spLocks noChangeArrowheads="1"/>
              </p:cNvSpPr>
              <p:nvPr/>
            </p:nvSpPr>
            <p:spPr bwMode="auto">
              <a:xfrm>
                <a:off x="1840" y="3411"/>
                <a:ext cx="12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14" name="Group 114"/>
            <p:cNvGrpSpPr>
              <a:grpSpLocks/>
            </p:cNvGrpSpPr>
            <p:nvPr/>
          </p:nvGrpSpPr>
          <p:grpSpPr bwMode="auto">
            <a:xfrm>
              <a:off x="1835" y="2537"/>
              <a:ext cx="402" cy="258"/>
              <a:chOff x="1835" y="2537"/>
              <a:chExt cx="402" cy="258"/>
            </a:xfrm>
          </p:grpSpPr>
          <p:sp>
            <p:nvSpPr>
              <p:cNvPr id="58408" name="Rectangle 115"/>
              <p:cNvSpPr>
                <a:spLocks noChangeArrowheads="1"/>
              </p:cNvSpPr>
              <p:nvPr/>
            </p:nvSpPr>
            <p:spPr bwMode="auto">
              <a:xfrm>
                <a:off x="1835" y="2537"/>
                <a:ext cx="402" cy="2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09" name="Rectangle 116"/>
              <p:cNvSpPr>
                <a:spLocks noChangeArrowheads="1"/>
              </p:cNvSpPr>
              <p:nvPr/>
            </p:nvSpPr>
            <p:spPr bwMode="auto">
              <a:xfrm>
                <a:off x="1906" y="2577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</a:rPr>
                  <a:t>p=Lf</a:t>
                </a:r>
                <a:endParaRPr lang="en-US"/>
              </a:p>
            </p:txBody>
          </p:sp>
        </p:grpSp>
      </p:grpSp>
      <p:sp>
        <p:nvSpPr>
          <p:cNvPr id="72" name="Obousměrná vodorovná šipka 71"/>
          <p:cNvSpPr/>
          <p:nvPr/>
        </p:nvSpPr>
        <p:spPr>
          <a:xfrm rot="2649210">
            <a:off x="2022475" y="4670425"/>
            <a:ext cx="1984375" cy="71913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energie</a:t>
            </a:r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sp>
        <p:nvSpPr>
          <p:cNvPr id="59" name="Obdélník 58"/>
          <p:cNvSpPr/>
          <p:nvPr/>
        </p:nvSpPr>
        <p:spPr>
          <a:xfrm>
            <a:off x="1547664" y="1772816"/>
            <a:ext cx="1296144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prvek</a:t>
            </a:r>
            <a:endParaRPr lang="cs-CZ" dirty="0"/>
          </a:p>
        </p:txBody>
      </p:sp>
      <p:sp>
        <p:nvSpPr>
          <p:cNvPr id="60" name="Obdélník 59"/>
          <p:cNvSpPr/>
          <p:nvPr/>
        </p:nvSpPr>
        <p:spPr>
          <a:xfrm>
            <a:off x="5220072" y="1772816"/>
            <a:ext cx="1296144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prvek</a:t>
            </a:r>
            <a:endParaRPr lang="cs-CZ" dirty="0"/>
          </a:p>
        </p:txBody>
      </p:sp>
      <p:cxnSp>
        <p:nvCxnSpPr>
          <p:cNvPr id="66" name="Přímá spojovací čára 65"/>
          <p:cNvCxnSpPr>
            <a:stCxn id="59" idx="3"/>
            <a:endCxn id="60" idx="1"/>
          </p:cNvCxnSpPr>
          <p:nvPr/>
        </p:nvCxnSpPr>
        <p:spPr>
          <a:xfrm>
            <a:off x="2843808" y="2312876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Skupina 95"/>
          <p:cNvGrpSpPr/>
          <p:nvPr/>
        </p:nvGrpSpPr>
        <p:grpSpPr>
          <a:xfrm>
            <a:off x="2987824" y="1196752"/>
            <a:ext cx="2232248" cy="1440160"/>
            <a:chOff x="2987824" y="1196752"/>
            <a:chExt cx="2232248" cy="1440160"/>
          </a:xfrm>
        </p:grpSpPr>
        <p:grpSp>
          <p:nvGrpSpPr>
            <p:cNvPr id="95" name="Skupina 94"/>
            <p:cNvGrpSpPr/>
            <p:nvPr/>
          </p:nvGrpSpPr>
          <p:grpSpPr>
            <a:xfrm>
              <a:off x="3707904" y="1979548"/>
              <a:ext cx="1512168" cy="657364"/>
              <a:chOff x="3707904" y="1979548"/>
              <a:chExt cx="1512168" cy="657364"/>
            </a:xfrm>
          </p:grpSpPr>
          <p:cxnSp>
            <p:nvCxnSpPr>
              <p:cNvPr id="68" name="Přímá spojovací čára 67"/>
              <p:cNvCxnSpPr>
                <a:stCxn id="60" idx="1"/>
              </p:cNvCxnSpPr>
              <p:nvPr/>
            </p:nvCxnSpPr>
            <p:spPr>
              <a:xfrm flipH="1">
                <a:off x="5004048" y="2312876"/>
                <a:ext cx="216024" cy="1080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ovéPole 75"/>
              <p:cNvSpPr txBox="1"/>
              <p:nvPr/>
            </p:nvSpPr>
            <p:spPr>
              <a:xfrm>
                <a:off x="3707904" y="2267580"/>
                <a:ext cx="925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f</a:t>
                </a:r>
                <a:r>
                  <a:rPr lang="cs-CZ" dirty="0" smtClean="0"/>
                  <a:t> (</a:t>
                </a:r>
                <a:r>
                  <a:rPr lang="cs-CZ" dirty="0" err="1" smtClean="0"/>
                  <a:t>flow</a:t>
                </a:r>
                <a:r>
                  <a:rPr lang="cs-CZ" dirty="0" smtClean="0"/>
                  <a:t>)</a:t>
                </a:r>
                <a:endParaRPr lang="cs-CZ" dirty="0"/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3707904" y="1979548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 (</a:t>
                </a:r>
                <a:r>
                  <a:rPr lang="cs-CZ" dirty="0" err="1" smtClean="0"/>
                  <a:t>effort</a:t>
                </a:r>
                <a:r>
                  <a:rPr lang="cs-CZ" dirty="0" smtClean="0"/>
                  <a:t>)</a:t>
                </a:r>
                <a:endParaRPr lang="cs-CZ" dirty="0"/>
              </a:p>
            </p:txBody>
          </p:sp>
        </p:grpSp>
        <p:sp>
          <p:nvSpPr>
            <p:cNvPr id="84" name="Šipka doprava 83"/>
            <p:cNvSpPr/>
            <p:nvPr/>
          </p:nvSpPr>
          <p:spPr>
            <a:xfrm>
              <a:off x="2987824" y="1196752"/>
              <a:ext cx="2088232" cy="6480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rgbClr val="FF0000"/>
                  </a:solidFill>
                </a:rPr>
                <a:t>Přenos energie</a:t>
              </a:r>
              <a:endParaRPr lang="cs-CZ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Skupina 96"/>
          <p:cNvGrpSpPr/>
          <p:nvPr/>
        </p:nvGrpSpPr>
        <p:grpSpPr>
          <a:xfrm>
            <a:off x="683568" y="3212976"/>
            <a:ext cx="7344816" cy="3195736"/>
            <a:chOff x="683568" y="3212976"/>
            <a:chExt cx="7344816" cy="3195736"/>
          </a:xfrm>
        </p:grpSpPr>
        <p:sp>
          <p:nvSpPr>
            <p:cNvPr id="72" name="Obdélník 71"/>
            <p:cNvSpPr/>
            <p:nvPr/>
          </p:nvSpPr>
          <p:spPr>
            <a:xfrm>
              <a:off x="5220072" y="3789040"/>
              <a:ext cx="1296144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prvek</a:t>
              </a:r>
              <a:endParaRPr lang="cs-CZ" dirty="0"/>
            </a:p>
          </p:txBody>
        </p:sp>
        <p:grpSp>
          <p:nvGrpSpPr>
            <p:cNvPr id="94" name="Skupina 93"/>
            <p:cNvGrpSpPr/>
            <p:nvPr/>
          </p:nvGrpSpPr>
          <p:grpSpPr>
            <a:xfrm>
              <a:off x="683568" y="3212976"/>
              <a:ext cx="7344816" cy="3195736"/>
              <a:chOff x="683568" y="3212976"/>
              <a:chExt cx="7344816" cy="3195736"/>
            </a:xfrm>
          </p:grpSpPr>
          <p:sp>
            <p:nvSpPr>
              <p:cNvPr id="69" name="Obdélník 68"/>
              <p:cNvSpPr/>
              <p:nvPr/>
            </p:nvSpPr>
            <p:spPr>
              <a:xfrm>
                <a:off x="1547664" y="3789040"/>
                <a:ext cx="1296144" cy="10801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prvek</a:t>
                </a:r>
                <a:endParaRPr lang="cs-CZ" dirty="0"/>
              </a:p>
            </p:txBody>
          </p:sp>
          <p:cxnSp>
            <p:nvCxnSpPr>
              <p:cNvPr id="74" name="Přímá spojovací čára 73"/>
              <p:cNvCxnSpPr>
                <a:stCxn id="69" idx="3"/>
                <a:endCxn id="72" idx="1"/>
              </p:cNvCxnSpPr>
              <p:nvPr/>
            </p:nvCxnSpPr>
            <p:spPr>
              <a:xfrm>
                <a:off x="2843808" y="4329100"/>
                <a:ext cx="23762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Přímá spojovací čára 74"/>
              <p:cNvCxnSpPr/>
              <p:nvPr/>
            </p:nvCxnSpPr>
            <p:spPr>
              <a:xfrm flipH="1" flipV="1">
                <a:off x="2843808" y="4329100"/>
                <a:ext cx="216024" cy="1800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ovéPole 76"/>
              <p:cNvSpPr txBox="1"/>
              <p:nvPr/>
            </p:nvSpPr>
            <p:spPr>
              <a:xfrm>
                <a:off x="3707904" y="4365104"/>
                <a:ext cx="925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f</a:t>
                </a:r>
                <a:r>
                  <a:rPr lang="cs-CZ" dirty="0" smtClean="0"/>
                  <a:t> (</a:t>
                </a:r>
                <a:r>
                  <a:rPr lang="cs-CZ" dirty="0" err="1" smtClean="0"/>
                  <a:t>flow</a:t>
                </a:r>
                <a:r>
                  <a:rPr lang="cs-CZ" dirty="0" smtClean="0"/>
                  <a:t>)</a:t>
                </a:r>
                <a:endParaRPr lang="cs-CZ" dirty="0"/>
              </a:p>
            </p:txBody>
          </p:sp>
          <p:sp>
            <p:nvSpPr>
              <p:cNvPr id="79" name="TextovéPole 78"/>
              <p:cNvSpPr txBox="1"/>
              <p:nvPr/>
            </p:nvSpPr>
            <p:spPr>
              <a:xfrm>
                <a:off x="3635896" y="3933056"/>
                <a:ext cx="9621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 (</a:t>
                </a:r>
                <a:r>
                  <a:rPr lang="cs-CZ" dirty="0" err="1" smtClean="0"/>
                  <a:t>flow</a:t>
                </a:r>
                <a:r>
                  <a:rPr lang="cs-CZ" dirty="0" smtClean="0"/>
                  <a:t>)</a:t>
                </a:r>
                <a:endParaRPr lang="cs-CZ" dirty="0"/>
              </a:p>
            </p:txBody>
          </p:sp>
          <p:sp>
            <p:nvSpPr>
              <p:cNvPr id="86" name="Šipka doprava 85"/>
              <p:cNvSpPr/>
              <p:nvPr/>
            </p:nvSpPr>
            <p:spPr>
              <a:xfrm flipH="1">
                <a:off x="2987824" y="3212976"/>
                <a:ext cx="2024608" cy="64807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rgbClr val="FF0000"/>
                    </a:solidFill>
                  </a:rPr>
                  <a:t>Přenos energie</a:t>
                </a:r>
                <a:endParaRPr lang="cs-CZ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Oválný popisek 88"/>
              <p:cNvSpPr/>
              <p:nvPr/>
            </p:nvSpPr>
            <p:spPr>
              <a:xfrm>
                <a:off x="5940152" y="5373216"/>
                <a:ext cx="2088232" cy="747464"/>
              </a:xfrm>
              <a:prstGeom prst="wedgeEllipseCallout">
                <a:avLst>
                  <a:gd name="adj1" fmla="val -82945"/>
                  <a:gd name="adj2" fmla="val -1899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rgbClr val="FF0000"/>
                    </a:solidFill>
                  </a:rPr>
                  <a:t>brána</a:t>
                </a:r>
                <a:endParaRPr lang="cs-CZ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Oválný popisek 89"/>
              <p:cNvSpPr/>
              <p:nvPr/>
            </p:nvSpPr>
            <p:spPr>
              <a:xfrm>
                <a:off x="683568" y="5661248"/>
                <a:ext cx="2088232" cy="747464"/>
              </a:xfrm>
              <a:prstGeom prst="wedgeEllipseCallout">
                <a:avLst>
                  <a:gd name="adj1" fmla="val 53674"/>
                  <a:gd name="adj2" fmla="val -22659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rgbClr val="FF0000"/>
                    </a:solidFill>
                  </a:rPr>
                  <a:t>brána</a:t>
                </a:r>
                <a:endParaRPr lang="cs-CZ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2" name="Oválný popisek 91"/>
          <p:cNvSpPr/>
          <p:nvPr/>
        </p:nvSpPr>
        <p:spPr>
          <a:xfrm>
            <a:off x="6444208" y="3140968"/>
            <a:ext cx="2088232" cy="747464"/>
          </a:xfrm>
          <a:prstGeom prst="wedgeEllipseCallout">
            <a:avLst>
              <a:gd name="adj1" fmla="val -109656"/>
              <a:gd name="adj2" fmla="val -162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brána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3" name="Oválný popisek 92"/>
          <p:cNvSpPr/>
          <p:nvPr/>
        </p:nvSpPr>
        <p:spPr>
          <a:xfrm>
            <a:off x="0" y="2924944"/>
            <a:ext cx="2088232" cy="747464"/>
          </a:xfrm>
          <a:prstGeom prst="wedgeEllipseCallout">
            <a:avLst>
              <a:gd name="adj1" fmla="val 86953"/>
              <a:gd name="adj2" fmla="val -132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brána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pic>
        <p:nvPicPr>
          <p:cNvPr id="412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7444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1107111" cy="14443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12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284984"/>
            <a:ext cx="1584176" cy="15000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12679" name="Picture 7"/>
          <p:cNvPicPr>
            <a:picLocks noChangeAspect="1" noChangeArrowheads="1"/>
          </p:cNvPicPr>
          <p:nvPr/>
        </p:nvPicPr>
        <p:blipFill>
          <a:blip r:embed="rId5" cstate="print"/>
          <a:srcRect t="4628" r="60783" b="6855"/>
          <a:stretch>
            <a:fillRect/>
          </a:stretch>
        </p:blipFill>
        <p:spPr bwMode="auto">
          <a:xfrm>
            <a:off x="107504" y="5085184"/>
            <a:ext cx="1224136" cy="17728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6" cstate="print"/>
          <a:srcRect r="59006" b="14939"/>
          <a:stretch>
            <a:fillRect/>
          </a:stretch>
        </p:blipFill>
        <p:spPr bwMode="auto">
          <a:xfrm>
            <a:off x="3779912" y="3284984"/>
            <a:ext cx="936104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13699" name="Picture 3"/>
          <p:cNvPicPr>
            <a:picLocks noChangeAspect="1" noChangeArrowheads="1"/>
          </p:cNvPicPr>
          <p:nvPr/>
        </p:nvPicPr>
        <p:blipFill>
          <a:blip r:embed="rId7" cstate="print"/>
          <a:srcRect r="62868" b="6434"/>
          <a:stretch>
            <a:fillRect/>
          </a:stretch>
        </p:blipFill>
        <p:spPr bwMode="auto">
          <a:xfrm>
            <a:off x="3635896" y="5161831"/>
            <a:ext cx="1008112" cy="16961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 l="43562" t="4628" b="6855"/>
          <a:stretch>
            <a:fillRect/>
          </a:stretch>
        </p:blipFill>
        <p:spPr bwMode="auto">
          <a:xfrm>
            <a:off x="1475656" y="5085184"/>
            <a:ext cx="1761709" cy="17728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37841" t="12152"/>
          <a:stretch>
            <a:fillRect/>
          </a:stretch>
        </p:blipFill>
        <p:spPr bwMode="auto">
          <a:xfrm>
            <a:off x="4880796" y="3284984"/>
            <a:ext cx="1419396" cy="15617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 l="39475" t="9714"/>
          <a:stretch>
            <a:fillRect/>
          </a:stretch>
        </p:blipFill>
        <p:spPr bwMode="auto">
          <a:xfrm>
            <a:off x="4860032" y="5085184"/>
            <a:ext cx="1643210" cy="163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 r="9462" b="74517"/>
          <a:stretch>
            <a:fillRect/>
          </a:stretch>
        </p:blipFill>
        <p:spPr bwMode="auto">
          <a:xfrm>
            <a:off x="4211960" y="1052736"/>
            <a:ext cx="28803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7452320" y="476672"/>
            <a:ext cx="1080120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Energie do prvku</a:t>
            </a:r>
            <a:endParaRPr lang="cs-CZ" sz="1400" dirty="0"/>
          </a:p>
        </p:txBody>
      </p:sp>
      <p:cxnSp>
        <p:nvCxnSpPr>
          <p:cNvPr id="21" name="Přímá spojovací čára 20"/>
          <p:cNvCxnSpPr/>
          <p:nvPr/>
        </p:nvCxnSpPr>
        <p:spPr>
          <a:xfrm>
            <a:off x="8055773" y="1268760"/>
            <a:ext cx="0" cy="1368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8055773" y="1268760"/>
            <a:ext cx="135632" cy="279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8055773" y="19168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flow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335693" y="191683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effort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7596336" y="3356992"/>
            <a:ext cx="1080120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Energie z prvku</a:t>
            </a:r>
            <a:endParaRPr lang="cs-CZ" sz="1400" dirty="0"/>
          </a:p>
        </p:txBody>
      </p:sp>
      <p:cxnSp>
        <p:nvCxnSpPr>
          <p:cNvPr id="29" name="Přímá spojovací čára 28"/>
          <p:cNvCxnSpPr/>
          <p:nvPr/>
        </p:nvCxnSpPr>
        <p:spPr>
          <a:xfrm>
            <a:off x="8100392" y="4149080"/>
            <a:ext cx="0" cy="1368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flipH="1">
            <a:off x="8100392" y="5229200"/>
            <a:ext cx="144016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8127781" y="450912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flow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380312" y="450912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effort</a:t>
            </a:r>
            <a:endParaRPr lang="cs-CZ" dirty="0"/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/>
          <a:srcRect t="59460" r="9462"/>
          <a:stretch>
            <a:fillRect/>
          </a:stretch>
        </p:blipFill>
        <p:spPr bwMode="auto">
          <a:xfrm>
            <a:off x="4211960" y="2204864"/>
            <a:ext cx="2880320" cy="6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 cstate="print"/>
          <a:srcRect t="25483" r="9462" b="40540"/>
          <a:stretch>
            <a:fillRect/>
          </a:stretch>
        </p:blipFill>
        <p:spPr bwMode="auto">
          <a:xfrm>
            <a:off x="4211960" y="1556792"/>
            <a:ext cx="28803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1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/>
      <p:bldP spid="27" grpId="0"/>
      <p:bldP spid="28" grpId="0" animBg="1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2" cstate="print"/>
          <a:srcRect r="44902"/>
          <a:stretch>
            <a:fillRect/>
          </a:stretch>
        </p:blipFill>
        <p:spPr bwMode="auto">
          <a:xfrm>
            <a:off x="323529" y="908720"/>
            <a:ext cx="4464496" cy="324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Skupina 14"/>
          <p:cNvGrpSpPr/>
          <p:nvPr/>
        </p:nvGrpSpPr>
        <p:grpSpPr>
          <a:xfrm>
            <a:off x="6084168" y="3356992"/>
            <a:ext cx="144016" cy="1224136"/>
            <a:chOff x="7596336" y="2708920"/>
            <a:chExt cx="144016" cy="1224136"/>
          </a:xfrm>
        </p:grpSpPr>
        <p:cxnSp>
          <p:nvCxnSpPr>
            <p:cNvPr id="8" name="Přímá spojovací čára 7"/>
            <p:cNvCxnSpPr/>
            <p:nvPr/>
          </p:nvCxnSpPr>
          <p:spPr>
            <a:xfrm>
              <a:off x="7596336" y="2708920"/>
              <a:ext cx="0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>
              <a:off x="7596336" y="2708920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/>
          <p:cNvSpPr txBox="1"/>
          <p:nvPr/>
        </p:nvSpPr>
        <p:spPr>
          <a:xfrm>
            <a:off x="5940152" y="4653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29876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R:R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596336" y="4653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l:L</a:t>
            </a:r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 rot="5400000">
            <a:off x="6768244" y="4329100"/>
            <a:ext cx="144016" cy="1224136"/>
            <a:chOff x="7596336" y="2708920"/>
            <a:chExt cx="144016" cy="1224136"/>
          </a:xfrm>
        </p:grpSpPr>
        <p:cxnSp>
          <p:nvCxnSpPr>
            <p:cNvPr id="20" name="Přímá spojovací čára 19"/>
            <p:cNvCxnSpPr/>
            <p:nvPr/>
          </p:nvCxnSpPr>
          <p:spPr>
            <a:xfrm>
              <a:off x="7596336" y="2708920"/>
              <a:ext cx="0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>
              <a:off x="7596336" y="2708920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/>
          <p:cNvGrpSpPr/>
          <p:nvPr/>
        </p:nvGrpSpPr>
        <p:grpSpPr>
          <a:xfrm rot="5400000">
            <a:off x="5184068" y="4329100"/>
            <a:ext cx="144016" cy="1224136"/>
            <a:chOff x="7596336" y="2708920"/>
            <a:chExt cx="144016" cy="1224136"/>
          </a:xfrm>
        </p:grpSpPr>
        <p:cxnSp>
          <p:nvCxnSpPr>
            <p:cNvPr id="26" name="Přímá spojovací čára 25"/>
            <p:cNvCxnSpPr/>
            <p:nvPr/>
          </p:nvCxnSpPr>
          <p:spPr>
            <a:xfrm>
              <a:off x="7596336" y="2708920"/>
              <a:ext cx="0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ovací čára 26"/>
            <p:cNvCxnSpPr/>
            <p:nvPr/>
          </p:nvCxnSpPr>
          <p:spPr>
            <a:xfrm>
              <a:off x="7596336" y="2708920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ovéPole 27"/>
          <p:cNvSpPr txBox="1"/>
          <p:nvPr/>
        </p:nvSpPr>
        <p:spPr>
          <a:xfrm>
            <a:off x="3707904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</a:t>
            </a:r>
            <a:r>
              <a:rPr lang="cs-CZ" baseline="-25000" dirty="0" err="1" smtClean="0"/>
              <a:t>r</a:t>
            </a:r>
            <a:r>
              <a:rPr lang="cs-CZ" dirty="0" smtClean="0"/>
              <a:t>:</a:t>
            </a:r>
            <a:r>
              <a:rPr lang="cs-CZ" dirty="0" err="1" smtClean="0"/>
              <a:t>u</a:t>
            </a:r>
            <a:r>
              <a:rPr lang="cs-CZ" baseline="-25000" dirty="0" err="1" smtClean="0"/>
              <a:t>s</a:t>
            </a:r>
            <a:endParaRPr lang="cs-CZ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868144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C:C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 flipV="1">
            <a:off x="6084168" y="5013176"/>
            <a:ext cx="144016" cy="1359768"/>
            <a:chOff x="7596336" y="2708920"/>
            <a:chExt cx="144016" cy="1224136"/>
          </a:xfrm>
        </p:grpSpPr>
        <p:cxnSp>
          <p:nvCxnSpPr>
            <p:cNvPr id="32" name="Přímá spojovací čára 31"/>
            <p:cNvCxnSpPr/>
            <p:nvPr/>
          </p:nvCxnSpPr>
          <p:spPr>
            <a:xfrm>
              <a:off x="7596336" y="2708920"/>
              <a:ext cx="0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čára 32"/>
            <p:cNvCxnSpPr/>
            <p:nvPr/>
          </p:nvCxnSpPr>
          <p:spPr>
            <a:xfrm>
              <a:off x="7596336" y="2708920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ovéPole 33"/>
          <p:cNvSpPr txBox="1"/>
          <p:nvPr/>
        </p:nvSpPr>
        <p:spPr>
          <a:xfrm>
            <a:off x="6156176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6444208" y="47971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6084168" y="56612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004048" y="48691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4932040" y="44998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s</a:t>
            </a:r>
            <a:endParaRPr lang="cs-CZ" baseline="-250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38517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r</a:t>
            </a:r>
            <a:endParaRPr lang="cs-CZ" baseline="-250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444208" y="44998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l</a:t>
            </a:r>
            <a:endParaRPr lang="cs-CZ" baseline="-250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724128" y="5661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c</a:t>
            </a:r>
            <a:endParaRPr lang="cs-CZ" baseline="-25000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 r="5263"/>
          <a:stretch>
            <a:fillRect/>
          </a:stretch>
        </p:blipFill>
        <p:spPr bwMode="auto">
          <a:xfrm>
            <a:off x="6084168" y="908720"/>
            <a:ext cx="2592288" cy="13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véPole 43"/>
          <p:cNvSpPr txBox="1"/>
          <p:nvPr/>
        </p:nvSpPr>
        <p:spPr>
          <a:xfrm>
            <a:off x="1115616" y="5733256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Stejný tok  = </a:t>
            </a:r>
            <a:r>
              <a:rPr lang="cs-CZ" dirty="0" smtClean="0"/>
              <a:t>uzel </a:t>
            </a:r>
            <a:r>
              <a:rPr lang="cs-CZ" dirty="0" smtClean="0"/>
              <a:t>typu „1“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428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952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47" name="Picture 3"/>
          <p:cNvPicPr>
            <a:picLocks noChangeAspect="1" noChangeArrowheads="1"/>
          </p:cNvPicPr>
          <p:nvPr/>
        </p:nvPicPr>
        <p:blipFill>
          <a:blip r:embed="rId4" cstate="print"/>
          <a:srcRect b="82142"/>
          <a:stretch>
            <a:fillRect/>
          </a:stretch>
        </p:blipFill>
        <p:spPr bwMode="auto">
          <a:xfrm>
            <a:off x="5220072" y="1484784"/>
            <a:ext cx="3505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48" name="Picture 4"/>
          <p:cNvPicPr>
            <a:picLocks noChangeAspect="1" noChangeArrowheads="1"/>
          </p:cNvPicPr>
          <p:nvPr/>
        </p:nvPicPr>
        <p:blipFill>
          <a:blip r:embed="rId2" cstate="print"/>
          <a:srcRect t="39689" r="79840" b="35729"/>
          <a:stretch>
            <a:fillRect/>
          </a:stretch>
        </p:blipFill>
        <p:spPr bwMode="auto">
          <a:xfrm>
            <a:off x="179512" y="4220616"/>
            <a:ext cx="864096" cy="93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 t="20834" b="49402"/>
          <a:stretch>
            <a:fillRect/>
          </a:stretch>
        </p:blipFill>
        <p:spPr bwMode="auto">
          <a:xfrm>
            <a:off x="5148064" y="2060848"/>
            <a:ext cx="35052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 t="53574" b="19639"/>
          <a:stretch>
            <a:fillRect/>
          </a:stretch>
        </p:blipFill>
        <p:spPr bwMode="auto">
          <a:xfrm>
            <a:off x="5148064" y="2852936"/>
            <a:ext cx="3505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/>
          <a:srcRect t="83337"/>
          <a:stretch>
            <a:fillRect/>
          </a:stretch>
        </p:blipFill>
        <p:spPr bwMode="auto">
          <a:xfrm>
            <a:off x="5220072" y="980728"/>
            <a:ext cx="3505200" cy="40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" cstate="print"/>
          <a:srcRect l="26880" t="4628" r="41201" b="72692"/>
          <a:stretch>
            <a:fillRect/>
          </a:stretch>
        </p:blipFill>
        <p:spPr bwMode="auto">
          <a:xfrm>
            <a:off x="1331640" y="2876381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print"/>
          <a:srcRect l="28560" t="77489" r="42881" b="5501"/>
          <a:stretch>
            <a:fillRect/>
          </a:stretch>
        </p:blipFill>
        <p:spPr bwMode="auto">
          <a:xfrm>
            <a:off x="1403648" y="5661248"/>
            <a:ext cx="12241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 cstate="print"/>
          <a:srcRect l="68683" t="40318" r="6117" b="37002"/>
          <a:stretch>
            <a:fillRect/>
          </a:stretch>
        </p:blipFill>
        <p:spPr bwMode="auto">
          <a:xfrm>
            <a:off x="3131840" y="4244533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grpSp>
        <p:nvGrpSpPr>
          <p:cNvPr id="2" name="Skupina 14"/>
          <p:cNvGrpSpPr/>
          <p:nvPr/>
        </p:nvGrpSpPr>
        <p:grpSpPr>
          <a:xfrm>
            <a:off x="6084168" y="3356992"/>
            <a:ext cx="144016" cy="1224136"/>
            <a:chOff x="7596336" y="2708920"/>
            <a:chExt cx="144016" cy="1224136"/>
          </a:xfrm>
        </p:grpSpPr>
        <p:cxnSp>
          <p:nvCxnSpPr>
            <p:cNvPr id="8" name="Přímá spojovací čára 7"/>
            <p:cNvCxnSpPr/>
            <p:nvPr/>
          </p:nvCxnSpPr>
          <p:spPr>
            <a:xfrm>
              <a:off x="7596336" y="2708920"/>
              <a:ext cx="0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>
              <a:off x="7596336" y="2708920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/>
          <p:cNvSpPr txBox="1"/>
          <p:nvPr/>
        </p:nvSpPr>
        <p:spPr>
          <a:xfrm>
            <a:off x="5940152" y="4653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29876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R:R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596336" y="4653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l:L</a:t>
            </a:r>
            <a:endParaRPr lang="cs-CZ" dirty="0"/>
          </a:p>
        </p:txBody>
      </p:sp>
      <p:grpSp>
        <p:nvGrpSpPr>
          <p:cNvPr id="3" name="Skupina 18"/>
          <p:cNvGrpSpPr/>
          <p:nvPr/>
        </p:nvGrpSpPr>
        <p:grpSpPr>
          <a:xfrm rot="5400000">
            <a:off x="6768244" y="4329100"/>
            <a:ext cx="144016" cy="1224136"/>
            <a:chOff x="7596336" y="2708920"/>
            <a:chExt cx="144016" cy="1224136"/>
          </a:xfrm>
        </p:grpSpPr>
        <p:cxnSp>
          <p:nvCxnSpPr>
            <p:cNvPr id="20" name="Přímá spojovací čára 19"/>
            <p:cNvCxnSpPr/>
            <p:nvPr/>
          </p:nvCxnSpPr>
          <p:spPr>
            <a:xfrm>
              <a:off x="7596336" y="2708920"/>
              <a:ext cx="0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>
              <a:off x="7596336" y="2708920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Skupina 24"/>
          <p:cNvGrpSpPr/>
          <p:nvPr/>
        </p:nvGrpSpPr>
        <p:grpSpPr>
          <a:xfrm rot="5400000">
            <a:off x="5184068" y="4329100"/>
            <a:ext cx="144016" cy="1224136"/>
            <a:chOff x="7596336" y="2708920"/>
            <a:chExt cx="144016" cy="1224136"/>
          </a:xfrm>
        </p:grpSpPr>
        <p:cxnSp>
          <p:nvCxnSpPr>
            <p:cNvPr id="26" name="Přímá spojovací čára 25"/>
            <p:cNvCxnSpPr/>
            <p:nvPr/>
          </p:nvCxnSpPr>
          <p:spPr>
            <a:xfrm>
              <a:off x="7596336" y="2708920"/>
              <a:ext cx="0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ovací čára 26"/>
            <p:cNvCxnSpPr/>
            <p:nvPr/>
          </p:nvCxnSpPr>
          <p:spPr>
            <a:xfrm>
              <a:off x="7596336" y="2708920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ovéPole 27"/>
          <p:cNvSpPr txBox="1"/>
          <p:nvPr/>
        </p:nvSpPr>
        <p:spPr>
          <a:xfrm>
            <a:off x="3707904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</a:t>
            </a:r>
            <a:r>
              <a:rPr lang="cs-CZ" baseline="-25000" dirty="0" err="1" smtClean="0"/>
              <a:t>r</a:t>
            </a:r>
            <a:r>
              <a:rPr lang="cs-CZ" dirty="0" smtClean="0"/>
              <a:t>:</a:t>
            </a:r>
            <a:r>
              <a:rPr lang="cs-CZ" dirty="0" err="1" smtClean="0"/>
              <a:t>u</a:t>
            </a:r>
            <a:r>
              <a:rPr lang="cs-CZ" baseline="-25000" dirty="0" err="1" smtClean="0"/>
              <a:t>s</a:t>
            </a:r>
            <a:endParaRPr lang="cs-CZ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868144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C:C</a:t>
            </a:r>
            <a:endParaRPr lang="cs-CZ" dirty="0"/>
          </a:p>
        </p:txBody>
      </p:sp>
      <p:grpSp>
        <p:nvGrpSpPr>
          <p:cNvPr id="6" name="Skupina 30"/>
          <p:cNvGrpSpPr/>
          <p:nvPr/>
        </p:nvGrpSpPr>
        <p:grpSpPr>
          <a:xfrm flipV="1">
            <a:off x="6084168" y="5013176"/>
            <a:ext cx="144016" cy="1359768"/>
            <a:chOff x="7596336" y="2708920"/>
            <a:chExt cx="144016" cy="1224136"/>
          </a:xfrm>
        </p:grpSpPr>
        <p:cxnSp>
          <p:nvCxnSpPr>
            <p:cNvPr id="32" name="Přímá spojovací čára 31"/>
            <p:cNvCxnSpPr/>
            <p:nvPr/>
          </p:nvCxnSpPr>
          <p:spPr>
            <a:xfrm>
              <a:off x="7596336" y="2708920"/>
              <a:ext cx="0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čára 32"/>
            <p:cNvCxnSpPr/>
            <p:nvPr/>
          </p:nvCxnSpPr>
          <p:spPr>
            <a:xfrm>
              <a:off x="7596336" y="2708920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ovéPole 33"/>
          <p:cNvSpPr txBox="1"/>
          <p:nvPr/>
        </p:nvSpPr>
        <p:spPr>
          <a:xfrm>
            <a:off x="6156176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6444208" y="47971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6084168" y="56612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004048" y="48691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4932040" y="44998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s</a:t>
            </a:r>
            <a:endParaRPr lang="cs-CZ" baseline="-250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38517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r</a:t>
            </a:r>
            <a:endParaRPr lang="cs-CZ" baseline="-250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444208" y="44998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l</a:t>
            </a:r>
            <a:endParaRPr lang="cs-CZ" baseline="-250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724128" y="5661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c</a:t>
            </a:r>
            <a:endParaRPr lang="cs-CZ" baseline="-25000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1115616" y="5733256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Stejný tok  </a:t>
            </a:r>
            <a:r>
              <a:rPr lang="cs-CZ" dirty="0" smtClean="0"/>
              <a:t>=</a:t>
            </a:r>
            <a:r>
              <a:rPr lang="cs-CZ" dirty="0" err="1" smtClean="0"/>
              <a:t>uzeltypu</a:t>
            </a:r>
            <a:r>
              <a:rPr lang="cs-CZ" dirty="0" smtClean="0"/>
              <a:t> </a:t>
            </a:r>
            <a:r>
              <a:rPr lang="cs-CZ" dirty="0" smtClean="0"/>
              <a:t>„1“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4355976" y="1484784"/>
            <a:ext cx="936104" cy="216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ovéPole 44"/>
          <p:cNvSpPr txBox="1"/>
          <p:nvPr/>
        </p:nvSpPr>
        <p:spPr>
          <a:xfrm>
            <a:off x="4572000" y="1124744"/>
            <a:ext cx="3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  <p:grpSp>
        <p:nvGrpSpPr>
          <p:cNvPr id="58" name="Skupina 57"/>
          <p:cNvGrpSpPr/>
          <p:nvPr/>
        </p:nvGrpSpPr>
        <p:grpSpPr>
          <a:xfrm>
            <a:off x="5940152" y="1412776"/>
            <a:ext cx="1377296" cy="232034"/>
            <a:chOff x="2690648" y="2116846"/>
            <a:chExt cx="1377296" cy="232034"/>
          </a:xfrm>
        </p:grpSpPr>
        <p:sp>
          <p:nvSpPr>
            <p:cNvPr id="51" name="Volný tvar 50"/>
            <p:cNvSpPr/>
            <p:nvPr/>
          </p:nvSpPr>
          <p:spPr>
            <a:xfrm>
              <a:off x="2906672" y="2116846"/>
              <a:ext cx="160246" cy="217057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Volný tvar 51"/>
            <p:cNvSpPr/>
            <p:nvPr/>
          </p:nvSpPr>
          <p:spPr>
            <a:xfrm>
              <a:off x="3066918" y="2116846"/>
              <a:ext cx="160246" cy="217057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Volný tvar 52"/>
            <p:cNvSpPr/>
            <p:nvPr/>
          </p:nvSpPr>
          <p:spPr>
            <a:xfrm>
              <a:off x="3227165" y="2131823"/>
              <a:ext cx="160246" cy="217057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Volný tvar 53"/>
            <p:cNvSpPr/>
            <p:nvPr/>
          </p:nvSpPr>
          <p:spPr>
            <a:xfrm>
              <a:off x="3387411" y="2131823"/>
              <a:ext cx="160246" cy="217057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Volný tvar 54"/>
            <p:cNvSpPr/>
            <p:nvPr/>
          </p:nvSpPr>
          <p:spPr>
            <a:xfrm>
              <a:off x="3547658" y="2131823"/>
              <a:ext cx="160246" cy="217057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6" name="Přímá spojovací čára 55"/>
            <p:cNvCxnSpPr/>
            <p:nvPr/>
          </p:nvCxnSpPr>
          <p:spPr>
            <a:xfrm>
              <a:off x="2690648" y="2306582"/>
              <a:ext cx="216024" cy="1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čára 56"/>
            <p:cNvCxnSpPr/>
            <p:nvPr/>
          </p:nvCxnSpPr>
          <p:spPr>
            <a:xfrm>
              <a:off x="3699904" y="2334014"/>
              <a:ext cx="368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Skupina 11"/>
          <p:cNvGrpSpPr/>
          <p:nvPr/>
        </p:nvGrpSpPr>
        <p:grpSpPr>
          <a:xfrm>
            <a:off x="7740352" y="1844824"/>
            <a:ext cx="432048" cy="719683"/>
            <a:chOff x="5292080" y="908720"/>
            <a:chExt cx="864096" cy="1008112"/>
          </a:xfrm>
        </p:grpSpPr>
        <p:grpSp>
          <p:nvGrpSpPr>
            <p:cNvPr id="60" name="Skupina 181"/>
            <p:cNvGrpSpPr/>
            <p:nvPr/>
          </p:nvGrpSpPr>
          <p:grpSpPr>
            <a:xfrm>
              <a:off x="5292080" y="1253397"/>
              <a:ext cx="864096" cy="152400"/>
              <a:chOff x="4139952" y="3140968"/>
              <a:chExt cx="864096" cy="152400"/>
            </a:xfrm>
          </p:grpSpPr>
          <p:cxnSp>
            <p:nvCxnSpPr>
              <p:cNvPr id="63" name="Přímá spojovací čára 62"/>
              <p:cNvCxnSpPr/>
              <p:nvPr/>
            </p:nvCxnSpPr>
            <p:spPr>
              <a:xfrm>
                <a:off x="4139952" y="3140968"/>
                <a:ext cx="8640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ovací čára 63"/>
              <p:cNvCxnSpPr/>
              <p:nvPr/>
            </p:nvCxnSpPr>
            <p:spPr>
              <a:xfrm>
                <a:off x="4139952" y="3293368"/>
                <a:ext cx="8640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Přímá spojovací čára 60"/>
            <p:cNvCxnSpPr/>
            <p:nvPr/>
          </p:nvCxnSpPr>
          <p:spPr>
            <a:xfrm flipV="1">
              <a:off x="5724128" y="908720"/>
              <a:ext cx="0" cy="3446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ovací čára 61"/>
            <p:cNvCxnSpPr/>
            <p:nvPr/>
          </p:nvCxnSpPr>
          <p:spPr>
            <a:xfrm flipV="1">
              <a:off x="5724128" y="1412777"/>
              <a:ext cx="0" cy="504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ovéPole 47"/>
          <p:cNvSpPr txBox="1"/>
          <p:nvPr/>
        </p:nvSpPr>
        <p:spPr>
          <a:xfrm>
            <a:off x="2699792" y="23488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s</a:t>
            </a:r>
            <a:endParaRPr lang="cs-CZ" baseline="-25000" dirty="0"/>
          </a:p>
        </p:txBody>
      </p:sp>
      <p:grpSp>
        <p:nvGrpSpPr>
          <p:cNvPr id="67" name="Skupina 66"/>
          <p:cNvGrpSpPr/>
          <p:nvPr/>
        </p:nvGrpSpPr>
        <p:grpSpPr>
          <a:xfrm>
            <a:off x="3131840" y="2060848"/>
            <a:ext cx="648072" cy="864096"/>
            <a:chOff x="1619672" y="2996952"/>
            <a:chExt cx="648072" cy="864096"/>
          </a:xfrm>
        </p:grpSpPr>
        <p:sp>
          <p:nvSpPr>
            <p:cNvPr id="46" name="Elipsa 45"/>
            <p:cNvSpPr/>
            <p:nvPr/>
          </p:nvSpPr>
          <p:spPr>
            <a:xfrm>
              <a:off x="1619672" y="3140968"/>
              <a:ext cx="648072" cy="57606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0" name="Přímá spojovací čára 49"/>
            <p:cNvCxnSpPr/>
            <p:nvPr/>
          </p:nvCxnSpPr>
          <p:spPr>
            <a:xfrm>
              <a:off x="1950834" y="2996952"/>
              <a:ext cx="0" cy="8640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Pravoúhlá spojovací čára 70"/>
          <p:cNvCxnSpPr/>
          <p:nvPr/>
        </p:nvCxnSpPr>
        <p:spPr>
          <a:xfrm rot="10800000" flipV="1">
            <a:off x="3491880" y="1592796"/>
            <a:ext cx="864096" cy="468052"/>
          </a:xfrm>
          <a:prstGeom prst="bentConnector3">
            <a:avLst>
              <a:gd name="adj1" fmla="val 10191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čára 76"/>
          <p:cNvCxnSpPr>
            <a:stCxn id="38" idx="3"/>
          </p:cNvCxnSpPr>
          <p:nvPr/>
        </p:nvCxnSpPr>
        <p:spPr>
          <a:xfrm>
            <a:off x="5292080" y="1592796"/>
            <a:ext cx="720080" cy="36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ravoúhlá spojovací čára 80"/>
          <p:cNvCxnSpPr/>
          <p:nvPr/>
        </p:nvCxnSpPr>
        <p:spPr>
          <a:xfrm>
            <a:off x="7308304" y="1628800"/>
            <a:ext cx="648072" cy="216024"/>
          </a:xfrm>
          <a:prstGeom prst="bentConnector3">
            <a:avLst>
              <a:gd name="adj1" fmla="val 9925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ravoúhlá spojovací čára 84"/>
          <p:cNvCxnSpPr/>
          <p:nvPr/>
        </p:nvCxnSpPr>
        <p:spPr>
          <a:xfrm rot="10800000" flipV="1">
            <a:off x="3491880" y="2564904"/>
            <a:ext cx="4464496" cy="360040"/>
          </a:xfrm>
          <a:prstGeom prst="bentConnector3">
            <a:avLst>
              <a:gd name="adj1" fmla="val -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ovéPole 86"/>
          <p:cNvSpPr txBox="1"/>
          <p:nvPr/>
        </p:nvSpPr>
        <p:spPr>
          <a:xfrm>
            <a:off x="6372200" y="980728"/>
            <a:ext cx="3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88" name="TextovéPole 87"/>
          <p:cNvSpPr txBox="1"/>
          <p:nvPr/>
        </p:nvSpPr>
        <p:spPr>
          <a:xfrm>
            <a:off x="8172400" y="1412776"/>
            <a:ext cx="3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grpSp>
        <p:nvGrpSpPr>
          <p:cNvPr id="2" name="Skupina 14"/>
          <p:cNvGrpSpPr/>
          <p:nvPr/>
        </p:nvGrpSpPr>
        <p:grpSpPr>
          <a:xfrm>
            <a:off x="6084168" y="3356992"/>
            <a:ext cx="144016" cy="1224136"/>
            <a:chOff x="7596336" y="2708920"/>
            <a:chExt cx="144016" cy="1224136"/>
          </a:xfrm>
        </p:grpSpPr>
        <p:cxnSp>
          <p:nvCxnSpPr>
            <p:cNvPr id="8" name="Přímá spojovací čára 7"/>
            <p:cNvCxnSpPr/>
            <p:nvPr/>
          </p:nvCxnSpPr>
          <p:spPr>
            <a:xfrm>
              <a:off x="7596336" y="2708920"/>
              <a:ext cx="0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>
              <a:off x="7596336" y="2708920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/>
          <p:cNvSpPr txBox="1"/>
          <p:nvPr/>
        </p:nvSpPr>
        <p:spPr>
          <a:xfrm>
            <a:off x="5940152" y="4653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29876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R:R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596336" y="4653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l:L</a:t>
            </a:r>
            <a:endParaRPr lang="cs-CZ" dirty="0"/>
          </a:p>
        </p:txBody>
      </p:sp>
      <p:grpSp>
        <p:nvGrpSpPr>
          <p:cNvPr id="3" name="Skupina 18"/>
          <p:cNvGrpSpPr/>
          <p:nvPr/>
        </p:nvGrpSpPr>
        <p:grpSpPr>
          <a:xfrm rot="5400000">
            <a:off x="6768244" y="4329100"/>
            <a:ext cx="144016" cy="1224136"/>
            <a:chOff x="7596336" y="2708920"/>
            <a:chExt cx="144016" cy="1224136"/>
          </a:xfrm>
        </p:grpSpPr>
        <p:cxnSp>
          <p:nvCxnSpPr>
            <p:cNvPr id="20" name="Přímá spojovací čára 19"/>
            <p:cNvCxnSpPr/>
            <p:nvPr/>
          </p:nvCxnSpPr>
          <p:spPr>
            <a:xfrm>
              <a:off x="7596336" y="2708920"/>
              <a:ext cx="0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>
              <a:off x="7596336" y="2708920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Skupina 24"/>
          <p:cNvGrpSpPr/>
          <p:nvPr/>
        </p:nvGrpSpPr>
        <p:grpSpPr>
          <a:xfrm rot="5400000">
            <a:off x="5184068" y="4329100"/>
            <a:ext cx="144016" cy="1224136"/>
            <a:chOff x="7596336" y="2708920"/>
            <a:chExt cx="144016" cy="1224136"/>
          </a:xfrm>
        </p:grpSpPr>
        <p:cxnSp>
          <p:nvCxnSpPr>
            <p:cNvPr id="26" name="Přímá spojovací čára 25"/>
            <p:cNvCxnSpPr/>
            <p:nvPr/>
          </p:nvCxnSpPr>
          <p:spPr>
            <a:xfrm>
              <a:off x="7596336" y="2708920"/>
              <a:ext cx="0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ovací čára 26"/>
            <p:cNvCxnSpPr/>
            <p:nvPr/>
          </p:nvCxnSpPr>
          <p:spPr>
            <a:xfrm>
              <a:off x="7596336" y="2708920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ovéPole 27"/>
          <p:cNvSpPr txBox="1"/>
          <p:nvPr/>
        </p:nvSpPr>
        <p:spPr>
          <a:xfrm>
            <a:off x="3707904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</a:t>
            </a:r>
            <a:r>
              <a:rPr lang="cs-CZ" baseline="-25000" dirty="0" err="1" smtClean="0"/>
              <a:t>r</a:t>
            </a:r>
            <a:r>
              <a:rPr lang="cs-CZ" dirty="0" smtClean="0"/>
              <a:t>:</a:t>
            </a:r>
            <a:r>
              <a:rPr lang="cs-CZ" dirty="0" err="1" smtClean="0"/>
              <a:t>u</a:t>
            </a:r>
            <a:r>
              <a:rPr lang="cs-CZ" baseline="-25000" dirty="0" err="1" smtClean="0"/>
              <a:t>s</a:t>
            </a:r>
            <a:endParaRPr lang="cs-CZ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868144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C:C</a:t>
            </a:r>
            <a:endParaRPr lang="cs-CZ" dirty="0"/>
          </a:p>
        </p:txBody>
      </p:sp>
      <p:grpSp>
        <p:nvGrpSpPr>
          <p:cNvPr id="6" name="Skupina 30"/>
          <p:cNvGrpSpPr/>
          <p:nvPr/>
        </p:nvGrpSpPr>
        <p:grpSpPr>
          <a:xfrm flipV="1">
            <a:off x="6084168" y="5013176"/>
            <a:ext cx="144016" cy="1359768"/>
            <a:chOff x="7596336" y="2708920"/>
            <a:chExt cx="144016" cy="1224136"/>
          </a:xfrm>
        </p:grpSpPr>
        <p:cxnSp>
          <p:nvCxnSpPr>
            <p:cNvPr id="32" name="Přímá spojovací čára 31"/>
            <p:cNvCxnSpPr/>
            <p:nvPr/>
          </p:nvCxnSpPr>
          <p:spPr>
            <a:xfrm>
              <a:off x="7596336" y="2708920"/>
              <a:ext cx="0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čára 32"/>
            <p:cNvCxnSpPr/>
            <p:nvPr/>
          </p:nvCxnSpPr>
          <p:spPr>
            <a:xfrm>
              <a:off x="7596336" y="2708920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ovéPole 33"/>
          <p:cNvSpPr txBox="1"/>
          <p:nvPr/>
        </p:nvSpPr>
        <p:spPr>
          <a:xfrm>
            <a:off x="6156176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6444208" y="47971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6084168" y="56612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004048" y="48691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4932040" y="44998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s</a:t>
            </a:r>
            <a:endParaRPr lang="cs-CZ" baseline="-250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38517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r</a:t>
            </a:r>
            <a:endParaRPr lang="cs-CZ" baseline="-250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444208" y="44998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l</a:t>
            </a:r>
            <a:endParaRPr lang="cs-CZ" baseline="-250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724128" y="5661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c</a:t>
            </a:r>
            <a:endParaRPr lang="cs-CZ" baseline="-25000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251520" y="5877272"/>
            <a:ext cx="3432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Stejné úsilí  </a:t>
            </a:r>
            <a:r>
              <a:rPr lang="cs-CZ" dirty="0" smtClean="0"/>
              <a:t>= </a:t>
            </a:r>
            <a:r>
              <a:rPr lang="cs-CZ" dirty="0" smtClean="0"/>
              <a:t>uzel </a:t>
            </a:r>
            <a:r>
              <a:rPr lang="cs-CZ" dirty="0" smtClean="0"/>
              <a:t>typu </a:t>
            </a:r>
            <a:r>
              <a:rPr lang="cs-CZ" dirty="0" smtClean="0"/>
              <a:t>„0“, </a:t>
            </a:r>
          </a:p>
          <a:p>
            <a:r>
              <a:rPr lang="cs-CZ" dirty="0" smtClean="0"/>
              <a:t>	 </a:t>
            </a:r>
            <a:r>
              <a:rPr lang="cs-CZ" dirty="0" smtClean="0"/>
              <a:t>        </a:t>
            </a:r>
            <a:r>
              <a:rPr lang="cs-CZ" dirty="0" smtClean="0"/>
              <a:t>suma toků nulová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 rot="5400000">
            <a:off x="4355976" y="2132856"/>
            <a:ext cx="936104" cy="2160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ovéPole 44"/>
          <p:cNvSpPr txBox="1"/>
          <p:nvPr/>
        </p:nvSpPr>
        <p:spPr>
          <a:xfrm>
            <a:off x="4572000" y="1124744"/>
            <a:ext cx="3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  <p:grpSp>
        <p:nvGrpSpPr>
          <p:cNvPr id="7" name="Skupina 57"/>
          <p:cNvGrpSpPr/>
          <p:nvPr/>
        </p:nvGrpSpPr>
        <p:grpSpPr>
          <a:xfrm rot="5400000">
            <a:off x="5115493" y="2165427"/>
            <a:ext cx="1305288" cy="232034"/>
            <a:chOff x="2690648" y="2116846"/>
            <a:chExt cx="1377296" cy="232034"/>
          </a:xfrm>
        </p:grpSpPr>
        <p:sp>
          <p:nvSpPr>
            <p:cNvPr id="51" name="Volný tvar 50"/>
            <p:cNvSpPr/>
            <p:nvPr/>
          </p:nvSpPr>
          <p:spPr>
            <a:xfrm>
              <a:off x="2906672" y="2116846"/>
              <a:ext cx="160246" cy="217057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Volný tvar 51"/>
            <p:cNvSpPr/>
            <p:nvPr/>
          </p:nvSpPr>
          <p:spPr>
            <a:xfrm>
              <a:off x="3066918" y="2116846"/>
              <a:ext cx="160246" cy="217057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Volný tvar 52"/>
            <p:cNvSpPr/>
            <p:nvPr/>
          </p:nvSpPr>
          <p:spPr>
            <a:xfrm>
              <a:off x="3227165" y="2131823"/>
              <a:ext cx="160246" cy="217057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Volný tvar 53"/>
            <p:cNvSpPr/>
            <p:nvPr/>
          </p:nvSpPr>
          <p:spPr>
            <a:xfrm>
              <a:off x="3387411" y="2131823"/>
              <a:ext cx="160246" cy="217057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Volný tvar 54"/>
            <p:cNvSpPr/>
            <p:nvPr/>
          </p:nvSpPr>
          <p:spPr>
            <a:xfrm>
              <a:off x="3547658" y="2131823"/>
              <a:ext cx="160246" cy="217057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6" name="Přímá spojovací čára 55"/>
            <p:cNvCxnSpPr/>
            <p:nvPr/>
          </p:nvCxnSpPr>
          <p:spPr>
            <a:xfrm>
              <a:off x="2690648" y="2306582"/>
              <a:ext cx="216024" cy="1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čára 56"/>
            <p:cNvCxnSpPr/>
            <p:nvPr/>
          </p:nvCxnSpPr>
          <p:spPr>
            <a:xfrm>
              <a:off x="3699904" y="2334014"/>
              <a:ext cx="368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11"/>
          <p:cNvGrpSpPr/>
          <p:nvPr/>
        </p:nvGrpSpPr>
        <p:grpSpPr>
          <a:xfrm>
            <a:off x="7740352" y="1844824"/>
            <a:ext cx="432048" cy="719683"/>
            <a:chOff x="5292080" y="908720"/>
            <a:chExt cx="864096" cy="1008112"/>
          </a:xfrm>
        </p:grpSpPr>
        <p:grpSp>
          <p:nvGrpSpPr>
            <p:cNvPr id="11" name="Skupina 181"/>
            <p:cNvGrpSpPr/>
            <p:nvPr/>
          </p:nvGrpSpPr>
          <p:grpSpPr>
            <a:xfrm>
              <a:off x="5292080" y="1253397"/>
              <a:ext cx="864096" cy="152400"/>
              <a:chOff x="4139952" y="3140968"/>
              <a:chExt cx="864096" cy="152400"/>
            </a:xfrm>
          </p:grpSpPr>
          <p:cxnSp>
            <p:nvCxnSpPr>
              <p:cNvPr id="63" name="Přímá spojovací čára 62"/>
              <p:cNvCxnSpPr/>
              <p:nvPr/>
            </p:nvCxnSpPr>
            <p:spPr>
              <a:xfrm>
                <a:off x="4139952" y="3140968"/>
                <a:ext cx="8640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ovací čára 63"/>
              <p:cNvCxnSpPr/>
              <p:nvPr/>
            </p:nvCxnSpPr>
            <p:spPr>
              <a:xfrm>
                <a:off x="4139952" y="3293368"/>
                <a:ext cx="8640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Přímá spojovací čára 60"/>
            <p:cNvCxnSpPr/>
            <p:nvPr/>
          </p:nvCxnSpPr>
          <p:spPr>
            <a:xfrm flipV="1">
              <a:off x="5724128" y="908720"/>
              <a:ext cx="0" cy="3446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ovací čára 61"/>
            <p:cNvCxnSpPr/>
            <p:nvPr/>
          </p:nvCxnSpPr>
          <p:spPr>
            <a:xfrm flipV="1">
              <a:off x="5724128" y="1412777"/>
              <a:ext cx="0" cy="504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ovéPole 47"/>
          <p:cNvSpPr txBox="1"/>
          <p:nvPr/>
        </p:nvSpPr>
        <p:spPr>
          <a:xfrm>
            <a:off x="2699792" y="23488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s</a:t>
            </a:r>
            <a:endParaRPr lang="cs-CZ" baseline="-25000" dirty="0"/>
          </a:p>
        </p:txBody>
      </p:sp>
      <p:grpSp>
        <p:nvGrpSpPr>
          <p:cNvPr id="12" name="Skupina 66"/>
          <p:cNvGrpSpPr/>
          <p:nvPr/>
        </p:nvGrpSpPr>
        <p:grpSpPr>
          <a:xfrm>
            <a:off x="3131840" y="2060848"/>
            <a:ext cx="648072" cy="864096"/>
            <a:chOff x="1619672" y="2996952"/>
            <a:chExt cx="648072" cy="864096"/>
          </a:xfrm>
        </p:grpSpPr>
        <p:sp>
          <p:nvSpPr>
            <p:cNvPr id="46" name="Elipsa 45"/>
            <p:cNvSpPr/>
            <p:nvPr/>
          </p:nvSpPr>
          <p:spPr>
            <a:xfrm>
              <a:off x="1619672" y="3140968"/>
              <a:ext cx="648072" cy="57606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0" name="Přímá spojovací čára 49"/>
            <p:cNvCxnSpPr/>
            <p:nvPr/>
          </p:nvCxnSpPr>
          <p:spPr>
            <a:xfrm>
              <a:off x="1950834" y="2996952"/>
              <a:ext cx="0" cy="8640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Pravoúhlá spojovací čára 70"/>
          <p:cNvCxnSpPr/>
          <p:nvPr/>
        </p:nvCxnSpPr>
        <p:spPr>
          <a:xfrm rot="10800000" flipV="1">
            <a:off x="3491880" y="1628800"/>
            <a:ext cx="3816424" cy="432048"/>
          </a:xfrm>
          <a:prstGeom prst="bentConnector3">
            <a:avLst>
              <a:gd name="adj1" fmla="val 10040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ravoúhlá spojovací čára 80"/>
          <p:cNvCxnSpPr/>
          <p:nvPr/>
        </p:nvCxnSpPr>
        <p:spPr>
          <a:xfrm>
            <a:off x="7308304" y="1628800"/>
            <a:ext cx="648072" cy="216024"/>
          </a:xfrm>
          <a:prstGeom prst="bentConnector3">
            <a:avLst>
              <a:gd name="adj1" fmla="val 9925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ravoúhlá spojovací čára 84"/>
          <p:cNvCxnSpPr/>
          <p:nvPr/>
        </p:nvCxnSpPr>
        <p:spPr>
          <a:xfrm rot="10800000" flipV="1">
            <a:off x="3419872" y="2564904"/>
            <a:ext cx="4536504" cy="360040"/>
          </a:xfrm>
          <a:prstGeom prst="bentConnector3">
            <a:avLst>
              <a:gd name="adj1" fmla="val 3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ovéPole 86"/>
          <p:cNvSpPr txBox="1"/>
          <p:nvPr/>
        </p:nvSpPr>
        <p:spPr>
          <a:xfrm>
            <a:off x="6372200" y="980728"/>
            <a:ext cx="3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88" name="TextovéPole 87"/>
          <p:cNvSpPr txBox="1"/>
          <p:nvPr/>
        </p:nvSpPr>
        <p:spPr>
          <a:xfrm>
            <a:off x="8172400" y="1412776"/>
            <a:ext cx="3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cxnSp>
        <p:nvCxnSpPr>
          <p:cNvPr id="70" name="Přímá spojovací čára 69"/>
          <p:cNvCxnSpPr>
            <a:stCxn id="38" idx="1"/>
          </p:cNvCxnSpPr>
          <p:nvPr/>
        </p:nvCxnSpPr>
        <p:spPr>
          <a:xfrm flipH="1" flipV="1">
            <a:off x="4788024" y="1628800"/>
            <a:ext cx="3600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>
            <a:endCxn id="38" idx="3"/>
          </p:cNvCxnSpPr>
          <p:nvPr/>
        </p:nvCxnSpPr>
        <p:spPr>
          <a:xfrm flipH="1" flipV="1">
            <a:off x="4824028" y="2708920"/>
            <a:ext cx="36004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cxnSp>
        <p:nvCxnSpPr>
          <p:cNvPr id="66" name="Přímá spojovací čára 65"/>
          <p:cNvCxnSpPr/>
          <p:nvPr/>
        </p:nvCxnSpPr>
        <p:spPr>
          <a:xfrm>
            <a:off x="2843808" y="2312876"/>
            <a:ext cx="360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/>
          <p:nvPr/>
        </p:nvCxnSpPr>
        <p:spPr>
          <a:xfrm flipH="1">
            <a:off x="6228184" y="2312876"/>
            <a:ext cx="216024" cy="10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4355976" y="226758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dirty="0" smtClean="0"/>
              <a:t> (</a:t>
            </a:r>
            <a:r>
              <a:rPr lang="cs-CZ" dirty="0" err="1" smtClean="0"/>
              <a:t>flow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4347336" y="197954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 (</a:t>
            </a:r>
            <a:r>
              <a:rPr lang="cs-CZ" dirty="0" err="1" smtClean="0"/>
              <a:t>effort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4" name="Šipka doprava 83"/>
          <p:cNvSpPr/>
          <p:nvPr/>
        </p:nvSpPr>
        <p:spPr>
          <a:xfrm>
            <a:off x="3419872" y="836712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Přenos energie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6" name="Šipka doprava 25"/>
          <p:cNvSpPr/>
          <p:nvPr/>
        </p:nvSpPr>
        <p:spPr>
          <a:xfrm>
            <a:off x="3275856" y="1556792"/>
            <a:ext cx="25202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e  - směr výpočtu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27" name="Šipka doprava 26"/>
          <p:cNvSpPr/>
          <p:nvPr/>
        </p:nvSpPr>
        <p:spPr>
          <a:xfrm flipH="1">
            <a:off x="3419872" y="2708920"/>
            <a:ext cx="216862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f</a:t>
            </a:r>
            <a:r>
              <a:rPr lang="cs-CZ" dirty="0" smtClean="0">
                <a:solidFill>
                  <a:srgbClr val="00B0F0"/>
                </a:solidFill>
              </a:rPr>
              <a:t>  - směr výpočtu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1403648" y="1628800"/>
            <a:ext cx="1440160" cy="1368152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prvek</a:t>
            </a:r>
            <a:endParaRPr lang="cs-CZ" dirty="0"/>
          </a:p>
        </p:txBody>
      </p:sp>
      <p:sp>
        <p:nvSpPr>
          <p:cNvPr id="32" name="Elipsa 31"/>
          <p:cNvSpPr/>
          <p:nvPr/>
        </p:nvSpPr>
        <p:spPr>
          <a:xfrm>
            <a:off x="6444208" y="1628800"/>
            <a:ext cx="1440160" cy="1368152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prvek</a:t>
            </a:r>
            <a:endParaRPr lang="cs-CZ" dirty="0"/>
          </a:p>
        </p:txBody>
      </p:sp>
      <p:cxnSp>
        <p:nvCxnSpPr>
          <p:cNvPr id="34" name="Přímá spojovací čára 33"/>
          <p:cNvCxnSpPr/>
          <p:nvPr/>
        </p:nvCxnSpPr>
        <p:spPr>
          <a:xfrm>
            <a:off x="6444208" y="213285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>
            <a:off x="2915816" y="4977172"/>
            <a:ext cx="360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 flipH="1">
            <a:off x="6300192" y="4977172"/>
            <a:ext cx="216024" cy="10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427984" y="493187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dirty="0" smtClean="0"/>
              <a:t> (</a:t>
            </a:r>
            <a:r>
              <a:rPr lang="cs-CZ" dirty="0" err="1" smtClean="0"/>
              <a:t>flow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419344" y="464384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 (</a:t>
            </a:r>
            <a:r>
              <a:rPr lang="cs-CZ" dirty="0" err="1" smtClean="0"/>
              <a:t>effort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1" name="Šipka doprava 40"/>
          <p:cNvSpPr/>
          <p:nvPr/>
        </p:nvSpPr>
        <p:spPr>
          <a:xfrm flipH="1">
            <a:off x="3275856" y="4293096"/>
            <a:ext cx="25922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e  - směr výpočtu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2" name="Šipka doprava 41"/>
          <p:cNvSpPr/>
          <p:nvPr/>
        </p:nvSpPr>
        <p:spPr>
          <a:xfrm>
            <a:off x="3419872" y="5229200"/>
            <a:ext cx="24482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f</a:t>
            </a:r>
            <a:r>
              <a:rPr lang="cs-CZ" dirty="0" smtClean="0">
                <a:solidFill>
                  <a:srgbClr val="00B0F0"/>
                </a:solidFill>
              </a:rPr>
              <a:t>  - směr výpočtu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1475656" y="4293096"/>
            <a:ext cx="1440160" cy="1368152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prvek</a:t>
            </a:r>
            <a:endParaRPr lang="cs-CZ" dirty="0"/>
          </a:p>
        </p:txBody>
      </p:sp>
      <p:sp>
        <p:nvSpPr>
          <p:cNvPr id="44" name="Elipsa 43"/>
          <p:cNvSpPr/>
          <p:nvPr/>
        </p:nvSpPr>
        <p:spPr>
          <a:xfrm>
            <a:off x="6516216" y="4293096"/>
            <a:ext cx="1440160" cy="1368152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prvek</a:t>
            </a:r>
            <a:endParaRPr lang="cs-CZ" dirty="0"/>
          </a:p>
        </p:txBody>
      </p:sp>
      <p:cxnSp>
        <p:nvCxnSpPr>
          <p:cNvPr id="45" name="Přímá spojovací čára 44"/>
          <p:cNvCxnSpPr/>
          <p:nvPr/>
        </p:nvCxnSpPr>
        <p:spPr>
          <a:xfrm>
            <a:off x="2915816" y="4797152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26" grpId="0" animBg="1"/>
      <p:bldP spid="27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1008113"/>
          </a:xfrm>
        </p:spPr>
        <p:txBody>
          <a:bodyPr/>
          <a:lstStyle/>
          <a:p>
            <a:r>
              <a:rPr lang="cs-CZ" dirty="0" smtClean="0"/>
              <a:t>Studijní materiály</a:t>
            </a:r>
            <a:endParaRPr lang="cs-CZ" dirty="0"/>
          </a:p>
        </p:txBody>
      </p:sp>
      <p:pic>
        <p:nvPicPr>
          <p:cNvPr id="389122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2" cstate="print"/>
          <a:srcRect l="14326" r="15690"/>
          <a:stretch>
            <a:fillRect/>
          </a:stretch>
        </p:blipFill>
        <p:spPr bwMode="auto">
          <a:xfrm>
            <a:off x="0" y="1418481"/>
            <a:ext cx="3059832" cy="437217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419475" y="1700808"/>
            <a:ext cx="4924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chemeClr val="tx2"/>
                </a:solidFill>
              </a:rPr>
              <a:t>Chapter</a:t>
            </a:r>
            <a:r>
              <a:rPr lang="cs-CZ" sz="2400" dirty="0" smtClean="0">
                <a:solidFill>
                  <a:schemeClr val="tx2"/>
                </a:solidFill>
              </a:rPr>
              <a:t> 2. </a:t>
            </a:r>
            <a:r>
              <a:rPr lang="cs-CZ" sz="2400" dirty="0" err="1" smtClean="0">
                <a:solidFill>
                  <a:schemeClr val="tx2"/>
                </a:solidFill>
              </a:rPr>
              <a:t>Mathematical</a:t>
            </a:r>
            <a:r>
              <a:rPr lang="cs-CZ" sz="2400" dirty="0" smtClean="0">
                <a:solidFill>
                  <a:schemeClr val="tx2"/>
                </a:solidFill>
              </a:rPr>
              <a:t> Modeling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9475" y="3678123"/>
            <a:ext cx="5112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chemeClr val="tx2"/>
                </a:solidFill>
              </a:rPr>
              <a:t>Chapter</a:t>
            </a:r>
            <a:r>
              <a:rPr lang="cs-CZ" sz="2400" dirty="0" smtClean="0">
                <a:solidFill>
                  <a:schemeClr val="tx2"/>
                </a:solidFill>
              </a:rPr>
              <a:t> 3. Static </a:t>
            </a:r>
            <a:r>
              <a:rPr lang="cs-CZ" sz="2400" dirty="0" err="1" smtClean="0">
                <a:solidFill>
                  <a:schemeClr val="tx2"/>
                </a:solidFill>
              </a:rPr>
              <a:t>analysis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of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Physiological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Systems</a:t>
            </a:r>
            <a:endParaRPr lang="cs-CZ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sp>
        <p:nvSpPr>
          <p:cNvPr id="84" name="Šipka doprava 83"/>
          <p:cNvSpPr/>
          <p:nvPr/>
        </p:nvSpPr>
        <p:spPr>
          <a:xfrm>
            <a:off x="3419872" y="1268760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Přenos energie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59" name="Skupina 58"/>
          <p:cNvGrpSpPr/>
          <p:nvPr/>
        </p:nvGrpSpPr>
        <p:grpSpPr>
          <a:xfrm>
            <a:off x="2915816" y="4643844"/>
            <a:ext cx="3600400" cy="657364"/>
            <a:chOff x="2915816" y="4643844"/>
            <a:chExt cx="3600400" cy="657364"/>
          </a:xfrm>
        </p:grpSpPr>
        <p:cxnSp>
          <p:nvCxnSpPr>
            <p:cNvPr id="37" name="Přímá spojovací čára 36"/>
            <p:cNvCxnSpPr/>
            <p:nvPr/>
          </p:nvCxnSpPr>
          <p:spPr>
            <a:xfrm>
              <a:off x="2915816" y="4977172"/>
              <a:ext cx="36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čára 37"/>
            <p:cNvCxnSpPr/>
            <p:nvPr/>
          </p:nvCxnSpPr>
          <p:spPr>
            <a:xfrm flipH="1">
              <a:off x="6300192" y="4977172"/>
              <a:ext cx="216024" cy="10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4427984" y="4931876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dirty="0" smtClean="0"/>
                <a:t> </a:t>
              </a:r>
              <a:endParaRPr lang="cs-CZ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419344" y="4643844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 </a:t>
              </a:r>
              <a:endParaRPr lang="cs-CZ" dirty="0"/>
            </a:p>
          </p:txBody>
        </p:sp>
        <p:cxnSp>
          <p:nvCxnSpPr>
            <p:cNvPr id="45" name="Přímá spojovací čára 44"/>
            <p:cNvCxnSpPr/>
            <p:nvPr/>
          </p:nvCxnSpPr>
          <p:spPr>
            <a:xfrm>
              <a:off x="2915816" y="4797152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Skupina 47"/>
          <p:cNvGrpSpPr/>
          <p:nvPr/>
        </p:nvGrpSpPr>
        <p:grpSpPr>
          <a:xfrm>
            <a:off x="2843808" y="1979548"/>
            <a:ext cx="3600400" cy="657364"/>
            <a:chOff x="2843808" y="1979548"/>
            <a:chExt cx="3600400" cy="657364"/>
          </a:xfrm>
        </p:grpSpPr>
        <p:cxnSp>
          <p:nvCxnSpPr>
            <p:cNvPr id="66" name="Přímá spojovací čára 65"/>
            <p:cNvCxnSpPr/>
            <p:nvPr/>
          </p:nvCxnSpPr>
          <p:spPr>
            <a:xfrm>
              <a:off x="2843808" y="2312876"/>
              <a:ext cx="36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ovací čára 67"/>
            <p:cNvCxnSpPr/>
            <p:nvPr/>
          </p:nvCxnSpPr>
          <p:spPr>
            <a:xfrm flipH="1">
              <a:off x="6228184" y="2312876"/>
              <a:ext cx="216024" cy="10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ovéPole 75"/>
            <p:cNvSpPr txBox="1"/>
            <p:nvPr/>
          </p:nvSpPr>
          <p:spPr>
            <a:xfrm>
              <a:off x="4355976" y="226758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dirty="0" smtClean="0"/>
                <a:t> </a:t>
              </a:r>
              <a:endParaRPr lang="cs-CZ" dirty="0"/>
            </a:p>
          </p:txBody>
        </p:sp>
        <p:sp>
          <p:nvSpPr>
            <p:cNvPr id="78" name="TextovéPole 77"/>
            <p:cNvSpPr txBox="1"/>
            <p:nvPr/>
          </p:nvSpPr>
          <p:spPr>
            <a:xfrm>
              <a:off x="4347336" y="197954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 </a:t>
              </a:r>
              <a:endParaRPr lang="cs-CZ" dirty="0"/>
            </a:p>
          </p:txBody>
        </p:sp>
        <p:cxnSp>
          <p:nvCxnSpPr>
            <p:cNvPr id="34" name="Přímá spojovací čára 33"/>
            <p:cNvCxnSpPr/>
            <p:nvPr/>
          </p:nvCxnSpPr>
          <p:spPr>
            <a:xfrm>
              <a:off x="6444208" y="2132856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Šipka doprava 46"/>
          <p:cNvSpPr/>
          <p:nvPr/>
        </p:nvSpPr>
        <p:spPr>
          <a:xfrm>
            <a:off x="3635896" y="4005064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Přenos energie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49" name="Skupina 48"/>
          <p:cNvGrpSpPr/>
          <p:nvPr/>
        </p:nvGrpSpPr>
        <p:grpSpPr>
          <a:xfrm>
            <a:off x="2843808" y="3131676"/>
            <a:ext cx="3600400" cy="657364"/>
            <a:chOff x="2843808" y="1979548"/>
            <a:chExt cx="3600400" cy="657364"/>
          </a:xfrm>
        </p:grpSpPr>
        <p:cxnSp>
          <p:nvCxnSpPr>
            <p:cNvPr id="50" name="Přímá spojovací čára 49"/>
            <p:cNvCxnSpPr/>
            <p:nvPr/>
          </p:nvCxnSpPr>
          <p:spPr>
            <a:xfrm>
              <a:off x="2843808" y="2312876"/>
              <a:ext cx="36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ovéPole 51"/>
            <p:cNvSpPr txBox="1"/>
            <p:nvPr/>
          </p:nvSpPr>
          <p:spPr>
            <a:xfrm>
              <a:off x="4355976" y="226758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dirty="0" smtClean="0"/>
                <a:t> </a:t>
              </a:r>
              <a:endParaRPr lang="cs-CZ" dirty="0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4347336" y="197954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 </a:t>
              </a:r>
              <a:endParaRPr lang="cs-CZ" dirty="0"/>
            </a:p>
          </p:txBody>
        </p:sp>
        <p:cxnSp>
          <p:nvCxnSpPr>
            <p:cNvPr id="54" name="Přímá spojovací čára 53"/>
            <p:cNvCxnSpPr/>
            <p:nvPr/>
          </p:nvCxnSpPr>
          <p:spPr>
            <a:xfrm>
              <a:off x="6444208" y="2132856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ovací čára 71"/>
            <p:cNvCxnSpPr/>
            <p:nvPr/>
          </p:nvCxnSpPr>
          <p:spPr>
            <a:xfrm flipH="1" flipV="1">
              <a:off x="2843808" y="2322592"/>
              <a:ext cx="216024" cy="116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Skupina 59"/>
          <p:cNvGrpSpPr/>
          <p:nvPr/>
        </p:nvGrpSpPr>
        <p:grpSpPr>
          <a:xfrm>
            <a:off x="2987824" y="5867980"/>
            <a:ext cx="3600400" cy="657364"/>
            <a:chOff x="2915816" y="4643844"/>
            <a:chExt cx="3600400" cy="657364"/>
          </a:xfrm>
        </p:grpSpPr>
        <p:cxnSp>
          <p:nvCxnSpPr>
            <p:cNvPr id="61" name="Přímá spojovací čára 60"/>
            <p:cNvCxnSpPr/>
            <p:nvPr/>
          </p:nvCxnSpPr>
          <p:spPr>
            <a:xfrm>
              <a:off x="2915816" y="4977172"/>
              <a:ext cx="36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ovací čára 61"/>
            <p:cNvCxnSpPr/>
            <p:nvPr/>
          </p:nvCxnSpPr>
          <p:spPr>
            <a:xfrm flipH="1" flipV="1">
              <a:off x="2915816" y="4968600"/>
              <a:ext cx="216024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ovéPole 62"/>
            <p:cNvSpPr txBox="1"/>
            <p:nvPr/>
          </p:nvSpPr>
          <p:spPr>
            <a:xfrm>
              <a:off x="4427984" y="4931876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dirty="0" smtClean="0"/>
                <a:t> </a:t>
              </a:r>
              <a:endParaRPr lang="cs-CZ" dirty="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4419344" y="4643844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 </a:t>
              </a:r>
              <a:endParaRPr lang="cs-CZ" dirty="0"/>
            </a:p>
          </p:txBody>
        </p:sp>
        <p:cxnSp>
          <p:nvCxnSpPr>
            <p:cNvPr id="67" name="Přímá spojovací čára 66"/>
            <p:cNvCxnSpPr/>
            <p:nvPr/>
          </p:nvCxnSpPr>
          <p:spPr>
            <a:xfrm>
              <a:off x="2915816" y="4797152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Šipka doprava 76"/>
          <p:cNvSpPr/>
          <p:nvPr/>
        </p:nvSpPr>
        <p:spPr>
          <a:xfrm flipH="1">
            <a:off x="3419872" y="2564904"/>
            <a:ext cx="223224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Přenos energie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9" name="Šipka doprava 78"/>
          <p:cNvSpPr/>
          <p:nvPr/>
        </p:nvSpPr>
        <p:spPr>
          <a:xfrm flipH="1">
            <a:off x="3635896" y="5301208"/>
            <a:ext cx="223224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Přenos energie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82" name="Přímá spojovací šipka 81"/>
          <p:cNvCxnSpPr/>
          <p:nvPr/>
        </p:nvCxnSpPr>
        <p:spPr>
          <a:xfrm>
            <a:off x="4644008" y="2204864"/>
            <a:ext cx="1656184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šipka 90"/>
          <p:cNvCxnSpPr/>
          <p:nvPr/>
        </p:nvCxnSpPr>
        <p:spPr>
          <a:xfrm>
            <a:off x="2987824" y="2186576"/>
            <a:ext cx="1368152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ovací šipka 95"/>
          <p:cNvCxnSpPr/>
          <p:nvPr/>
        </p:nvCxnSpPr>
        <p:spPr>
          <a:xfrm>
            <a:off x="4644008" y="2492896"/>
            <a:ext cx="1656184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šipka 96"/>
          <p:cNvCxnSpPr/>
          <p:nvPr/>
        </p:nvCxnSpPr>
        <p:spPr>
          <a:xfrm>
            <a:off x="2987824" y="2474608"/>
            <a:ext cx="1368152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/>
          <p:nvPr/>
        </p:nvCxnSpPr>
        <p:spPr>
          <a:xfrm>
            <a:off x="4644008" y="3356992"/>
            <a:ext cx="1656184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ovací šipka 98"/>
          <p:cNvCxnSpPr/>
          <p:nvPr/>
        </p:nvCxnSpPr>
        <p:spPr>
          <a:xfrm>
            <a:off x="2987824" y="3338704"/>
            <a:ext cx="1368152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ovací šipka 99"/>
          <p:cNvCxnSpPr/>
          <p:nvPr/>
        </p:nvCxnSpPr>
        <p:spPr>
          <a:xfrm>
            <a:off x="4644008" y="3645024"/>
            <a:ext cx="1656184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šipka 100"/>
          <p:cNvCxnSpPr/>
          <p:nvPr/>
        </p:nvCxnSpPr>
        <p:spPr>
          <a:xfrm>
            <a:off x="2987824" y="3626736"/>
            <a:ext cx="1368152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ovací šipka 101"/>
          <p:cNvCxnSpPr/>
          <p:nvPr/>
        </p:nvCxnSpPr>
        <p:spPr>
          <a:xfrm>
            <a:off x="4644008" y="4869160"/>
            <a:ext cx="1656184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ovací šipka 102"/>
          <p:cNvCxnSpPr/>
          <p:nvPr/>
        </p:nvCxnSpPr>
        <p:spPr>
          <a:xfrm>
            <a:off x="2987824" y="4850872"/>
            <a:ext cx="1368152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šipka 103"/>
          <p:cNvCxnSpPr/>
          <p:nvPr/>
        </p:nvCxnSpPr>
        <p:spPr>
          <a:xfrm>
            <a:off x="4644008" y="5157192"/>
            <a:ext cx="1656184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ovací šipka 104"/>
          <p:cNvCxnSpPr/>
          <p:nvPr/>
        </p:nvCxnSpPr>
        <p:spPr>
          <a:xfrm>
            <a:off x="3059832" y="5138904"/>
            <a:ext cx="1368152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šipka 105"/>
          <p:cNvCxnSpPr/>
          <p:nvPr/>
        </p:nvCxnSpPr>
        <p:spPr>
          <a:xfrm>
            <a:off x="4716016" y="6093296"/>
            <a:ext cx="1656184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ovací šipka 106"/>
          <p:cNvCxnSpPr/>
          <p:nvPr/>
        </p:nvCxnSpPr>
        <p:spPr>
          <a:xfrm>
            <a:off x="3059832" y="6075008"/>
            <a:ext cx="1368152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ovací šipka 107"/>
          <p:cNvCxnSpPr/>
          <p:nvPr/>
        </p:nvCxnSpPr>
        <p:spPr>
          <a:xfrm>
            <a:off x="4716016" y="6381328"/>
            <a:ext cx="1656184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ovací šipka 108"/>
          <p:cNvCxnSpPr/>
          <p:nvPr/>
        </p:nvCxnSpPr>
        <p:spPr>
          <a:xfrm>
            <a:off x="3131840" y="6363040"/>
            <a:ext cx="1368152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Šipka doprava 109"/>
          <p:cNvSpPr/>
          <p:nvPr/>
        </p:nvSpPr>
        <p:spPr>
          <a:xfrm>
            <a:off x="3491880" y="1700808"/>
            <a:ext cx="172819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0B0F0"/>
                </a:solidFill>
              </a:rPr>
              <a:t>e  - směr výpočtu</a:t>
            </a:r>
            <a:endParaRPr lang="cs-CZ" sz="1400" dirty="0">
              <a:solidFill>
                <a:srgbClr val="00B0F0"/>
              </a:solidFill>
            </a:endParaRPr>
          </a:p>
        </p:txBody>
      </p:sp>
      <p:sp>
        <p:nvSpPr>
          <p:cNvPr id="111" name="Šipka doprava 110"/>
          <p:cNvSpPr/>
          <p:nvPr/>
        </p:nvSpPr>
        <p:spPr>
          <a:xfrm>
            <a:off x="3779912" y="2924944"/>
            <a:ext cx="172819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0B0F0"/>
                </a:solidFill>
              </a:rPr>
              <a:t>e  - směr výpočtu</a:t>
            </a:r>
            <a:endParaRPr lang="cs-CZ" sz="1400" dirty="0">
              <a:solidFill>
                <a:srgbClr val="00B0F0"/>
              </a:solidFill>
            </a:endParaRPr>
          </a:p>
        </p:txBody>
      </p:sp>
      <p:sp>
        <p:nvSpPr>
          <p:cNvPr id="112" name="Šipka doprava 111"/>
          <p:cNvSpPr/>
          <p:nvPr/>
        </p:nvSpPr>
        <p:spPr>
          <a:xfrm flipH="1">
            <a:off x="3563888" y="4437112"/>
            <a:ext cx="18002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0B0F0"/>
                </a:solidFill>
              </a:rPr>
              <a:t>e  - směr výpočtu</a:t>
            </a:r>
            <a:endParaRPr lang="cs-CZ" sz="1400" dirty="0">
              <a:solidFill>
                <a:srgbClr val="00B0F0"/>
              </a:solidFill>
            </a:endParaRPr>
          </a:p>
        </p:txBody>
      </p:sp>
      <p:sp>
        <p:nvSpPr>
          <p:cNvPr id="113" name="Šipka doprava 112"/>
          <p:cNvSpPr/>
          <p:nvPr/>
        </p:nvSpPr>
        <p:spPr>
          <a:xfrm flipH="1">
            <a:off x="3923928" y="5661248"/>
            <a:ext cx="18002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0B0F0"/>
                </a:solidFill>
              </a:rPr>
              <a:t>e  - směr výpočtu</a:t>
            </a:r>
            <a:endParaRPr lang="cs-CZ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7" grpId="0" animBg="1"/>
      <p:bldP spid="77" grpId="0" animBg="1"/>
      <p:bldP spid="7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grpSp>
        <p:nvGrpSpPr>
          <p:cNvPr id="51" name="Skupina 50"/>
          <p:cNvGrpSpPr/>
          <p:nvPr/>
        </p:nvGrpSpPr>
        <p:grpSpPr>
          <a:xfrm>
            <a:off x="2843808" y="1979548"/>
            <a:ext cx="3600400" cy="657364"/>
            <a:chOff x="2843808" y="1979548"/>
            <a:chExt cx="3600400" cy="657364"/>
          </a:xfrm>
        </p:grpSpPr>
        <p:cxnSp>
          <p:nvCxnSpPr>
            <p:cNvPr id="55" name="Přímá spojovací čára 54"/>
            <p:cNvCxnSpPr/>
            <p:nvPr/>
          </p:nvCxnSpPr>
          <p:spPr>
            <a:xfrm>
              <a:off x="2843808" y="2312876"/>
              <a:ext cx="36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ovací čára 55"/>
            <p:cNvCxnSpPr/>
            <p:nvPr/>
          </p:nvCxnSpPr>
          <p:spPr>
            <a:xfrm flipH="1">
              <a:off x="6228184" y="2312876"/>
              <a:ext cx="216024" cy="10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>
              <a:off x="4355976" y="226758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dirty="0" smtClean="0"/>
                <a:t> </a:t>
              </a:r>
              <a:endParaRPr lang="cs-CZ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347336" y="197954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 </a:t>
              </a:r>
              <a:endParaRPr lang="cs-CZ" dirty="0"/>
            </a:p>
          </p:txBody>
        </p:sp>
        <p:cxnSp>
          <p:nvCxnSpPr>
            <p:cNvPr id="59" name="Přímá spojovací čára 58"/>
            <p:cNvCxnSpPr/>
            <p:nvPr/>
          </p:nvCxnSpPr>
          <p:spPr>
            <a:xfrm>
              <a:off x="6444208" y="2132856"/>
              <a:ext cx="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bdélník 64"/>
          <p:cNvSpPr/>
          <p:nvPr/>
        </p:nvSpPr>
        <p:spPr>
          <a:xfrm>
            <a:off x="1835696" y="1844824"/>
            <a:ext cx="100811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SE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81" name="TextovéPole 80"/>
          <p:cNvSpPr txBox="1"/>
          <p:nvPr/>
        </p:nvSpPr>
        <p:spPr>
          <a:xfrm>
            <a:off x="2627784" y="980728"/>
            <a:ext cx="249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Ideální zdroj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3" name="TextovéPole 82"/>
          <p:cNvSpPr txBox="1"/>
          <p:nvPr/>
        </p:nvSpPr>
        <p:spPr>
          <a:xfrm>
            <a:off x="3275856" y="2780928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Zdroj úsilí</a:t>
            </a:r>
            <a:endParaRPr lang="cs-CZ" sz="2400" dirty="0">
              <a:solidFill>
                <a:srgbClr val="0070C0"/>
              </a:solidFill>
            </a:endParaRPr>
          </a:p>
        </p:txBody>
      </p:sp>
      <p:cxnSp>
        <p:nvCxnSpPr>
          <p:cNvPr id="87" name="Přímá spojovací šipka 86"/>
          <p:cNvCxnSpPr/>
          <p:nvPr/>
        </p:nvCxnSpPr>
        <p:spPr>
          <a:xfrm flipV="1">
            <a:off x="1331640" y="2420888"/>
            <a:ext cx="5040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ovéPole 88"/>
          <p:cNvSpPr txBox="1"/>
          <p:nvPr/>
        </p:nvSpPr>
        <p:spPr>
          <a:xfrm>
            <a:off x="827584" y="292494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řízení</a:t>
            </a:r>
            <a:endParaRPr lang="cs-CZ" dirty="0"/>
          </a:p>
        </p:txBody>
      </p:sp>
      <p:sp>
        <p:nvSpPr>
          <p:cNvPr id="92" name="Obdélník 91"/>
          <p:cNvSpPr/>
          <p:nvPr/>
        </p:nvSpPr>
        <p:spPr>
          <a:xfrm>
            <a:off x="1907704" y="3356992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F</a:t>
            </a:r>
            <a:r>
              <a:rPr lang="cs-CZ" baseline="-25000" dirty="0" smtClean="0">
                <a:solidFill>
                  <a:srgbClr val="00B0F0"/>
                </a:solidFill>
              </a:rPr>
              <a:t>SE</a:t>
            </a:r>
            <a:endParaRPr lang="cs-CZ" baseline="-25000" dirty="0">
              <a:solidFill>
                <a:srgbClr val="00B0F0"/>
              </a:solidFill>
            </a:endParaRPr>
          </a:p>
        </p:txBody>
      </p:sp>
      <p:sp>
        <p:nvSpPr>
          <p:cNvPr id="93" name="TextovéPole 92"/>
          <p:cNvSpPr txBox="1"/>
          <p:nvPr/>
        </p:nvSpPr>
        <p:spPr>
          <a:xfrm>
            <a:off x="827584" y="364502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řízení</a:t>
            </a:r>
            <a:endParaRPr lang="cs-CZ" dirty="0"/>
          </a:p>
        </p:txBody>
      </p:sp>
      <p:sp>
        <p:nvSpPr>
          <p:cNvPr id="94" name="TextovéPole 93"/>
          <p:cNvSpPr txBox="1"/>
          <p:nvPr/>
        </p:nvSpPr>
        <p:spPr>
          <a:xfrm>
            <a:off x="3302991" y="3625444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</a:t>
            </a:r>
            <a:endParaRPr lang="cs-CZ" dirty="0"/>
          </a:p>
        </p:txBody>
      </p:sp>
      <p:cxnSp>
        <p:nvCxnSpPr>
          <p:cNvPr id="114" name="Přímá spojovací šipka 113"/>
          <p:cNvCxnSpPr>
            <a:stCxn id="93" idx="3"/>
            <a:endCxn id="92" idx="1"/>
          </p:cNvCxnSpPr>
          <p:nvPr/>
        </p:nvCxnSpPr>
        <p:spPr>
          <a:xfrm flipV="1">
            <a:off x="1592537" y="3825044"/>
            <a:ext cx="315167" cy="464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šipka 114"/>
          <p:cNvCxnSpPr>
            <a:stCxn id="92" idx="3"/>
            <a:endCxn id="94" idx="1"/>
          </p:cNvCxnSpPr>
          <p:nvPr/>
        </p:nvCxnSpPr>
        <p:spPr>
          <a:xfrm flipV="1">
            <a:off x="2915816" y="3810110"/>
            <a:ext cx="387175" cy="1493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>
            <a:off x="899592" y="4581128"/>
            <a:ext cx="5616624" cy="2232248"/>
            <a:chOff x="899592" y="4581128"/>
            <a:chExt cx="5616624" cy="2232248"/>
          </a:xfrm>
        </p:grpSpPr>
        <p:grpSp>
          <p:nvGrpSpPr>
            <p:cNvPr id="69" name="Skupina 68"/>
            <p:cNvGrpSpPr/>
            <p:nvPr/>
          </p:nvGrpSpPr>
          <p:grpSpPr>
            <a:xfrm>
              <a:off x="2915816" y="4715852"/>
              <a:ext cx="3600400" cy="657364"/>
              <a:chOff x="2843808" y="1979548"/>
              <a:chExt cx="3600400" cy="657364"/>
            </a:xfrm>
          </p:grpSpPr>
          <p:cxnSp>
            <p:nvCxnSpPr>
              <p:cNvPr id="70" name="Přímá spojovací čára 69"/>
              <p:cNvCxnSpPr/>
              <p:nvPr/>
            </p:nvCxnSpPr>
            <p:spPr>
              <a:xfrm>
                <a:off x="2843808" y="2312876"/>
                <a:ext cx="3600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Přímá spojovací čára 70"/>
              <p:cNvCxnSpPr/>
              <p:nvPr/>
            </p:nvCxnSpPr>
            <p:spPr>
              <a:xfrm flipH="1">
                <a:off x="6228184" y="2312876"/>
                <a:ext cx="216024" cy="1080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ovéPole 72"/>
              <p:cNvSpPr txBox="1"/>
              <p:nvPr/>
            </p:nvSpPr>
            <p:spPr>
              <a:xfrm>
                <a:off x="4355976" y="2267580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f</a:t>
                </a:r>
                <a:r>
                  <a:rPr lang="cs-CZ" dirty="0" smtClean="0"/>
                  <a:t> </a:t>
                </a:r>
                <a:endParaRPr lang="cs-CZ" dirty="0"/>
              </a:p>
            </p:txBody>
          </p:sp>
          <p:sp>
            <p:nvSpPr>
              <p:cNvPr id="74" name="TextovéPole 73"/>
              <p:cNvSpPr txBox="1"/>
              <p:nvPr/>
            </p:nvSpPr>
            <p:spPr>
              <a:xfrm>
                <a:off x="4347336" y="1979548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 </a:t>
                </a:r>
                <a:endParaRPr lang="cs-CZ" dirty="0"/>
              </a:p>
            </p:txBody>
          </p:sp>
          <p:cxnSp>
            <p:nvCxnSpPr>
              <p:cNvPr id="75" name="Přímá spojovací čára 74"/>
              <p:cNvCxnSpPr/>
              <p:nvPr/>
            </p:nvCxnSpPr>
            <p:spPr>
              <a:xfrm>
                <a:off x="6444208" y="2132856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Obdélník 79"/>
            <p:cNvSpPr/>
            <p:nvPr/>
          </p:nvSpPr>
          <p:spPr>
            <a:xfrm>
              <a:off x="1907704" y="4581128"/>
              <a:ext cx="1008112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rgbClr val="00B0F0"/>
                  </a:solidFill>
                </a:rPr>
                <a:t>SF</a:t>
              </a:r>
              <a:endParaRPr lang="cs-CZ" dirty="0">
                <a:solidFill>
                  <a:srgbClr val="00B0F0"/>
                </a:solidFill>
              </a:endParaRPr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3428256" y="5580529"/>
              <a:ext cx="1617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solidFill>
                    <a:srgbClr val="0070C0"/>
                  </a:solidFill>
                </a:rPr>
                <a:t>Zdroj toku</a:t>
              </a:r>
              <a:endParaRPr lang="cs-CZ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88" name="Přímá spojovací šipka 87"/>
            <p:cNvCxnSpPr/>
            <p:nvPr/>
          </p:nvCxnSpPr>
          <p:spPr>
            <a:xfrm flipV="1">
              <a:off x="1403648" y="5085184"/>
              <a:ext cx="504056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ovéPole 89"/>
            <p:cNvSpPr txBox="1"/>
            <p:nvPr/>
          </p:nvSpPr>
          <p:spPr>
            <a:xfrm>
              <a:off x="899592" y="5507940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řízení</a:t>
              </a:r>
              <a:endParaRPr lang="cs-CZ" dirty="0"/>
            </a:p>
          </p:txBody>
        </p:sp>
        <p:sp>
          <p:nvSpPr>
            <p:cNvPr id="119" name="Obdélník 118"/>
            <p:cNvSpPr/>
            <p:nvPr/>
          </p:nvSpPr>
          <p:spPr>
            <a:xfrm>
              <a:off x="1979712" y="5877272"/>
              <a:ext cx="100811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rgbClr val="00B0F0"/>
                  </a:solidFill>
                </a:rPr>
                <a:t>F</a:t>
              </a:r>
              <a:r>
                <a:rPr lang="cs-CZ" baseline="30000" dirty="0" smtClean="0">
                  <a:solidFill>
                    <a:srgbClr val="00B0F0"/>
                  </a:solidFill>
                </a:rPr>
                <a:t>-1</a:t>
              </a:r>
              <a:r>
                <a:rPr lang="cs-CZ" baseline="-25000" dirty="0" smtClean="0">
                  <a:solidFill>
                    <a:srgbClr val="00B0F0"/>
                  </a:solidFill>
                </a:rPr>
                <a:t>SF</a:t>
              </a:r>
              <a:endParaRPr lang="cs-CZ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120" name="TextovéPole 119"/>
            <p:cNvSpPr txBox="1"/>
            <p:nvPr/>
          </p:nvSpPr>
          <p:spPr>
            <a:xfrm>
              <a:off x="899592" y="6165304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řízení</a:t>
              </a:r>
              <a:endParaRPr lang="cs-CZ" dirty="0"/>
            </a:p>
          </p:txBody>
        </p:sp>
        <p:sp>
          <p:nvSpPr>
            <p:cNvPr id="121" name="TextovéPole 120"/>
            <p:cNvSpPr txBox="1"/>
            <p:nvPr/>
          </p:nvSpPr>
          <p:spPr>
            <a:xfrm>
              <a:off x="3374999" y="6145724"/>
              <a:ext cx="296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f</a:t>
              </a:r>
              <a:endParaRPr lang="cs-CZ" dirty="0"/>
            </a:p>
          </p:txBody>
        </p:sp>
        <p:cxnSp>
          <p:nvCxnSpPr>
            <p:cNvPr id="122" name="Přímá spojovací šipka 121"/>
            <p:cNvCxnSpPr>
              <a:stCxn id="120" idx="3"/>
              <a:endCxn id="119" idx="1"/>
            </p:cNvCxnSpPr>
            <p:nvPr/>
          </p:nvCxnSpPr>
          <p:spPr>
            <a:xfrm flipV="1">
              <a:off x="1664545" y="6345324"/>
              <a:ext cx="315167" cy="4646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Přímá spojovací šipka 122"/>
            <p:cNvCxnSpPr>
              <a:stCxn id="119" idx="3"/>
              <a:endCxn id="121" idx="1"/>
            </p:cNvCxnSpPr>
            <p:nvPr/>
          </p:nvCxnSpPr>
          <p:spPr>
            <a:xfrm flipV="1">
              <a:off x="2987824" y="6330390"/>
              <a:ext cx="387175" cy="14934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2627784" y="980728"/>
            <a:ext cx="4532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>
                <a:solidFill>
                  <a:srgbClr val="0070C0"/>
                </a:solidFill>
              </a:rPr>
              <a:t>Jednobran</a:t>
            </a:r>
            <a:r>
              <a:rPr lang="cs-CZ" sz="3200" dirty="0" smtClean="0">
                <a:solidFill>
                  <a:srgbClr val="0070C0"/>
                </a:solidFill>
              </a:rPr>
              <a:t> typu rezistor</a:t>
            </a:r>
            <a:endParaRPr lang="cs-CZ" sz="3200" dirty="0">
              <a:solidFill>
                <a:srgbClr val="0070C0"/>
              </a:solidFill>
            </a:endParaRPr>
          </a:p>
        </p:txBody>
      </p:sp>
      <p:grpSp>
        <p:nvGrpSpPr>
          <p:cNvPr id="86" name="Skupina 85"/>
          <p:cNvGrpSpPr/>
          <p:nvPr/>
        </p:nvGrpSpPr>
        <p:grpSpPr>
          <a:xfrm>
            <a:off x="2843808" y="1700808"/>
            <a:ext cx="5256584" cy="2385556"/>
            <a:chOff x="2483768" y="4355812"/>
            <a:chExt cx="5256584" cy="2385556"/>
          </a:xfrm>
        </p:grpSpPr>
        <p:sp>
          <p:nvSpPr>
            <p:cNvPr id="91" name="TextovéPole 90"/>
            <p:cNvSpPr txBox="1"/>
            <p:nvPr/>
          </p:nvSpPr>
          <p:spPr>
            <a:xfrm>
              <a:off x="4860032" y="6372036"/>
              <a:ext cx="296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f</a:t>
              </a:r>
              <a:endParaRPr lang="cs-CZ" dirty="0"/>
            </a:p>
          </p:txBody>
        </p:sp>
        <p:grpSp>
          <p:nvGrpSpPr>
            <p:cNvPr id="95" name="Skupina 81"/>
            <p:cNvGrpSpPr/>
            <p:nvPr/>
          </p:nvGrpSpPr>
          <p:grpSpPr>
            <a:xfrm>
              <a:off x="2483768" y="4355812"/>
              <a:ext cx="5256584" cy="2232248"/>
              <a:chOff x="2483768" y="4355812"/>
              <a:chExt cx="5256584" cy="2232248"/>
            </a:xfrm>
          </p:grpSpPr>
          <p:grpSp>
            <p:nvGrpSpPr>
              <p:cNvPr id="96" name="Skupina 50"/>
              <p:cNvGrpSpPr/>
              <p:nvPr/>
            </p:nvGrpSpPr>
            <p:grpSpPr>
              <a:xfrm>
                <a:off x="2483768" y="4418528"/>
                <a:ext cx="3600400" cy="657364"/>
                <a:chOff x="2843808" y="1979548"/>
                <a:chExt cx="3600400" cy="657364"/>
              </a:xfrm>
            </p:grpSpPr>
            <p:cxnSp>
              <p:nvCxnSpPr>
                <p:cNvPr id="103" name="Přímá spojovací čára 102"/>
                <p:cNvCxnSpPr/>
                <p:nvPr/>
              </p:nvCxnSpPr>
              <p:spPr>
                <a:xfrm>
                  <a:off x="2843808" y="2312876"/>
                  <a:ext cx="36004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ovací čára 103"/>
                <p:cNvCxnSpPr/>
                <p:nvPr/>
              </p:nvCxnSpPr>
              <p:spPr>
                <a:xfrm flipH="1">
                  <a:off x="6228184" y="2312876"/>
                  <a:ext cx="216024" cy="1080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ovéPole 104"/>
                <p:cNvSpPr txBox="1"/>
                <p:nvPr/>
              </p:nvSpPr>
              <p:spPr>
                <a:xfrm>
                  <a:off x="4355976" y="2267580"/>
                  <a:ext cx="316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</a:t>
                  </a:r>
                  <a:r>
                    <a:rPr lang="cs-CZ" dirty="0" smtClean="0"/>
                    <a:t> </a:t>
                  </a:r>
                  <a:endParaRPr lang="cs-CZ" dirty="0"/>
                </a:p>
              </p:txBody>
            </p:sp>
            <p:sp>
              <p:nvSpPr>
                <p:cNvPr id="106" name="TextovéPole 105"/>
                <p:cNvSpPr txBox="1"/>
                <p:nvPr/>
              </p:nvSpPr>
              <p:spPr>
                <a:xfrm>
                  <a:off x="4347336" y="1979548"/>
                  <a:ext cx="352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 </a:t>
                  </a:r>
                  <a:endParaRPr lang="cs-CZ" dirty="0"/>
                </a:p>
              </p:txBody>
            </p:sp>
            <p:cxnSp>
              <p:nvCxnSpPr>
                <p:cNvPr id="107" name="Přímá spojovací čára 106"/>
                <p:cNvCxnSpPr/>
                <p:nvPr/>
              </p:nvCxnSpPr>
              <p:spPr>
                <a:xfrm>
                  <a:off x="2843808" y="2142148"/>
                  <a:ext cx="0" cy="36004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Obdélník 96"/>
              <p:cNvSpPr/>
              <p:nvPr/>
            </p:nvSpPr>
            <p:spPr>
              <a:xfrm>
                <a:off x="6156176" y="4355812"/>
                <a:ext cx="720080" cy="7920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800" dirty="0" smtClean="0">
                    <a:solidFill>
                      <a:srgbClr val="00B0F0"/>
                    </a:solidFill>
                  </a:rPr>
                  <a:t>R</a:t>
                </a:r>
                <a:endParaRPr lang="cs-CZ" sz="28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8" name="Obdélník 97"/>
              <p:cNvSpPr/>
              <p:nvPr/>
            </p:nvSpPr>
            <p:spPr>
              <a:xfrm>
                <a:off x="5868144" y="5363924"/>
                <a:ext cx="1008112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rgbClr val="00B0F0"/>
                    </a:solidFill>
                  </a:rPr>
                  <a:t>F</a:t>
                </a:r>
                <a:r>
                  <a:rPr lang="cs-CZ" baseline="-25000" dirty="0" smtClean="0">
                    <a:solidFill>
                      <a:srgbClr val="00B0F0"/>
                    </a:solidFill>
                  </a:rPr>
                  <a:t>R</a:t>
                </a:r>
                <a:endParaRPr lang="cs-CZ" baseline="-250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9" name="TextovéPole 98"/>
              <p:cNvSpPr txBox="1"/>
              <p:nvPr/>
            </p:nvSpPr>
            <p:spPr>
              <a:xfrm>
                <a:off x="4788024" y="565195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100" name="Přímá spojovací šipka 99"/>
              <p:cNvCxnSpPr>
                <a:stCxn id="99" idx="3"/>
                <a:endCxn id="98" idx="1"/>
              </p:cNvCxnSpPr>
              <p:nvPr/>
            </p:nvCxnSpPr>
            <p:spPr>
              <a:xfrm flipV="1">
                <a:off x="5084900" y="5831976"/>
                <a:ext cx="783244" cy="4646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Tvar 37"/>
              <p:cNvCxnSpPr>
                <a:stCxn id="98" idx="3"/>
              </p:cNvCxnSpPr>
              <p:nvPr/>
            </p:nvCxnSpPr>
            <p:spPr>
              <a:xfrm flipH="1">
                <a:off x="5220072" y="5831976"/>
                <a:ext cx="1656184" cy="756084"/>
              </a:xfrm>
              <a:prstGeom prst="bentConnector3">
                <a:avLst>
                  <a:gd name="adj1" fmla="val -13803"/>
                </a:avLst>
              </a:prstGeom>
              <a:ln>
                <a:solidFill>
                  <a:schemeClr val="bg2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ovéPole 101"/>
              <p:cNvSpPr txBox="1"/>
              <p:nvPr/>
            </p:nvSpPr>
            <p:spPr>
              <a:xfrm>
                <a:off x="6084168" y="6021288"/>
                <a:ext cx="16561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dirty="0" smtClean="0">
                    <a:solidFill>
                      <a:srgbClr val="0070C0"/>
                    </a:solidFill>
                  </a:rPr>
                  <a:t>e</a:t>
                </a:r>
                <a:r>
                  <a:rPr lang="cs-CZ" sz="1100" dirty="0" smtClean="0">
                    <a:solidFill>
                      <a:srgbClr val="0070C0"/>
                    </a:solidFill>
                  </a:rPr>
                  <a:t>=</a:t>
                </a:r>
                <a:r>
                  <a:rPr lang="cs-CZ" sz="1100" dirty="0" err="1" smtClean="0">
                    <a:solidFill>
                      <a:srgbClr val="0070C0"/>
                    </a:solidFill>
                  </a:rPr>
                  <a:t>Rf</a:t>
                </a:r>
                <a:endParaRPr lang="cs-CZ" sz="1100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09" name="Skupina 108"/>
          <p:cNvGrpSpPr/>
          <p:nvPr/>
        </p:nvGrpSpPr>
        <p:grpSpPr>
          <a:xfrm>
            <a:off x="2771800" y="4355812"/>
            <a:ext cx="5256584" cy="2241540"/>
            <a:chOff x="2843808" y="1916832"/>
            <a:chExt cx="5256584" cy="2241540"/>
          </a:xfrm>
        </p:grpSpPr>
        <p:grpSp>
          <p:nvGrpSpPr>
            <p:cNvPr id="110" name="Skupina 50"/>
            <p:cNvGrpSpPr/>
            <p:nvPr/>
          </p:nvGrpSpPr>
          <p:grpSpPr>
            <a:xfrm>
              <a:off x="2843808" y="1979548"/>
              <a:ext cx="3600400" cy="657364"/>
              <a:chOff x="2843808" y="1979548"/>
              <a:chExt cx="3600400" cy="657364"/>
            </a:xfrm>
          </p:grpSpPr>
          <p:cxnSp>
            <p:nvCxnSpPr>
              <p:cNvPr id="125" name="Přímá spojovací čára 124"/>
              <p:cNvCxnSpPr/>
              <p:nvPr/>
            </p:nvCxnSpPr>
            <p:spPr>
              <a:xfrm>
                <a:off x="2843808" y="2312876"/>
                <a:ext cx="3600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Přímá spojovací čára 125"/>
              <p:cNvCxnSpPr/>
              <p:nvPr/>
            </p:nvCxnSpPr>
            <p:spPr>
              <a:xfrm flipH="1">
                <a:off x="6228184" y="2312876"/>
                <a:ext cx="216024" cy="1080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ovéPole 126"/>
              <p:cNvSpPr txBox="1"/>
              <p:nvPr/>
            </p:nvSpPr>
            <p:spPr>
              <a:xfrm>
                <a:off x="4355976" y="2267580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f</a:t>
                </a:r>
                <a:r>
                  <a:rPr lang="cs-CZ" dirty="0" smtClean="0"/>
                  <a:t> </a:t>
                </a:r>
                <a:endParaRPr lang="cs-CZ" dirty="0"/>
              </a:p>
            </p:txBody>
          </p:sp>
          <p:sp>
            <p:nvSpPr>
              <p:cNvPr id="128" name="TextovéPole 127"/>
              <p:cNvSpPr txBox="1"/>
              <p:nvPr/>
            </p:nvSpPr>
            <p:spPr>
              <a:xfrm>
                <a:off x="4347336" y="1979548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 </a:t>
                </a:r>
                <a:endParaRPr lang="cs-CZ" dirty="0"/>
              </a:p>
            </p:txBody>
          </p:sp>
          <p:cxnSp>
            <p:nvCxnSpPr>
              <p:cNvPr id="129" name="Přímá spojovací čára 128"/>
              <p:cNvCxnSpPr/>
              <p:nvPr/>
            </p:nvCxnSpPr>
            <p:spPr>
              <a:xfrm>
                <a:off x="6444208" y="2132856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Obdélník 110"/>
            <p:cNvSpPr/>
            <p:nvPr/>
          </p:nvSpPr>
          <p:spPr>
            <a:xfrm>
              <a:off x="6516216" y="1916832"/>
              <a:ext cx="720080" cy="792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 smtClean="0">
                  <a:solidFill>
                    <a:srgbClr val="00B0F0"/>
                  </a:solidFill>
                </a:rPr>
                <a:t>R</a:t>
              </a:r>
              <a:endParaRPr lang="cs-CZ" sz="2800" dirty="0">
                <a:solidFill>
                  <a:srgbClr val="00B0F0"/>
                </a:solidFill>
              </a:endParaRPr>
            </a:p>
          </p:txBody>
        </p:sp>
        <p:sp>
          <p:nvSpPr>
            <p:cNvPr id="112" name="Obdélník 111"/>
            <p:cNvSpPr/>
            <p:nvPr/>
          </p:nvSpPr>
          <p:spPr>
            <a:xfrm>
              <a:off x="6228184" y="2780928"/>
              <a:ext cx="100811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rgbClr val="00B0F0"/>
                  </a:solidFill>
                </a:rPr>
                <a:t>F</a:t>
              </a:r>
              <a:r>
                <a:rPr lang="cs-CZ" baseline="30000" dirty="0" smtClean="0">
                  <a:solidFill>
                    <a:srgbClr val="00B0F0"/>
                  </a:solidFill>
                </a:rPr>
                <a:t>-1</a:t>
              </a:r>
              <a:r>
                <a:rPr lang="cs-CZ" baseline="-25000" dirty="0" smtClean="0">
                  <a:solidFill>
                    <a:srgbClr val="00B0F0"/>
                  </a:solidFill>
                </a:rPr>
                <a:t>R</a:t>
              </a:r>
              <a:endParaRPr lang="cs-CZ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113" name="TextovéPole 112"/>
            <p:cNvSpPr txBox="1"/>
            <p:nvPr/>
          </p:nvSpPr>
          <p:spPr>
            <a:xfrm>
              <a:off x="5148064" y="306896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</a:t>
              </a:r>
              <a:endParaRPr lang="cs-CZ" dirty="0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5220072" y="3789040"/>
              <a:ext cx="296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f</a:t>
              </a:r>
              <a:endParaRPr lang="cs-CZ" dirty="0"/>
            </a:p>
          </p:txBody>
        </p:sp>
        <p:cxnSp>
          <p:nvCxnSpPr>
            <p:cNvPr id="117" name="Přímá spojovací šipka 116"/>
            <p:cNvCxnSpPr>
              <a:stCxn id="113" idx="3"/>
              <a:endCxn id="112" idx="1"/>
            </p:cNvCxnSpPr>
            <p:nvPr/>
          </p:nvCxnSpPr>
          <p:spPr>
            <a:xfrm flipV="1">
              <a:off x="5444940" y="3248980"/>
              <a:ext cx="783244" cy="4646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Tvar 37"/>
            <p:cNvCxnSpPr>
              <a:stCxn id="112" idx="3"/>
            </p:cNvCxnSpPr>
            <p:nvPr/>
          </p:nvCxnSpPr>
          <p:spPr>
            <a:xfrm flipH="1">
              <a:off x="5580112" y="3248980"/>
              <a:ext cx="1656184" cy="756084"/>
            </a:xfrm>
            <a:prstGeom prst="bentConnector3">
              <a:avLst>
                <a:gd name="adj1" fmla="val -13803"/>
              </a:avLst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ovéPole 123"/>
            <p:cNvSpPr txBox="1"/>
            <p:nvPr/>
          </p:nvSpPr>
          <p:spPr>
            <a:xfrm>
              <a:off x="6444208" y="3429000"/>
              <a:ext cx="16561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 smtClean="0">
                  <a:solidFill>
                    <a:srgbClr val="0070C0"/>
                  </a:solidFill>
                </a:rPr>
                <a:t>f=(1/R)e</a:t>
              </a:r>
              <a:endParaRPr lang="cs-CZ" sz="11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1" name="Skupina 130"/>
          <p:cNvGrpSpPr/>
          <p:nvPr/>
        </p:nvGrpSpPr>
        <p:grpSpPr>
          <a:xfrm>
            <a:off x="167789" y="2348880"/>
            <a:ext cx="2099955" cy="2736304"/>
            <a:chOff x="167789" y="2348880"/>
            <a:chExt cx="2099955" cy="2736304"/>
          </a:xfrm>
        </p:grpSpPr>
        <p:grpSp>
          <p:nvGrpSpPr>
            <p:cNvPr id="132" name="Skupina 165"/>
            <p:cNvGrpSpPr/>
            <p:nvPr/>
          </p:nvGrpSpPr>
          <p:grpSpPr>
            <a:xfrm>
              <a:off x="323528" y="2348880"/>
              <a:ext cx="1296144" cy="576064"/>
              <a:chOff x="1979712" y="4454256"/>
              <a:chExt cx="1296144" cy="576064"/>
            </a:xfrm>
          </p:grpSpPr>
          <p:grpSp>
            <p:nvGrpSpPr>
              <p:cNvPr id="140" name="Skupina 145"/>
              <p:cNvGrpSpPr/>
              <p:nvPr/>
            </p:nvGrpSpPr>
            <p:grpSpPr>
              <a:xfrm>
                <a:off x="2402616" y="4454256"/>
                <a:ext cx="246123" cy="576064"/>
                <a:chOff x="2483768" y="4509120"/>
                <a:chExt cx="246123" cy="576064"/>
              </a:xfrm>
            </p:grpSpPr>
            <p:cxnSp>
              <p:nvCxnSpPr>
                <p:cNvPr id="143" name="Přímá spojovací čára 142"/>
                <p:cNvCxnSpPr/>
                <p:nvPr/>
              </p:nvCxnSpPr>
              <p:spPr>
                <a:xfrm flipV="1">
                  <a:off x="2609496" y="4605131"/>
                  <a:ext cx="0" cy="365755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Přímá spojovací čára 143"/>
                <p:cNvCxnSpPr/>
                <p:nvPr/>
              </p:nvCxnSpPr>
              <p:spPr>
                <a:xfrm flipV="1">
                  <a:off x="2717699" y="4509120"/>
                  <a:ext cx="0" cy="576064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Přímá spojovací čára 144"/>
                <p:cNvCxnSpPr/>
                <p:nvPr/>
              </p:nvCxnSpPr>
              <p:spPr>
                <a:xfrm flipH="1">
                  <a:off x="2489864" y="4541885"/>
                  <a:ext cx="240027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Přímá spojovací čára 145"/>
                <p:cNvCxnSpPr/>
                <p:nvPr/>
              </p:nvCxnSpPr>
              <p:spPr>
                <a:xfrm flipH="1">
                  <a:off x="2483768" y="5043275"/>
                  <a:ext cx="240027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Přímá spojovací čára 140"/>
              <p:cNvCxnSpPr/>
              <p:nvPr/>
            </p:nvCxnSpPr>
            <p:spPr>
              <a:xfrm>
                <a:off x="1979712" y="4734288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Přímá spojovací čára 141"/>
              <p:cNvCxnSpPr/>
              <p:nvPr/>
            </p:nvCxnSpPr>
            <p:spPr>
              <a:xfrm>
                <a:off x="2681504" y="4725144"/>
                <a:ext cx="5943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Obdélník 132"/>
            <p:cNvSpPr/>
            <p:nvPr/>
          </p:nvSpPr>
          <p:spPr>
            <a:xfrm>
              <a:off x="611560" y="3212976"/>
              <a:ext cx="1008112" cy="360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R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134" name="Přímá spojovací čára 133"/>
            <p:cNvCxnSpPr/>
            <p:nvPr/>
          </p:nvCxnSpPr>
          <p:spPr>
            <a:xfrm>
              <a:off x="167789" y="3392161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Přímá spojovací čára 134"/>
            <p:cNvCxnSpPr/>
            <p:nvPr/>
          </p:nvCxnSpPr>
          <p:spPr>
            <a:xfrm>
              <a:off x="1619672" y="3380438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Přímá spojovací šipka 135"/>
            <p:cNvCxnSpPr/>
            <p:nvPr/>
          </p:nvCxnSpPr>
          <p:spPr>
            <a:xfrm>
              <a:off x="323528" y="4365104"/>
              <a:ext cx="8640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Krychle 136"/>
            <p:cNvSpPr/>
            <p:nvPr/>
          </p:nvSpPr>
          <p:spPr>
            <a:xfrm>
              <a:off x="971600" y="3645024"/>
              <a:ext cx="720080" cy="1440160"/>
            </a:xfrm>
            <a:prstGeom prst="cube">
              <a:avLst>
                <a:gd name="adj" fmla="val 673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TextovéPole 137"/>
            <p:cNvSpPr txBox="1"/>
            <p:nvPr/>
          </p:nvSpPr>
          <p:spPr>
            <a:xfrm>
              <a:off x="1691680" y="4005064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Q</a:t>
              </a:r>
              <a:endParaRPr lang="cs-CZ" baseline="-25000" dirty="0"/>
            </a:p>
          </p:txBody>
        </p:sp>
        <p:cxnSp>
          <p:nvCxnSpPr>
            <p:cNvPr id="139" name="Přímá spojovací šipka 138"/>
            <p:cNvCxnSpPr/>
            <p:nvPr/>
          </p:nvCxnSpPr>
          <p:spPr>
            <a:xfrm>
              <a:off x="1403648" y="4365104"/>
              <a:ext cx="8640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1187624" y="1052736"/>
            <a:ext cx="7378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>
                <a:solidFill>
                  <a:srgbClr val="0070C0"/>
                </a:solidFill>
              </a:rPr>
              <a:t>Jednobran</a:t>
            </a:r>
            <a:r>
              <a:rPr lang="cs-CZ" sz="3200" dirty="0" smtClean="0">
                <a:solidFill>
                  <a:srgbClr val="0070C0"/>
                </a:solidFill>
              </a:rPr>
              <a:t> typu akumulátor (</a:t>
            </a:r>
            <a:r>
              <a:rPr lang="cs-CZ" sz="3200" dirty="0" err="1" smtClean="0">
                <a:solidFill>
                  <a:srgbClr val="0070C0"/>
                </a:solidFill>
              </a:rPr>
              <a:t>kapacitor</a:t>
            </a:r>
            <a:r>
              <a:rPr lang="cs-CZ" sz="3200" dirty="0" smtClean="0">
                <a:solidFill>
                  <a:srgbClr val="0070C0"/>
                </a:solidFill>
              </a:rPr>
              <a:t>)</a:t>
            </a:r>
            <a:endParaRPr lang="cs-CZ" sz="3200" dirty="0">
              <a:solidFill>
                <a:srgbClr val="0070C0"/>
              </a:solidFill>
            </a:endParaRPr>
          </a:p>
        </p:txBody>
      </p:sp>
      <p:grpSp>
        <p:nvGrpSpPr>
          <p:cNvPr id="77" name="Skupina 76"/>
          <p:cNvGrpSpPr/>
          <p:nvPr/>
        </p:nvGrpSpPr>
        <p:grpSpPr>
          <a:xfrm>
            <a:off x="1259632" y="1844824"/>
            <a:ext cx="5606995" cy="2448272"/>
            <a:chOff x="1259632" y="1844824"/>
            <a:chExt cx="5606995" cy="2448272"/>
          </a:xfrm>
        </p:grpSpPr>
        <p:grpSp>
          <p:nvGrpSpPr>
            <p:cNvPr id="2" name="Skupina 85"/>
            <p:cNvGrpSpPr/>
            <p:nvPr/>
          </p:nvGrpSpPr>
          <p:grpSpPr>
            <a:xfrm>
              <a:off x="1259632" y="1844824"/>
              <a:ext cx="5606995" cy="2448272"/>
              <a:chOff x="2483768" y="4643844"/>
              <a:chExt cx="4750371" cy="2448272"/>
            </a:xfrm>
          </p:grpSpPr>
          <p:sp>
            <p:nvSpPr>
              <p:cNvPr id="91" name="TextovéPole 90"/>
              <p:cNvSpPr txBox="1"/>
              <p:nvPr/>
            </p:nvSpPr>
            <p:spPr>
              <a:xfrm>
                <a:off x="4860032" y="6506760"/>
                <a:ext cx="296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f</a:t>
                </a:r>
                <a:endParaRPr lang="cs-CZ" dirty="0"/>
              </a:p>
            </p:txBody>
          </p:sp>
          <p:grpSp>
            <p:nvGrpSpPr>
              <p:cNvPr id="3" name="Skupina 81"/>
              <p:cNvGrpSpPr/>
              <p:nvPr/>
            </p:nvGrpSpPr>
            <p:grpSpPr>
              <a:xfrm>
                <a:off x="2483768" y="4643844"/>
                <a:ext cx="4392488" cy="2448272"/>
                <a:chOff x="2483768" y="4643844"/>
                <a:chExt cx="4392488" cy="2448272"/>
              </a:xfrm>
            </p:grpSpPr>
            <p:grpSp>
              <p:nvGrpSpPr>
                <p:cNvPr id="5" name="Skupina 50"/>
                <p:cNvGrpSpPr/>
                <p:nvPr/>
              </p:nvGrpSpPr>
              <p:grpSpPr>
                <a:xfrm>
                  <a:off x="2483768" y="4706560"/>
                  <a:ext cx="3601415" cy="657364"/>
                  <a:chOff x="2843808" y="2267580"/>
                  <a:chExt cx="3601415" cy="657364"/>
                </a:xfrm>
              </p:grpSpPr>
              <p:cxnSp>
                <p:nvCxnSpPr>
                  <p:cNvPr id="103" name="Přímá spojovací čára 102"/>
                  <p:cNvCxnSpPr/>
                  <p:nvPr/>
                </p:nvCxnSpPr>
                <p:spPr>
                  <a:xfrm>
                    <a:off x="2843808" y="2600908"/>
                    <a:ext cx="36004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Přímá spojovací čára 103"/>
                  <p:cNvCxnSpPr/>
                  <p:nvPr/>
                </p:nvCxnSpPr>
                <p:spPr>
                  <a:xfrm flipH="1">
                    <a:off x="6229199" y="2609480"/>
                    <a:ext cx="216024" cy="10801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TextovéPole 104"/>
                  <p:cNvSpPr txBox="1"/>
                  <p:nvPr/>
                </p:nvSpPr>
                <p:spPr>
                  <a:xfrm>
                    <a:off x="4355976" y="2555612"/>
                    <a:ext cx="3161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f</a:t>
                    </a:r>
                    <a:r>
                      <a:rPr lang="cs-CZ" dirty="0" smtClean="0"/>
                      <a:t> </a:t>
                    </a:r>
                    <a:endParaRPr lang="cs-CZ" dirty="0"/>
                  </a:p>
                </p:txBody>
              </p:sp>
              <p:sp>
                <p:nvSpPr>
                  <p:cNvPr id="106" name="TextovéPole 105"/>
                  <p:cNvSpPr txBox="1"/>
                  <p:nvPr/>
                </p:nvSpPr>
                <p:spPr>
                  <a:xfrm>
                    <a:off x="4347336" y="2267580"/>
                    <a:ext cx="352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e </a:t>
                    </a:r>
                    <a:endParaRPr lang="cs-CZ" dirty="0"/>
                  </a:p>
                </p:txBody>
              </p:sp>
              <p:cxnSp>
                <p:nvCxnSpPr>
                  <p:cNvPr id="107" name="Přímá spojovací čára 106"/>
                  <p:cNvCxnSpPr/>
                  <p:nvPr/>
                </p:nvCxnSpPr>
                <p:spPr>
                  <a:xfrm>
                    <a:off x="6444208" y="2420888"/>
                    <a:ext cx="0" cy="36004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Obdélník 96"/>
                <p:cNvSpPr/>
                <p:nvPr/>
              </p:nvSpPr>
              <p:spPr>
                <a:xfrm>
                  <a:off x="6156176" y="4643844"/>
                  <a:ext cx="720080" cy="7920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800" dirty="0" smtClean="0">
                      <a:solidFill>
                        <a:srgbClr val="00B0F0"/>
                      </a:solidFill>
                    </a:rPr>
                    <a:t>C</a:t>
                  </a:r>
                  <a:endParaRPr lang="cs-CZ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98" name="Obdélník 97"/>
                <p:cNvSpPr/>
                <p:nvPr/>
              </p:nvSpPr>
              <p:spPr>
                <a:xfrm>
                  <a:off x="5796136" y="5435932"/>
                  <a:ext cx="792088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smtClean="0">
                      <a:solidFill>
                        <a:srgbClr val="00B0F0"/>
                      </a:solidFill>
                    </a:rPr>
                    <a:t>F</a:t>
                  </a:r>
                  <a:r>
                    <a:rPr lang="cs-CZ" baseline="-25000" dirty="0" smtClean="0">
                      <a:solidFill>
                        <a:srgbClr val="00B0F0"/>
                      </a:solidFill>
                    </a:rPr>
                    <a:t>C</a:t>
                  </a:r>
                  <a:endParaRPr lang="cs-CZ" baseline="-25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99" name="TextovéPole 98"/>
                <p:cNvSpPr txBox="1"/>
                <p:nvPr/>
              </p:nvSpPr>
              <p:spPr>
                <a:xfrm>
                  <a:off x="4788024" y="5651956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100" name="Přímá spojovací šipka 99"/>
                <p:cNvCxnSpPr>
                  <a:stCxn id="99" idx="3"/>
                  <a:endCxn id="98" idx="1"/>
                </p:cNvCxnSpPr>
                <p:nvPr/>
              </p:nvCxnSpPr>
              <p:spPr>
                <a:xfrm flipV="1">
                  <a:off x="5084900" y="5831976"/>
                  <a:ext cx="711236" cy="4646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bdélník 51"/>
                <p:cNvSpPr/>
                <p:nvPr/>
              </p:nvSpPr>
              <p:spPr>
                <a:xfrm>
                  <a:off x="5796136" y="6300028"/>
                  <a:ext cx="792088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err="1" smtClean="0">
                      <a:solidFill>
                        <a:srgbClr val="00B0F0"/>
                      </a:solidFill>
                    </a:rPr>
                    <a:t>dq</a:t>
                  </a:r>
                  <a:r>
                    <a:rPr lang="cs-CZ" dirty="0" smtClean="0">
                      <a:solidFill>
                        <a:srgbClr val="00B0F0"/>
                      </a:solidFill>
                    </a:rPr>
                    <a:t>/</a:t>
                  </a:r>
                  <a:r>
                    <a:rPr lang="cs-CZ" dirty="0" err="1" smtClean="0">
                      <a:solidFill>
                        <a:srgbClr val="00B0F0"/>
                      </a:solidFill>
                    </a:rPr>
                    <a:t>dt</a:t>
                  </a:r>
                  <a:endParaRPr lang="cs-CZ" baseline="-25000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53" name="TextovéPole 52"/>
              <p:cNvSpPr txBox="1"/>
              <p:nvPr/>
            </p:nvSpPr>
            <p:spPr>
              <a:xfrm>
                <a:off x="6937263" y="6074712"/>
                <a:ext cx="296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q</a:t>
                </a:r>
                <a:endParaRPr lang="cs-CZ" dirty="0"/>
              </a:p>
            </p:txBody>
          </p:sp>
        </p:grpSp>
        <p:cxnSp>
          <p:nvCxnSpPr>
            <p:cNvPr id="55" name="Tvar 54"/>
            <p:cNvCxnSpPr>
              <a:stCxn id="98" idx="3"/>
            </p:cNvCxnSpPr>
            <p:nvPr/>
          </p:nvCxnSpPr>
          <p:spPr>
            <a:xfrm>
              <a:off x="6104236" y="3032956"/>
              <a:ext cx="628004" cy="252028"/>
            </a:xfrm>
            <a:prstGeom prst="bentConnector3">
              <a:avLst>
                <a:gd name="adj1" fmla="val 99505"/>
              </a:avLst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Tvar 56"/>
          <p:cNvCxnSpPr>
            <a:stCxn id="53" idx="2"/>
            <a:endCxn id="52" idx="3"/>
          </p:cNvCxnSpPr>
          <p:nvPr/>
        </p:nvCxnSpPr>
        <p:spPr>
          <a:xfrm rot="5400000">
            <a:off x="6271815" y="3477445"/>
            <a:ext cx="252028" cy="587186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>
            <a:stCxn id="52" idx="1"/>
            <a:endCxn id="91" idx="3"/>
          </p:cNvCxnSpPr>
          <p:nvPr/>
        </p:nvCxnSpPr>
        <p:spPr>
          <a:xfrm flipH="1" flipV="1">
            <a:off x="4414813" y="3892406"/>
            <a:ext cx="754499" cy="464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Skupina 119"/>
          <p:cNvGrpSpPr/>
          <p:nvPr/>
        </p:nvGrpSpPr>
        <p:grpSpPr>
          <a:xfrm>
            <a:off x="1115616" y="4365104"/>
            <a:ext cx="5606995" cy="2448272"/>
            <a:chOff x="1115616" y="4365104"/>
            <a:chExt cx="5606995" cy="2448272"/>
          </a:xfrm>
        </p:grpSpPr>
        <p:grpSp>
          <p:nvGrpSpPr>
            <p:cNvPr id="121" name="Skupina 108"/>
            <p:cNvGrpSpPr/>
            <p:nvPr/>
          </p:nvGrpSpPr>
          <p:grpSpPr>
            <a:xfrm>
              <a:off x="1115616" y="4365104"/>
              <a:ext cx="5606995" cy="2448272"/>
              <a:chOff x="1115616" y="4365104"/>
              <a:chExt cx="5606995" cy="2448272"/>
            </a:xfrm>
          </p:grpSpPr>
          <p:grpSp>
            <p:nvGrpSpPr>
              <p:cNvPr id="130" name="Skupina 77"/>
              <p:cNvGrpSpPr/>
              <p:nvPr/>
            </p:nvGrpSpPr>
            <p:grpSpPr>
              <a:xfrm>
                <a:off x="1115616" y="4365104"/>
                <a:ext cx="5606995" cy="2448272"/>
                <a:chOff x="1259632" y="1844824"/>
                <a:chExt cx="5606995" cy="2448272"/>
              </a:xfrm>
            </p:grpSpPr>
            <p:grpSp>
              <p:nvGrpSpPr>
                <p:cNvPr id="132" name="Skupina 85"/>
                <p:cNvGrpSpPr/>
                <p:nvPr/>
              </p:nvGrpSpPr>
              <p:grpSpPr>
                <a:xfrm>
                  <a:off x="1259632" y="1844824"/>
                  <a:ext cx="5606995" cy="2448272"/>
                  <a:chOff x="2483768" y="4643844"/>
                  <a:chExt cx="4750371" cy="2448272"/>
                </a:xfrm>
              </p:grpSpPr>
              <p:sp>
                <p:nvSpPr>
                  <p:cNvPr id="147" name="TextovéPole 146"/>
                  <p:cNvSpPr txBox="1"/>
                  <p:nvPr/>
                </p:nvSpPr>
                <p:spPr>
                  <a:xfrm>
                    <a:off x="4860032" y="6506760"/>
                    <a:ext cx="2968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dirty="0" smtClean="0"/>
                      <a:t>f</a:t>
                    </a:r>
                    <a:endParaRPr lang="cs-CZ" dirty="0"/>
                  </a:p>
                </p:txBody>
              </p:sp>
              <p:grpSp>
                <p:nvGrpSpPr>
                  <p:cNvPr id="148" name="Skupina 81"/>
                  <p:cNvGrpSpPr/>
                  <p:nvPr/>
                </p:nvGrpSpPr>
                <p:grpSpPr>
                  <a:xfrm>
                    <a:off x="2483768" y="4643844"/>
                    <a:ext cx="4392488" cy="2448272"/>
                    <a:chOff x="2483768" y="4643844"/>
                    <a:chExt cx="4392488" cy="2448272"/>
                  </a:xfrm>
                </p:grpSpPr>
                <p:grpSp>
                  <p:nvGrpSpPr>
                    <p:cNvPr id="150" name="Skupina 50"/>
                    <p:cNvGrpSpPr/>
                    <p:nvPr/>
                  </p:nvGrpSpPr>
                  <p:grpSpPr>
                    <a:xfrm>
                      <a:off x="2483768" y="4706560"/>
                      <a:ext cx="3601415" cy="657364"/>
                      <a:chOff x="2843808" y="2267580"/>
                      <a:chExt cx="3601415" cy="657364"/>
                    </a:xfrm>
                  </p:grpSpPr>
                  <p:cxnSp>
                    <p:nvCxnSpPr>
                      <p:cNvPr id="156" name="Přímá spojovací čára 155"/>
                      <p:cNvCxnSpPr/>
                      <p:nvPr/>
                    </p:nvCxnSpPr>
                    <p:spPr>
                      <a:xfrm>
                        <a:off x="2843808" y="2600908"/>
                        <a:ext cx="36004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Přímá spojovací čára 156"/>
                      <p:cNvCxnSpPr/>
                      <p:nvPr/>
                    </p:nvCxnSpPr>
                    <p:spPr>
                      <a:xfrm flipH="1">
                        <a:off x="6229199" y="2609480"/>
                        <a:ext cx="216024" cy="108012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8" name="TextovéPole 157"/>
                      <p:cNvSpPr txBox="1"/>
                      <p:nvPr/>
                    </p:nvSpPr>
                    <p:spPr>
                      <a:xfrm>
                        <a:off x="4355976" y="2555612"/>
                        <a:ext cx="3161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dirty="0" smtClean="0"/>
                          <a:t>f</a:t>
                        </a:r>
                        <a:r>
                          <a:rPr lang="cs-CZ" dirty="0" smtClean="0"/>
                          <a:t> </a:t>
                        </a:r>
                        <a:endParaRPr lang="cs-CZ" dirty="0"/>
                      </a:p>
                    </p:txBody>
                  </p:sp>
                  <p:sp>
                    <p:nvSpPr>
                      <p:cNvPr id="159" name="TextovéPole 158"/>
                      <p:cNvSpPr txBox="1"/>
                      <p:nvPr/>
                    </p:nvSpPr>
                    <p:spPr>
                      <a:xfrm>
                        <a:off x="4347336" y="2267580"/>
                        <a:ext cx="35298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dirty="0" smtClean="0"/>
                          <a:t>e </a:t>
                        </a:r>
                        <a:endParaRPr lang="cs-CZ" dirty="0"/>
                      </a:p>
                    </p:txBody>
                  </p:sp>
                  <p:cxnSp>
                    <p:nvCxnSpPr>
                      <p:cNvPr id="160" name="Přímá spojovací čára 159"/>
                      <p:cNvCxnSpPr/>
                      <p:nvPr/>
                    </p:nvCxnSpPr>
                    <p:spPr>
                      <a:xfrm>
                        <a:off x="2843808" y="2420888"/>
                        <a:ext cx="0" cy="36004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1" name="Obdélník 150"/>
                    <p:cNvSpPr/>
                    <p:nvPr/>
                  </p:nvSpPr>
                  <p:spPr>
                    <a:xfrm>
                      <a:off x="6156176" y="4643844"/>
                      <a:ext cx="720080" cy="7920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00B0F0"/>
                          </a:solidFill>
                        </a:rPr>
                        <a:t>C</a:t>
                      </a:r>
                      <a:endParaRPr lang="cs-CZ" sz="2800" dirty="0">
                        <a:solidFill>
                          <a:srgbClr val="00B0F0"/>
                        </a:solidFill>
                      </a:endParaRPr>
                    </a:p>
                  </p:txBody>
                </p:sp>
                <p:sp>
                  <p:nvSpPr>
                    <p:cNvPr id="152" name="Obdélník 151"/>
                    <p:cNvSpPr/>
                    <p:nvPr/>
                  </p:nvSpPr>
                  <p:spPr>
                    <a:xfrm>
                      <a:off x="5796136" y="5435932"/>
                      <a:ext cx="792088" cy="79208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B0F0"/>
                          </a:solidFill>
                        </a:rPr>
                        <a:t>F</a:t>
                      </a:r>
                      <a:r>
                        <a:rPr lang="cs-CZ" baseline="30000" dirty="0" smtClean="0">
                          <a:solidFill>
                            <a:srgbClr val="00B0F0"/>
                          </a:solidFill>
                        </a:rPr>
                        <a:t>-1</a:t>
                      </a:r>
                      <a:r>
                        <a:rPr lang="cs-CZ" baseline="-25000" dirty="0" smtClean="0">
                          <a:solidFill>
                            <a:srgbClr val="00B0F0"/>
                          </a:solidFill>
                        </a:rPr>
                        <a:t>C</a:t>
                      </a:r>
                      <a:endParaRPr lang="cs-CZ" baseline="-25000" dirty="0">
                        <a:solidFill>
                          <a:srgbClr val="00B0F0"/>
                        </a:solidFill>
                      </a:endParaRPr>
                    </a:p>
                  </p:txBody>
                </p:sp>
                <p:sp>
                  <p:nvSpPr>
                    <p:cNvPr id="153" name="TextovéPole 152"/>
                    <p:cNvSpPr txBox="1"/>
                    <p:nvPr/>
                  </p:nvSpPr>
                  <p:spPr>
                    <a:xfrm>
                      <a:off x="4788024" y="5651956"/>
                      <a:ext cx="29687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p:txBody>
                </p:sp>
                <p:cxnSp>
                  <p:nvCxnSpPr>
                    <p:cNvPr id="154" name="Přímá spojovací šipka 153"/>
                    <p:cNvCxnSpPr>
                      <a:stCxn id="153" idx="3"/>
                      <a:endCxn id="152" idx="1"/>
                    </p:cNvCxnSpPr>
                    <p:nvPr/>
                  </p:nvCxnSpPr>
                  <p:spPr>
                    <a:xfrm flipV="1">
                      <a:off x="5084900" y="5831976"/>
                      <a:ext cx="711236" cy="4646"/>
                    </a:xfrm>
                    <a:prstGeom prst="straightConnector1">
                      <a:avLst/>
                    </a:prstGeom>
                    <a:ln>
                      <a:solidFill>
                        <a:schemeClr val="bg2">
                          <a:lumMod val="50000"/>
                        </a:schemeClr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5" name="Obdélník 154"/>
                    <p:cNvSpPr/>
                    <p:nvPr/>
                  </p:nvSpPr>
                  <p:spPr>
                    <a:xfrm>
                      <a:off x="5796136" y="6300028"/>
                      <a:ext cx="792088" cy="79208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aseline="-25000" dirty="0">
                        <a:solidFill>
                          <a:srgbClr val="00B0F0"/>
                        </a:solidFill>
                      </a:endParaRPr>
                    </a:p>
                  </p:txBody>
                </p:sp>
              </p:grpSp>
              <p:sp>
                <p:nvSpPr>
                  <p:cNvPr id="149" name="TextovéPole 148"/>
                  <p:cNvSpPr txBox="1"/>
                  <p:nvPr/>
                </p:nvSpPr>
                <p:spPr>
                  <a:xfrm>
                    <a:off x="6937263" y="6074712"/>
                    <a:ext cx="2968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dirty="0" smtClean="0"/>
                      <a:t>q</a:t>
                    </a:r>
                    <a:endParaRPr lang="cs-CZ" dirty="0"/>
                  </a:p>
                </p:txBody>
              </p:sp>
            </p:grpSp>
            <p:cxnSp>
              <p:nvCxnSpPr>
                <p:cNvPr id="140" name="Tvar 54"/>
                <p:cNvCxnSpPr>
                  <a:stCxn id="152" idx="3"/>
                </p:cNvCxnSpPr>
                <p:nvPr/>
              </p:nvCxnSpPr>
              <p:spPr>
                <a:xfrm>
                  <a:off x="6104236" y="3032956"/>
                  <a:ext cx="628004" cy="252028"/>
                </a:xfrm>
                <a:prstGeom prst="bentConnector3">
                  <a:avLst>
                    <a:gd name="adj1" fmla="val 99505"/>
                  </a:avLst>
                </a:prstGeom>
                <a:ln>
                  <a:solidFill>
                    <a:schemeClr val="bg2">
                      <a:lumMod val="50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Tvar 130"/>
              <p:cNvCxnSpPr/>
              <p:nvPr/>
            </p:nvCxnSpPr>
            <p:spPr>
              <a:xfrm rot="5400000">
                <a:off x="6107731" y="6033729"/>
                <a:ext cx="252028" cy="587186"/>
              </a:xfrm>
              <a:prstGeom prst="bentConnector2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Přímá spojovací šipka 121"/>
            <p:cNvCxnSpPr>
              <a:stCxn id="155" idx="1"/>
              <a:endCxn id="147" idx="3"/>
            </p:cNvCxnSpPr>
            <p:nvPr/>
          </p:nvCxnSpPr>
          <p:spPr>
            <a:xfrm flipH="1" flipV="1">
              <a:off x="4270797" y="6412686"/>
              <a:ext cx="754499" cy="4646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87"/>
            <p:cNvSpPr>
              <a:spLocks noChangeArrowheads="1"/>
            </p:cNvSpPr>
            <p:nvPr/>
          </p:nvSpPr>
          <p:spPr bwMode="auto">
            <a:xfrm>
              <a:off x="5436096" y="6258798"/>
              <a:ext cx="1498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  <a:latin typeface="Symbol" pitchFamily="18" charset="2"/>
                </a:rPr>
                <a:t>ò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69" name="Skupina 168"/>
          <p:cNvGrpSpPr/>
          <p:nvPr/>
        </p:nvGrpSpPr>
        <p:grpSpPr>
          <a:xfrm>
            <a:off x="251520" y="2708920"/>
            <a:ext cx="1728192" cy="1584176"/>
            <a:chOff x="251520" y="2708920"/>
            <a:chExt cx="1728192" cy="1584176"/>
          </a:xfrm>
        </p:grpSpPr>
        <p:grpSp>
          <p:nvGrpSpPr>
            <p:cNvPr id="161" name="Skupina 11"/>
            <p:cNvGrpSpPr/>
            <p:nvPr/>
          </p:nvGrpSpPr>
          <p:grpSpPr>
            <a:xfrm rot="16200000">
              <a:off x="323528" y="2636912"/>
              <a:ext cx="864096" cy="1008112"/>
              <a:chOff x="5292080" y="908720"/>
              <a:chExt cx="864096" cy="1008112"/>
            </a:xfrm>
          </p:grpSpPr>
          <p:grpSp>
            <p:nvGrpSpPr>
              <p:cNvPr id="162" name="Skupina 181"/>
              <p:cNvGrpSpPr/>
              <p:nvPr/>
            </p:nvGrpSpPr>
            <p:grpSpPr>
              <a:xfrm>
                <a:off x="5292080" y="1253397"/>
                <a:ext cx="864096" cy="152400"/>
                <a:chOff x="4139952" y="3140968"/>
                <a:chExt cx="864096" cy="152400"/>
              </a:xfrm>
            </p:grpSpPr>
            <p:cxnSp>
              <p:nvCxnSpPr>
                <p:cNvPr id="165" name="Přímá spojovací čára 164"/>
                <p:cNvCxnSpPr/>
                <p:nvPr/>
              </p:nvCxnSpPr>
              <p:spPr>
                <a:xfrm>
                  <a:off x="4139952" y="3140968"/>
                  <a:ext cx="864096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Přímá spojovací čára 165"/>
                <p:cNvCxnSpPr/>
                <p:nvPr/>
              </p:nvCxnSpPr>
              <p:spPr>
                <a:xfrm>
                  <a:off x="4139952" y="3293368"/>
                  <a:ext cx="864096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3" name="Přímá spojovací čára 162"/>
              <p:cNvCxnSpPr/>
              <p:nvPr/>
            </p:nvCxnSpPr>
            <p:spPr>
              <a:xfrm flipV="1">
                <a:off x="5724128" y="908720"/>
                <a:ext cx="0" cy="3446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Přímá spojovací čára 163"/>
              <p:cNvCxnSpPr/>
              <p:nvPr/>
            </p:nvCxnSpPr>
            <p:spPr>
              <a:xfrm flipV="1">
                <a:off x="5724128" y="1412777"/>
                <a:ext cx="0" cy="5040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Elipsa 166"/>
            <p:cNvSpPr/>
            <p:nvPr/>
          </p:nvSpPr>
          <p:spPr>
            <a:xfrm>
              <a:off x="971600" y="3284984"/>
              <a:ext cx="1008112" cy="10081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8" name="Plechovka 167"/>
            <p:cNvSpPr/>
            <p:nvPr/>
          </p:nvSpPr>
          <p:spPr>
            <a:xfrm rot="16200000">
              <a:off x="827584" y="3501009"/>
              <a:ext cx="144016" cy="57606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1187624" y="1052736"/>
            <a:ext cx="4891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>
                <a:solidFill>
                  <a:srgbClr val="0070C0"/>
                </a:solidFill>
              </a:rPr>
              <a:t>Jednobran</a:t>
            </a:r>
            <a:r>
              <a:rPr lang="cs-CZ" sz="3200" dirty="0" smtClean="0">
                <a:solidFill>
                  <a:srgbClr val="0070C0"/>
                </a:solidFill>
              </a:rPr>
              <a:t> typu induktor</a:t>
            </a:r>
            <a:endParaRPr lang="cs-CZ" sz="3200" dirty="0">
              <a:solidFill>
                <a:srgbClr val="0070C0"/>
              </a:solidFill>
            </a:endParaRPr>
          </a:p>
        </p:txBody>
      </p:sp>
      <p:grpSp>
        <p:nvGrpSpPr>
          <p:cNvPr id="2" name="Skupina 76"/>
          <p:cNvGrpSpPr/>
          <p:nvPr/>
        </p:nvGrpSpPr>
        <p:grpSpPr>
          <a:xfrm>
            <a:off x="1259632" y="1844824"/>
            <a:ext cx="5606995" cy="2448272"/>
            <a:chOff x="1259632" y="1844824"/>
            <a:chExt cx="5606995" cy="2448272"/>
          </a:xfrm>
        </p:grpSpPr>
        <p:grpSp>
          <p:nvGrpSpPr>
            <p:cNvPr id="3" name="Skupina 85"/>
            <p:cNvGrpSpPr/>
            <p:nvPr/>
          </p:nvGrpSpPr>
          <p:grpSpPr>
            <a:xfrm>
              <a:off x="1259632" y="1844824"/>
              <a:ext cx="5606995" cy="2448272"/>
              <a:chOff x="2483768" y="4643844"/>
              <a:chExt cx="4750371" cy="2448272"/>
            </a:xfrm>
          </p:grpSpPr>
          <p:sp>
            <p:nvSpPr>
              <p:cNvPr id="91" name="TextovéPole 90"/>
              <p:cNvSpPr txBox="1"/>
              <p:nvPr/>
            </p:nvSpPr>
            <p:spPr>
              <a:xfrm>
                <a:off x="4860032" y="6506760"/>
                <a:ext cx="296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f</a:t>
                </a:r>
                <a:endParaRPr lang="cs-CZ" dirty="0"/>
              </a:p>
            </p:txBody>
          </p:sp>
          <p:grpSp>
            <p:nvGrpSpPr>
              <p:cNvPr id="5" name="Skupina 81"/>
              <p:cNvGrpSpPr/>
              <p:nvPr/>
            </p:nvGrpSpPr>
            <p:grpSpPr>
              <a:xfrm>
                <a:off x="2483768" y="4643844"/>
                <a:ext cx="4392488" cy="2448272"/>
                <a:chOff x="2483768" y="4643844"/>
                <a:chExt cx="4392488" cy="2448272"/>
              </a:xfrm>
            </p:grpSpPr>
            <p:grpSp>
              <p:nvGrpSpPr>
                <p:cNvPr id="6" name="Skupina 50"/>
                <p:cNvGrpSpPr/>
                <p:nvPr/>
              </p:nvGrpSpPr>
              <p:grpSpPr>
                <a:xfrm>
                  <a:off x="2483768" y="4706560"/>
                  <a:ext cx="3601415" cy="657364"/>
                  <a:chOff x="2843808" y="2267580"/>
                  <a:chExt cx="3601415" cy="657364"/>
                </a:xfrm>
              </p:grpSpPr>
              <p:cxnSp>
                <p:nvCxnSpPr>
                  <p:cNvPr id="103" name="Přímá spojovací čára 102"/>
                  <p:cNvCxnSpPr/>
                  <p:nvPr/>
                </p:nvCxnSpPr>
                <p:spPr>
                  <a:xfrm>
                    <a:off x="2843808" y="2600908"/>
                    <a:ext cx="36004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Přímá spojovací čára 103"/>
                  <p:cNvCxnSpPr/>
                  <p:nvPr/>
                </p:nvCxnSpPr>
                <p:spPr>
                  <a:xfrm flipH="1">
                    <a:off x="6229199" y="2609480"/>
                    <a:ext cx="216024" cy="10801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TextovéPole 104"/>
                  <p:cNvSpPr txBox="1"/>
                  <p:nvPr/>
                </p:nvSpPr>
                <p:spPr>
                  <a:xfrm>
                    <a:off x="4355976" y="2555612"/>
                    <a:ext cx="3161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f</a:t>
                    </a:r>
                    <a:r>
                      <a:rPr lang="cs-CZ" dirty="0" smtClean="0"/>
                      <a:t> </a:t>
                    </a:r>
                    <a:endParaRPr lang="cs-CZ" dirty="0"/>
                  </a:p>
                </p:txBody>
              </p:sp>
              <p:sp>
                <p:nvSpPr>
                  <p:cNvPr id="106" name="TextovéPole 105"/>
                  <p:cNvSpPr txBox="1"/>
                  <p:nvPr/>
                </p:nvSpPr>
                <p:spPr>
                  <a:xfrm>
                    <a:off x="4347336" y="2267580"/>
                    <a:ext cx="352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e </a:t>
                    </a:r>
                    <a:endParaRPr lang="cs-CZ" dirty="0"/>
                  </a:p>
                </p:txBody>
              </p:sp>
              <p:cxnSp>
                <p:nvCxnSpPr>
                  <p:cNvPr id="107" name="Přímá spojovací čára 106"/>
                  <p:cNvCxnSpPr/>
                  <p:nvPr/>
                </p:nvCxnSpPr>
                <p:spPr>
                  <a:xfrm>
                    <a:off x="6444208" y="2420888"/>
                    <a:ext cx="0" cy="36004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Obdélník 96"/>
                <p:cNvSpPr/>
                <p:nvPr/>
              </p:nvSpPr>
              <p:spPr>
                <a:xfrm>
                  <a:off x="6156176" y="4643844"/>
                  <a:ext cx="720080" cy="7920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800" dirty="0" smtClean="0">
                      <a:solidFill>
                        <a:srgbClr val="00B0F0"/>
                      </a:solidFill>
                    </a:rPr>
                    <a:t>I</a:t>
                  </a:r>
                  <a:endParaRPr lang="cs-CZ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98" name="Obdélník 97"/>
                <p:cNvSpPr/>
                <p:nvPr/>
              </p:nvSpPr>
              <p:spPr>
                <a:xfrm>
                  <a:off x="5796136" y="5435932"/>
                  <a:ext cx="792088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baseline="-25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99" name="TextovéPole 98"/>
                <p:cNvSpPr txBox="1"/>
                <p:nvPr/>
              </p:nvSpPr>
              <p:spPr>
                <a:xfrm>
                  <a:off x="4788024" y="5651956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100" name="Přímá spojovací šipka 99"/>
                <p:cNvCxnSpPr>
                  <a:stCxn id="99" idx="3"/>
                  <a:endCxn id="98" idx="1"/>
                </p:cNvCxnSpPr>
                <p:nvPr/>
              </p:nvCxnSpPr>
              <p:spPr>
                <a:xfrm flipV="1">
                  <a:off x="5084900" y="5831976"/>
                  <a:ext cx="711236" cy="4646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bdélník 51"/>
                <p:cNvSpPr/>
                <p:nvPr/>
              </p:nvSpPr>
              <p:spPr>
                <a:xfrm>
                  <a:off x="5796136" y="6300028"/>
                  <a:ext cx="792088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smtClean="0">
                      <a:solidFill>
                        <a:srgbClr val="00B0F0"/>
                      </a:solidFill>
                    </a:rPr>
                    <a:t>F</a:t>
                  </a:r>
                  <a:r>
                    <a:rPr lang="cs-CZ" baseline="30000" dirty="0" smtClean="0">
                      <a:solidFill>
                        <a:srgbClr val="00B0F0"/>
                      </a:solidFill>
                    </a:rPr>
                    <a:t>-1</a:t>
                  </a:r>
                  <a:r>
                    <a:rPr lang="cs-CZ" baseline="-25000" dirty="0" smtClean="0">
                      <a:solidFill>
                        <a:srgbClr val="00B0F0"/>
                      </a:solidFill>
                    </a:rPr>
                    <a:t>I</a:t>
                  </a:r>
                  <a:endParaRPr lang="cs-CZ" baseline="-25000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53" name="TextovéPole 52"/>
              <p:cNvSpPr txBox="1"/>
              <p:nvPr/>
            </p:nvSpPr>
            <p:spPr>
              <a:xfrm>
                <a:off x="6937263" y="6074712"/>
                <a:ext cx="296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endParaRPr lang="cs-CZ" dirty="0"/>
              </a:p>
            </p:txBody>
          </p:sp>
        </p:grpSp>
        <p:cxnSp>
          <p:nvCxnSpPr>
            <p:cNvPr id="55" name="Tvar 54"/>
            <p:cNvCxnSpPr>
              <a:stCxn id="98" idx="3"/>
            </p:cNvCxnSpPr>
            <p:nvPr/>
          </p:nvCxnSpPr>
          <p:spPr>
            <a:xfrm>
              <a:off x="6104236" y="3032956"/>
              <a:ext cx="628004" cy="252028"/>
            </a:xfrm>
            <a:prstGeom prst="bentConnector3">
              <a:avLst>
                <a:gd name="adj1" fmla="val 99505"/>
              </a:avLst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Tvar 56"/>
          <p:cNvCxnSpPr>
            <a:stCxn id="53" idx="2"/>
            <a:endCxn id="52" idx="3"/>
          </p:cNvCxnSpPr>
          <p:nvPr/>
        </p:nvCxnSpPr>
        <p:spPr>
          <a:xfrm rot="5400000">
            <a:off x="6271815" y="3477445"/>
            <a:ext cx="252028" cy="587186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>
            <a:stCxn id="52" idx="1"/>
            <a:endCxn id="91" idx="3"/>
          </p:cNvCxnSpPr>
          <p:nvPr/>
        </p:nvCxnSpPr>
        <p:spPr>
          <a:xfrm flipH="1" flipV="1">
            <a:off x="4414813" y="3892406"/>
            <a:ext cx="754499" cy="464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4319366" y="324433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F</a:t>
            </a:r>
            <a:r>
              <a:rPr lang="cs-CZ" baseline="30000" dirty="0" smtClean="0">
                <a:solidFill>
                  <a:srgbClr val="00B0F0"/>
                </a:solidFill>
              </a:rPr>
              <a:t>-1</a:t>
            </a:r>
            <a:r>
              <a:rPr lang="cs-CZ" baseline="-25000" dirty="0" smtClean="0">
                <a:solidFill>
                  <a:srgbClr val="00B0F0"/>
                </a:solidFill>
              </a:rPr>
              <a:t>I</a:t>
            </a:r>
            <a:endParaRPr lang="cs-CZ" baseline="-25000" dirty="0">
              <a:solidFill>
                <a:srgbClr val="00B0F0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4319366" y="324433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F</a:t>
            </a:r>
            <a:r>
              <a:rPr lang="cs-CZ" baseline="30000" dirty="0" smtClean="0">
                <a:solidFill>
                  <a:srgbClr val="00B0F0"/>
                </a:solidFill>
              </a:rPr>
              <a:t>-1</a:t>
            </a:r>
            <a:r>
              <a:rPr lang="cs-CZ" baseline="-25000" dirty="0" smtClean="0">
                <a:solidFill>
                  <a:srgbClr val="00B0F0"/>
                </a:solidFill>
              </a:rPr>
              <a:t>I</a:t>
            </a:r>
            <a:endParaRPr lang="cs-CZ" baseline="-25000" dirty="0">
              <a:solidFill>
                <a:srgbClr val="00B0F0"/>
              </a:solidFill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4319366" y="324433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F</a:t>
            </a:r>
            <a:r>
              <a:rPr lang="cs-CZ" baseline="30000" dirty="0" smtClean="0">
                <a:solidFill>
                  <a:srgbClr val="00B0F0"/>
                </a:solidFill>
              </a:rPr>
              <a:t>-1</a:t>
            </a:r>
            <a:r>
              <a:rPr lang="cs-CZ" baseline="-25000" dirty="0" smtClean="0">
                <a:solidFill>
                  <a:srgbClr val="00B0F0"/>
                </a:solidFill>
              </a:rPr>
              <a:t>I</a:t>
            </a:r>
            <a:endParaRPr lang="cs-CZ" baseline="-25000" dirty="0">
              <a:solidFill>
                <a:srgbClr val="00B0F0"/>
              </a:solidFill>
            </a:endParaRPr>
          </a:p>
        </p:txBody>
      </p:sp>
      <p:grpSp>
        <p:nvGrpSpPr>
          <p:cNvPr id="51" name="Skupina 50"/>
          <p:cNvGrpSpPr/>
          <p:nvPr/>
        </p:nvGrpSpPr>
        <p:grpSpPr>
          <a:xfrm>
            <a:off x="1053237" y="4124154"/>
            <a:ext cx="5597366" cy="2833238"/>
            <a:chOff x="1053237" y="4124154"/>
            <a:chExt cx="5597366" cy="2833238"/>
          </a:xfrm>
        </p:grpSpPr>
        <p:grpSp>
          <p:nvGrpSpPr>
            <p:cNvPr id="54" name="Skupina 85"/>
            <p:cNvGrpSpPr/>
            <p:nvPr/>
          </p:nvGrpSpPr>
          <p:grpSpPr>
            <a:xfrm>
              <a:off x="1053237" y="4124154"/>
              <a:ext cx="5597366" cy="2833238"/>
              <a:chOff x="2483768" y="4643844"/>
              <a:chExt cx="4742213" cy="2232248"/>
            </a:xfrm>
          </p:grpSpPr>
          <p:sp>
            <p:nvSpPr>
              <p:cNvPr id="62" name="TextovéPole 61"/>
              <p:cNvSpPr txBox="1"/>
              <p:nvPr/>
            </p:nvSpPr>
            <p:spPr>
              <a:xfrm>
                <a:off x="4860032" y="6506760"/>
                <a:ext cx="296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f</a:t>
                </a:r>
                <a:endParaRPr lang="cs-CZ" dirty="0"/>
              </a:p>
            </p:txBody>
          </p:sp>
          <p:grpSp>
            <p:nvGrpSpPr>
              <p:cNvPr id="63" name="Skupina 81"/>
              <p:cNvGrpSpPr/>
              <p:nvPr/>
            </p:nvGrpSpPr>
            <p:grpSpPr>
              <a:xfrm>
                <a:off x="2483768" y="4643844"/>
                <a:ext cx="4392488" cy="1379062"/>
                <a:chOff x="2483768" y="4643844"/>
                <a:chExt cx="4392488" cy="1379062"/>
              </a:xfrm>
            </p:grpSpPr>
            <p:grpSp>
              <p:nvGrpSpPr>
                <p:cNvPr id="65" name="Skupina 50"/>
                <p:cNvGrpSpPr/>
                <p:nvPr/>
              </p:nvGrpSpPr>
              <p:grpSpPr>
                <a:xfrm>
                  <a:off x="2483768" y="4706560"/>
                  <a:ext cx="3601415" cy="657364"/>
                  <a:chOff x="2843808" y="2267580"/>
                  <a:chExt cx="3601415" cy="657364"/>
                </a:xfrm>
              </p:grpSpPr>
              <p:cxnSp>
                <p:nvCxnSpPr>
                  <p:cNvPr id="70" name="Přímá spojovací čára 69"/>
                  <p:cNvCxnSpPr/>
                  <p:nvPr/>
                </p:nvCxnSpPr>
                <p:spPr>
                  <a:xfrm>
                    <a:off x="2843808" y="2600908"/>
                    <a:ext cx="36004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Přímá spojovací čára 70"/>
                  <p:cNvCxnSpPr/>
                  <p:nvPr/>
                </p:nvCxnSpPr>
                <p:spPr>
                  <a:xfrm flipH="1">
                    <a:off x="6229199" y="2609480"/>
                    <a:ext cx="216024" cy="10801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TextovéPole 71"/>
                  <p:cNvSpPr txBox="1"/>
                  <p:nvPr/>
                </p:nvSpPr>
                <p:spPr>
                  <a:xfrm>
                    <a:off x="4355976" y="2555612"/>
                    <a:ext cx="3161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f</a:t>
                    </a:r>
                    <a:r>
                      <a:rPr lang="cs-CZ" dirty="0" smtClean="0"/>
                      <a:t> </a:t>
                    </a:r>
                    <a:endParaRPr lang="cs-CZ" dirty="0"/>
                  </a:p>
                </p:txBody>
              </p:sp>
              <p:sp>
                <p:nvSpPr>
                  <p:cNvPr id="73" name="TextovéPole 72"/>
                  <p:cNvSpPr txBox="1"/>
                  <p:nvPr/>
                </p:nvSpPr>
                <p:spPr>
                  <a:xfrm>
                    <a:off x="4347336" y="2267580"/>
                    <a:ext cx="352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e </a:t>
                    </a:r>
                    <a:endParaRPr lang="cs-CZ" dirty="0"/>
                  </a:p>
                </p:txBody>
              </p:sp>
              <p:cxnSp>
                <p:nvCxnSpPr>
                  <p:cNvPr id="74" name="Přímá spojovací čára 73"/>
                  <p:cNvCxnSpPr/>
                  <p:nvPr/>
                </p:nvCxnSpPr>
                <p:spPr>
                  <a:xfrm>
                    <a:off x="2843808" y="2420888"/>
                    <a:ext cx="0" cy="36004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6" name="Obdélník 65"/>
                <p:cNvSpPr/>
                <p:nvPr/>
              </p:nvSpPr>
              <p:spPr>
                <a:xfrm>
                  <a:off x="6156176" y="4643844"/>
                  <a:ext cx="720080" cy="7920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800" dirty="0" smtClean="0">
                      <a:solidFill>
                        <a:srgbClr val="00B0F0"/>
                      </a:solidFill>
                    </a:rPr>
                    <a:t>I</a:t>
                  </a:r>
                  <a:endParaRPr lang="cs-CZ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67" name="Obdélník 66"/>
                <p:cNvSpPr/>
                <p:nvPr/>
              </p:nvSpPr>
              <p:spPr>
                <a:xfrm>
                  <a:off x="5796136" y="5230818"/>
                  <a:ext cx="792088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err="1" smtClean="0">
                      <a:solidFill>
                        <a:srgbClr val="00B0F0"/>
                      </a:solidFill>
                    </a:rPr>
                    <a:t>dq</a:t>
                  </a:r>
                  <a:r>
                    <a:rPr lang="cs-CZ" dirty="0" smtClean="0">
                      <a:solidFill>
                        <a:srgbClr val="00B0F0"/>
                      </a:solidFill>
                    </a:rPr>
                    <a:t>/</a:t>
                  </a:r>
                  <a:r>
                    <a:rPr lang="cs-CZ" dirty="0" err="1" smtClean="0">
                      <a:solidFill>
                        <a:srgbClr val="00B0F0"/>
                      </a:solidFill>
                    </a:rPr>
                    <a:t>dt</a:t>
                  </a:r>
                  <a:endParaRPr lang="cs-CZ" baseline="-25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68" name="TextovéPole 67"/>
                <p:cNvSpPr txBox="1"/>
                <p:nvPr/>
              </p:nvSpPr>
              <p:spPr>
                <a:xfrm>
                  <a:off x="4788024" y="5485555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69" name="Přímá spojovací šipka 68"/>
                <p:cNvCxnSpPr>
                  <a:stCxn id="68" idx="3"/>
                  <a:endCxn id="67" idx="1"/>
                </p:cNvCxnSpPr>
                <p:nvPr/>
              </p:nvCxnSpPr>
              <p:spPr>
                <a:xfrm flipV="1">
                  <a:off x="5084900" y="5626863"/>
                  <a:ext cx="711235" cy="43359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TextovéPole 63"/>
              <p:cNvSpPr txBox="1"/>
              <p:nvPr/>
            </p:nvSpPr>
            <p:spPr>
              <a:xfrm>
                <a:off x="6929105" y="5911621"/>
                <a:ext cx="296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endParaRPr lang="cs-CZ" dirty="0"/>
              </a:p>
            </p:txBody>
          </p:sp>
        </p:grpSp>
        <p:cxnSp>
          <p:nvCxnSpPr>
            <p:cNvPr id="56" name="Tvar 54"/>
            <p:cNvCxnSpPr>
              <a:stCxn id="67" idx="3"/>
            </p:cNvCxnSpPr>
            <p:nvPr/>
          </p:nvCxnSpPr>
          <p:spPr>
            <a:xfrm>
              <a:off x="5897841" y="5371831"/>
              <a:ext cx="628004" cy="319882"/>
            </a:xfrm>
            <a:prstGeom prst="bentConnector3">
              <a:avLst>
                <a:gd name="adj1" fmla="val 99505"/>
              </a:avLst>
            </a:prstGeom>
            <a:ln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Tvar 57"/>
            <p:cNvCxnSpPr/>
            <p:nvPr/>
          </p:nvCxnSpPr>
          <p:spPr>
            <a:xfrm rot="5400000">
              <a:off x="6011425" y="6057963"/>
              <a:ext cx="319882" cy="587186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ovací šipka 59"/>
            <p:cNvCxnSpPr>
              <a:endCxn id="62" idx="3"/>
            </p:cNvCxnSpPr>
            <p:nvPr/>
          </p:nvCxnSpPr>
          <p:spPr>
            <a:xfrm flipH="1" flipV="1">
              <a:off x="4208418" y="6723008"/>
              <a:ext cx="754499" cy="5897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bdélník 60"/>
            <p:cNvSpPr/>
            <p:nvPr/>
          </p:nvSpPr>
          <p:spPr>
            <a:xfrm>
              <a:off x="5004048" y="5949280"/>
              <a:ext cx="934924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rgbClr val="00B0F0"/>
                  </a:solidFill>
                </a:rPr>
                <a:t>F</a:t>
              </a:r>
              <a:r>
                <a:rPr lang="cs-CZ" baseline="-25000" dirty="0" smtClean="0">
                  <a:solidFill>
                    <a:srgbClr val="00B0F0"/>
                  </a:solidFill>
                </a:rPr>
                <a:t>I</a:t>
              </a:r>
              <a:endParaRPr lang="cs-CZ" baseline="-25000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Bond </a:t>
            </a:r>
            <a:r>
              <a:rPr lang="cs-CZ" dirty="0" err="1" smtClean="0"/>
              <a:t>Graphs</a:t>
            </a:r>
            <a:r>
              <a:rPr lang="cs-CZ" dirty="0" smtClean="0"/>
              <a:t>  - Výkonové grafy</a:t>
            </a:r>
            <a:endParaRPr lang="cs-CZ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1187624" y="1052736"/>
            <a:ext cx="4891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>
                <a:solidFill>
                  <a:srgbClr val="0070C0"/>
                </a:solidFill>
              </a:rPr>
              <a:t>Jednobran</a:t>
            </a:r>
            <a:r>
              <a:rPr lang="cs-CZ" sz="3200" dirty="0" smtClean="0">
                <a:solidFill>
                  <a:srgbClr val="0070C0"/>
                </a:solidFill>
              </a:rPr>
              <a:t> typu induktor</a:t>
            </a:r>
            <a:endParaRPr lang="cs-CZ" sz="3200" dirty="0">
              <a:solidFill>
                <a:srgbClr val="0070C0"/>
              </a:solidFill>
            </a:endParaRPr>
          </a:p>
        </p:txBody>
      </p:sp>
      <p:grpSp>
        <p:nvGrpSpPr>
          <p:cNvPr id="2" name="Skupina 76"/>
          <p:cNvGrpSpPr/>
          <p:nvPr/>
        </p:nvGrpSpPr>
        <p:grpSpPr>
          <a:xfrm>
            <a:off x="1259632" y="1844824"/>
            <a:ext cx="5606995" cy="2448272"/>
            <a:chOff x="1259632" y="1844824"/>
            <a:chExt cx="5606995" cy="2448272"/>
          </a:xfrm>
        </p:grpSpPr>
        <p:grpSp>
          <p:nvGrpSpPr>
            <p:cNvPr id="3" name="Skupina 85"/>
            <p:cNvGrpSpPr/>
            <p:nvPr/>
          </p:nvGrpSpPr>
          <p:grpSpPr>
            <a:xfrm>
              <a:off x="1259632" y="1844824"/>
              <a:ext cx="5606995" cy="2448272"/>
              <a:chOff x="2483768" y="4643844"/>
              <a:chExt cx="4750371" cy="2448272"/>
            </a:xfrm>
          </p:grpSpPr>
          <p:sp>
            <p:nvSpPr>
              <p:cNvPr id="91" name="TextovéPole 90"/>
              <p:cNvSpPr txBox="1"/>
              <p:nvPr/>
            </p:nvSpPr>
            <p:spPr>
              <a:xfrm>
                <a:off x="4860032" y="6506760"/>
                <a:ext cx="296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f</a:t>
                </a:r>
                <a:endParaRPr lang="cs-CZ" dirty="0"/>
              </a:p>
            </p:txBody>
          </p:sp>
          <p:grpSp>
            <p:nvGrpSpPr>
              <p:cNvPr id="5" name="Skupina 81"/>
              <p:cNvGrpSpPr/>
              <p:nvPr/>
            </p:nvGrpSpPr>
            <p:grpSpPr>
              <a:xfrm>
                <a:off x="2483768" y="4643844"/>
                <a:ext cx="4392488" cy="2448272"/>
                <a:chOff x="2483768" y="4643844"/>
                <a:chExt cx="4392488" cy="2448272"/>
              </a:xfrm>
            </p:grpSpPr>
            <p:grpSp>
              <p:nvGrpSpPr>
                <p:cNvPr id="6" name="Skupina 50"/>
                <p:cNvGrpSpPr/>
                <p:nvPr/>
              </p:nvGrpSpPr>
              <p:grpSpPr>
                <a:xfrm>
                  <a:off x="2483768" y="4706560"/>
                  <a:ext cx="3601415" cy="657364"/>
                  <a:chOff x="2843808" y="2267580"/>
                  <a:chExt cx="3601415" cy="657364"/>
                </a:xfrm>
              </p:grpSpPr>
              <p:cxnSp>
                <p:nvCxnSpPr>
                  <p:cNvPr id="103" name="Přímá spojovací čára 102"/>
                  <p:cNvCxnSpPr/>
                  <p:nvPr/>
                </p:nvCxnSpPr>
                <p:spPr>
                  <a:xfrm>
                    <a:off x="2843808" y="2600908"/>
                    <a:ext cx="36004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Přímá spojovací čára 103"/>
                  <p:cNvCxnSpPr/>
                  <p:nvPr/>
                </p:nvCxnSpPr>
                <p:spPr>
                  <a:xfrm flipH="1">
                    <a:off x="6229199" y="2609480"/>
                    <a:ext cx="216024" cy="10801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TextovéPole 104"/>
                  <p:cNvSpPr txBox="1"/>
                  <p:nvPr/>
                </p:nvSpPr>
                <p:spPr>
                  <a:xfrm>
                    <a:off x="4355976" y="2555612"/>
                    <a:ext cx="3161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f</a:t>
                    </a:r>
                    <a:r>
                      <a:rPr lang="cs-CZ" dirty="0" smtClean="0"/>
                      <a:t> </a:t>
                    </a:r>
                    <a:endParaRPr lang="cs-CZ" dirty="0"/>
                  </a:p>
                </p:txBody>
              </p:sp>
              <p:sp>
                <p:nvSpPr>
                  <p:cNvPr id="106" name="TextovéPole 105"/>
                  <p:cNvSpPr txBox="1"/>
                  <p:nvPr/>
                </p:nvSpPr>
                <p:spPr>
                  <a:xfrm>
                    <a:off x="4347336" y="2267580"/>
                    <a:ext cx="352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e </a:t>
                    </a:r>
                    <a:endParaRPr lang="cs-CZ" dirty="0"/>
                  </a:p>
                </p:txBody>
              </p:sp>
              <p:cxnSp>
                <p:nvCxnSpPr>
                  <p:cNvPr id="107" name="Přímá spojovací čára 106"/>
                  <p:cNvCxnSpPr/>
                  <p:nvPr/>
                </p:nvCxnSpPr>
                <p:spPr>
                  <a:xfrm>
                    <a:off x="6444208" y="2420888"/>
                    <a:ext cx="0" cy="36004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Obdélník 96"/>
                <p:cNvSpPr/>
                <p:nvPr/>
              </p:nvSpPr>
              <p:spPr>
                <a:xfrm>
                  <a:off x="6156176" y="4643844"/>
                  <a:ext cx="720080" cy="7920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800" dirty="0" smtClean="0">
                      <a:solidFill>
                        <a:srgbClr val="00B0F0"/>
                      </a:solidFill>
                    </a:rPr>
                    <a:t>I</a:t>
                  </a:r>
                  <a:endParaRPr lang="cs-CZ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98" name="Obdélník 97"/>
                <p:cNvSpPr/>
                <p:nvPr/>
              </p:nvSpPr>
              <p:spPr>
                <a:xfrm>
                  <a:off x="5796136" y="5435932"/>
                  <a:ext cx="792088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baseline="-25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99" name="TextovéPole 98"/>
                <p:cNvSpPr txBox="1"/>
                <p:nvPr/>
              </p:nvSpPr>
              <p:spPr>
                <a:xfrm>
                  <a:off x="4788024" y="5651956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100" name="Přímá spojovací šipka 99"/>
                <p:cNvCxnSpPr>
                  <a:stCxn id="99" idx="3"/>
                  <a:endCxn id="98" idx="1"/>
                </p:cNvCxnSpPr>
                <p:nvPr/>
              </p:nvCxnSpPr>
              <p:spPr>
                <a:xfrm flipV="1">
                  <a:off x="5084900" y="5831976"/>
                  <a:ext cx="711236" cy="4646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bdélník 51"/>
                <p:cNvSpPr/>
                <p:nvPr/>
              </p:nvSpPr>
              <p:spPr>
                <a:xfrm>
                  <a:off x="5796136" y="6300028"/>
                  <a:ext cx="792088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smtClean="0">
                      <a:solidFill>
                        <a:srgbClr val="00B0F0"/>
                      </a:solidFill>
                    </a:rPr>
                    <a:t>F</a:t>
                  </a:r>
                  <a:r>
                    <a:rPr lang="cs-CZ" baseline="30000" dirty="0" smtClean="0">
                      <a:solidFill>
                        <a:srgbClr val="00B0F0"/>
                      </a:solidFill>
                    </a:rPr>
                    <a:t>-1</a:t>
                  </a:r>
                  <a:r>
                    <a:rPr lang="cs-CZ" baseline="-25000" dirty="0" smtClean="0">
                      <a:solidFill>
                        <a:srgbClr val="00B0F0"/>
                      </a:solidFill>
                    </a:rPr>
                    <a:t>I</a:t>
                  </a:r>
                  <a:endParaRPr lang="cs-CZ" baseline="-25000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53" name="TextovéPole 52"/>
              <p:cNvSpPr txBox="1"/>
              <p:nvPr/>
            </p:nvSpPr>
            <p:spPr>
              <a:xfrm>
                <a:off x="6937263" y="6074712"/>
                <a:ext cx="296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endParaRPr lang="cs-CZ" dirty="0"/>
              </a:p>
            </p:txBody>
          </p:sp>
        </p:grpSp>
        <p:cxnSp>
          <p:nvCxnSpPr>
            <p:cNvPr id="55" name="Tvar 54"/>
            <p:cNvCxnSpPr>
              <a:stCxn id="98" idx="3"/>
            </p:cNvCxnSpPr>
            <p:nvPr/>
          </p:nvCxnSpPr>
          <p:spPr>
            <a:xfrm>
              <a:off x="6104236" y="3032956"/>
              <a:ext cx="628004" cy="252028"/>
            </a:xfrm>
            <a:prstGeom prst="bentConnector3">
              <a:avLst>
                <a:gd name="adj1" fmla="val 99505"/>
              </a:avLst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Tvar 56"/>
          <p:cNvCxnSpPr>
            <a:stCxn id="53" idx="2"/>
            <a:endCxn id="52" idx="3"/>
          </p:cNvCxnSpPr>
          <p:nvPr/>
        </p:nvCxnSpPr>
        <p:spPr>
          <a:xfrm rot="5400000">
            <a:off x="6271815" y="3477445"/>
            <a:ext cx="252028" cy="587186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>
            <a:stCxn id="52" idx="1"/>
            <a:endCxn id="91" idx="3"/>
          </p:cNvCxnSpPr>
          <p:nvPr/>
        </p:nvCxnSpPr>
        <p:spPr>
          <a:xfrm flipH="1" flipV="1">
            <a:off x="4414813" y="3892406"/>
            <a:ext cx="754499" cy="464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4319366" y="324433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F</a:t>
            </a:r>
            <a:r>
              <a:rPr lang="cs-CZ" baseline="30000" dirty="0" smtClean="0">
                <a:solidFill>
                  <a:srgbClr val="00B0F0"/>
                </a:solidFill>
              </a:rPr>
              <a:t>-1</a:t>
            </a:r>
            <a:r>
              <a:rPr lang="cs-CZ" baseline="-25000" dirty="0" smtClean="0">
                <a:solidFill>
                  <a:srgbClr val="00B0F0"/>
                </a:solidFill>
              </a:rPr>
              <a:t>I</a:t>
            </a:r>
            <a:endParaRPr lang="cs-CZ" baseline="-25000" dirty="0">
              <a:solidFill>
                <a:srgbClr val="00B0F0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4319366" y="324433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F</a:t>
            </a:r>
            <a:r>
              <a:rPr lang="cs-CZ" baseline="30000" dirty="0" smtClean="0">
                <a:solidFill>
                  <a:srgbClr val="00B0F0"/>
                </a:solidFill>
              </a:rPr>
              <a:t>-1</a:t>
            </a:r>
            <a:r>
              <a:rPr lang="cs-CZ" baseline="-25000" dirty="0" smtClean="0">
                <a:solidFill>
                  <a:srgbClr val="00B0F0"/>
                </a:solidFill>
              </a:rPr>
              <a:t>I</a:t>
            </a:r>
            <a:endParaRPr lang="cs-CZ" baseline="-25000" dirty="0">
              <a:solidFill>
                <a:srgbClr val="00B0F0"/>
              </a:solidFill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4319366" y="324433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F</a:t>
            </a:r>
            <a:r>
              <a:rPr lang="cs-CZ" baseline="30000" dirty="0" smtClean="0">
                <a:solidFill>
                  <a:srgbClr val="00B0F0"/>
                </a:solidFill>
              </a:rPr>
              <a:t>-1</a:t>
            </a:r>
            <a:r>
              <a:rPr lang="cs-CZ" baseline="-25000" dirty="0" smtClean="0">
                <a:solidFill>
                  <a:srgbClr val="00B0F0"/>
                </a:solidFill>
              </a:rPr>
              <a:t>I</a:t>
            </a:r>
            <a:endParaRPr lang="cs-CZ" baseline="-25000" dirty="0">
              <a:solidFill>
                <a:srgbClr val="00B0F0"/>
              </a:solidFill>
            </a:endParaRPr>
          </a:p>
        </p:txBody>
      </p:sp>
      <p:grpSp>
        <p:nvGrpSpPr>
          <p:cNvPr id="7" name="Skupina 50"/>
          <p:cNvGrpSpPr/>
          <p:nvPr/>
        </p:nvGrpSpPr>
        <p:grpSpPr>
          <a:xfrm>
            <a:off x="1053237" y="4124154"/>
            <a:ext cx="5597366" cy="2833238"/>
            <a:chOff x="1053237" y="4124154"/>
            <a:chExt cx="5597366" cy="2833238"/>
          </a:xfrm>
        </p:grpSpPr>
        <p:grpSp>
          <p:nvGrpSpPr>
            <p:cNvPr id="8" name="Skupina 85"/>
            <p:cNvGrpSpPr/>
            <p:nvPr/>
          </p:nvGrpSpPr>
          <p:grpSpPr>
            <a:xfrm>
              <a:off x="1053237" y="4124154"/>
              <a:ext cx="5597366" cy="2833238"/>
              <a:chOff x="2483768" y="4643844"/>
              <a:chExt cx="4742213" cy="2232248"/>
            </a:xfrm>
          </p:grpSpPr>
          <p:sp>
            <p:nvSpPr>
              <p:cNvPr id="62" name="TextovéPole 61"/>
              <p:cNvSpPr txBox="1"/>
              <p:nvPr/>
            </p:nvSpPr>
            <p:spPr>
              <a:xfrm>
                <a:off x="4860032" y="6506760"/>
                <a:ext cx="296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f</a:t>
                </a:r>
                <a:endParaRPr lang="cs-CZ" dirty="0"/>
              </a:p>
            </p:txBody>
          </p:sp>
          <p:grpSp>
            <p:nvGrpSpPr>
              <p:cNvPr id="9" name="Skupina 81"/>
              <p:cNvGrpSpPr/>
              <p:nvPr/>
            </p:nvGrpSpPr>
            <p:grpSpPr>
              <a:xfrm>
                <a:off x="2483768" y="4643844"/>
                <a:ext cx="4392488" cy="1379062"/>
                <a:chOff x="2483768" y="4643844"/>
                <a:chExt cx="4392488" cy="1379062"/>
              </a:xfrm>
            </p:grpSpPr>
            <p:grpSp>
              <p:nvGrpSpPr>
                <p:cNvPr id="10" name="Skupina 50"/>
                <p:cNvGrpSpPr/>
                <p:nvPr/>
              </p:nvGrpSpPr>
              <p:grpSpPr>
                <a:xfrm>
                  <a:off x="2483768" y="4706560"/>
                  <a:ext cx="3601415" cy="657364"/>
                  <a:chOff x="2843808" y="2267580"/>
                  <a:chExt cx="3601415" cy="657364"/>
                </a:xfrm>
              </p:grpSpPr>
              <p:cxnSp>
                <p:nvCxnSpPr>
                  <p:cNvPr id="70" name="Přímá spojovací čára 69"/>
                  <p:cNvCxnSpPr/>
                  <p:nvPr/>
                </p:nvCxnSpPr>
                <p:spPr>
                  <a:xfrm>
                    <a:off x="2843808" y="2600908"/>
                    <a:ext cx="36004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Přímá spojovací čára 70"/>
                  <p:cNvCxnSpPr/>
                  <p:nvPr/>
                </p:nvCxnSpPr>
                <p:spPr>
                  <a:xfrm flipH="1">
                    <a:off x="6229199" y="2609480"/>
                    <a:ext cx="216024" cy="10801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TextovéPole 71"/>
                  <p:cNvSpPr txBox="1"/>
                  <p:nvPr/>
                </p:nvSpPr>
                <p:spPr>
                  <a:xfrm>
                    <a:off x="4355976" y="2555612"/>
                    <a:ext cx="3161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f</a:t>
                    </a:r>
                    <a:r>
                      <a:rPr lang="cs-CZ" dirty="0" smtClean="0"/>
                      <a:t> </a:t>
                    </a:r>
                    <a:endParaRPr lang="cs-CZ" dirty="0"/>
                  </a:p>
                </p:txBody>
              </p:sp>
              <p:sp>
                <p:nvSpPr>
                  <p:cNvPr id="73" name="TextovéPole 72"/>
                  <p:cNvSpPr txBox="1"/>
                  <p:nvPr/>
                </p:nvSpPr>
                <p:spPr>
                  <a:xfrm>
                    <a:off x="4347336" y="2267580"/>
                    <a:ext cx="352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e </a:t>
                    </a:r>
                    <a:endParaRPr lang="cs-CZ" dirty="0"/>
                  </a:p>
                </p:txBody>
              </p:sp>
              <p:cxnSp>
                <p:nvCxnSpPr>
                  <p:cNvPr id="74" name="Přímá spojovací čára 73"/>
                  <p:cNvCxnSpPr/>
                  <p:nvPr/>
                </p:nvCxnSpPr>
                <p:spPr>
                  <a:xfrm>
                    <a:off x="2843808" y="2420888"/>
                    <a:ext cx="0" cy="36004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6" name="Obdélník 65"/>
                <p:cNvSpPr/>
                <p:nvPr/>
              </p:nvSpPr>
              <p:spPr>
                <a:xfrm>
                  <a:off x="6156176" y="4643844"/>
                  <a:ext cx="720080" cy="7920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800" dirty="0" smtClean="0">
                      <a:solidFill>
                        <a:srgbClr val="00B0F0"/>
                      </a:solidFill>
                    </a:rPr>
                    <a:t>I</a:t>
                  </a:r>
                  <a:endParaRPr lang="cs-CZ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67" name="Obdélník 66"/>
                <p:cNvSpPr/>
                <p:nvPr/>
              </p:nvSpPr>
              <p:spPr>
                <a:xfrm>
                  <a:off x="5796136" y="5230818"/>
                  <a:ext cx="792088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err="1" smtClean="0">
                      <a:solidFill>
                        <a:srgbClr val="00B0F0"/>
                      </a:solidFill>
                    </a:rPr>
                    <a:t>dq</a:t>
                  </a:r>
                  <a:r>
                    <a:rPr lang="cs-CZ" dirty="0" smtClean="0">
                      <a:solidFill>
                        <a:srgbClr val="00B0F0"/>
                      </a:solidFill>
                    </a:rPr>
                    <a:t>/</a:t>
                  </a:r>
                  <a:r>
                    <a:rPr lang="cs-CZ" dirty="0" err="1" smtClean="0">
                      <a:solidFill>
                        <a:srgbClr val="00B0F0"/>
                      </a:solidFill>
                    </a:rPr>
                    <a:t>dt</a:t>
                  </a:r>
                  <a:endParaRPr lang="cs-CZ" baseline="-25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68" name="TextovéPole 67"/>
                <p:cNvSpPr txBox="1"/>
                <p:nvPr/>
              </p:nvSpPr>
              <p:spPr>
                <a:xfrm>
                  <a:off x="4788024" y="5485555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69" name="Přímá spojovací šipka 68"/>
                <p:cNvCxnSpPr>
                  <a:stCxn id="68" idx="3"/>
                  <a:endCxn id="67" idx="1"/>
                </p:cNvCxnSpPr>
                <p:nvPr/>
              </p:nvCxnSpPr>
              <p:spPr>
                <a:xfrm flipV="1">
                  <a:off x="5084900" y="5626863"/>
                  <a:ext cx="711235" cy="43359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TextovéPole 63"/>
              <p:cNvSpPr txBox="1"/>
              <p:nvPr/>
            </p:nvSpPr>
            <p:spPr>
              <a:xfrm>
                <a:off x="6929105" y="5911621"/>
                <a:ext cx="296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endParaRPr lang="cs-CZ" dirty="0"/>
              </a:p>
            </p:txBody>
          </p:sp>
        </p:grpSp>
        <p:cxnSp>
          <p:nvCxnSpPr>
            <p:cNvPr id="56" name="Tvar 54"/>
            <p:cNvCxnSpPr>
              <a:stCxn id="67" idx="3"/>
            </p:cNvCxnSpPr>
            <p:nvPr/>
          </p:nvCxnSpPr>
          <p:spPr>
            <a:xfrm>
              <a:off x="5897841" y="5371831"/>
              <a:ext cx="628004" cy="319882"/>
            </a:xfrm>
            <a:prstGeom prst="bentConnector3">
              <a:avLst>
                <a:gd name="adj1" fmla="val 99505"/>
              </a:avLst>
            </a:prstGeom>
            <a:ln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Tvar 57"/>
            <p:cNvCxnSpPr/>
            <p:nvPr/>
          </p:nvCxnSpPr>
          <p:spPr>
            <a:xfrm rot="5400000">
              <a:off x="6011425" y="6057963"/>
              <a:ext cx="319882" cy="587186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ovací šipka 59"/>
            <p:cNvCxnSpPr>
              <a:endCxn id="62" idx="3"/>
            </p:cNvCxnSpPr>
            <p:nvPr/>
          </p:nvCxnSpPr>
          <p:spPr>
            <a:xfrm flipH="1" flipV="1">
              <a:off x="4208418" y="6723008"/>
              <a:ext cx="754499" cy="5897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bdélník 60"/>
            <p:cNvSpPr/>
            <p:nvPr/>
          </p:nvSpPr>
          <p:spPr>
            <a:xfrm>
              <a:off x="5004048" y="5949280"/>
              <a:ext cx="934924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rgbClr val="00B0F0"/>
                  </a:solidFill>
                </a:rPr>
                <a:t>F</a:t>
              </a:r>
              <a:r>
                <a:rPr lang="cs-CZ" baseline="-25000" dirty="0" smtClean="0">
                  <a:solidFill>
                    <a:srgbClr val="00B0F0"/>
                  </a:solidFill>
                </a:rPr>
                <a:t>I</a:t>
              </a:r>
              <a:endParaRPr lang="cs-CZ" baseline="-25000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cs-CZ" dirty="0"/>
          </a:p>
        </p:txBody>
      </p:sp>
      <p:pic>
        <p:nvPicPr>
          <p:cNvPr id="4321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354054" cy="337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Gyrátory</a:t>
            </a:r>
            <a:endParaRPr lang="cs-CZ" dirty="0"/>
          </a:p>
        </p:txBody>
      </p:sp>
      <p:pic>
        <p:nvPicPr>
          <p:cNvPr id="4321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354054" cy="337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Gyrátory</a:t>
            </a:r>
            <a:endParaRPr lang="cs-CZ" dirty="0"/>
          </a:p>
        </p:txBody>
      </p:sp>
      <p:pic>
        <p:nvPicPr>
          <p:cNvPr id="494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03" y="1844824"/>
            <a:ext cx="827409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výkonových grafů k určení kauzálního směru výpočtu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5997697" cy="364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1447800" y="4495800"/>
            <a:ext cx="179388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1625600" y="4495800"/>
            <a:ext cx="360363" cy="3048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1979712" y="4495800"/>
            <a:ext cx="1800225" cy="304800"/>
          </a:xfrm>
          <a:prstGeom prst="rect">
            <a:avLst/>
          </a:prstGeom>
          <a:solidFill>
            <a:srgbClr val="364F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3779912" y="4495800"/>
            <a:ext cx="28321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6588224" y="4495800"/>
            <a:ext cx="2160240" cy="3048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8748141" y="4495800"/>
            <a:ext cx="360363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82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9036050" cy="4320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/>
              <a:t>P</a:t>
            </a:r>
            <a:r>
              <a:rPr lang="cs-CZ" sz="2000" dirty="0" err="1" smtClean="0"/>
              <a:t>roprietární</a:t>
            </a:r>
            <a:r>
              <a:rPr lang="cs-CZ" sz="2000" dirty="0" smtClean="0"/>
              <a:t> kód klasických programovacích jazyků</a:t>
            </a:r>
            <a:r>
              <a:rPr lang="en-GB" sz="2000" dirty="0" smtClean="0"/>
              <a:t> (</a:t>
            </a:r>
            <a:r>
              <a:rPr lang="cs-CZ" sz="2000" dirty="0" smtClean="0"/>
              <a:t>např.</a:t>
            </a:r>
            <a:r>
              <a:rPr lang="en-GB" sz="2000" dirty="0" smtClean="0"/>
              <a:t> </a:t>
            </a:r>
            <a:r>
              <a:rPr lang="en-GB" sz="2000" dirty="0" err="1" smtClean="0"/>
              <a:t>Ada</a:t>
            </a:r>
            <a:r>
              <a:rPr lang="en-GB" sz="2000" dirty="0" smtClean="0"/>
              <a:t>, Fortran, C,...)</a:t>
            </a:r>
            <a:r>
              <a:rPr lang="sv-SE" sz="2000" dirty="0" smtClean="0"/>
              <a:t> 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4509120"/>
            <a:ext cx="145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Propriet</a:t>
            </a:r>
            <a:r>
              <a:rPr lang="cs-CZ" sz="1400" dirty="0" err="1">
                <a:latin typeface="Helvetica" pitchFamily="34" charset="0"/>
                <a:cs typeface="Times New Roman" pitchFamily="18" charset="0"/>
              </a:rPr>
              <a:t>ární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 kód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1143000" y="3429000"/>
            <a:ext cx="112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b="1" dirty="0">
                <a:solidFill>
                  <a:srgbClr val="FFA31B"/>
                </a:solidFill>
                <a:latin typeface="Helvetica" pitchFamily="34" charset="0"/>
                <a:cs typeface="Times New Roman" pitchFamily="18" charset="0"/>
              </a:rPr>
              <a:t>Definice systému</a:t>
            </a:r>
            <a:endParaRPr lang="sv-SE" sz="1400" b="1" dirty="0">
              <a:solidFill>
                <a:srgbClr val="FFA31B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1907704" y="4005064"/>
            <a:ext cx="132457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dirty="0">
                <a:solidFill>
                  <a:srgbClr val="5F5F5F"/>
                </a:solidFill>
                <a:latin typeface="Helvetica" pitchFamily="34" charset="0"/>
                <a:cs typeface="Times New Roman" pitchFamily="18" charset="0"/>
              </a:rPr>
              <a:t>Dekompozice systému</a:t>
            </a:r>
            <a:endParaRPr lang="sv-SE" sz="1400" dirty="0">
              <a:solidFill>
                <a:srgbClr val="5F5F5F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2590800" y="3429000"/>
            <a:ext cx="1303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dirty="0">
                <a:solidFill>
                  <a:srgbClr val="364F96"/>
                </a:solidFill>
                <a:latin typeface="Helvetica" pitchFamily="34" charset="0"/>
                <a:cs typeface="Times New Roman" pitchFamily="18" charset="0"/>
              </a:rPr>
              <a:t>Modelování subsystémů</a:t>
            </a:r>
            <a:endParaRPr lang="sv-SE" sz="1400" dirty="0">
              <a:solidFill>
                <a:srgbClr val="364F96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3962400" y="3611563"/>
            <a:ext cx="26971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dirty="0">
                <a:latin typeface="Helvetica" pitchFamily="34" charset="0"/>
                <a:cs typeface="Times New Roman" pitchFamily="18" charset="0"/>
              </a:rPr>
              <a:t>Odvození kauzality výpočtu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(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manuální odvození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 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vstupně</a:t>
            </a:r>
            <a:r>
              <a:rPr lang="sv-SE" sz="1400" dirty="0">
                <a:latin typeface="Helvetica" pitchFamily="34" charset="0"/>
                <a:cs typeface="Times New Roman" pitchFamily="18" charset="0"/>
              </a:rPr>
              <a:t>/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výstupních vztahů)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6553200" y="4038600"/>
            <a:ext cx="1308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solidFill>
                  <a:srgbClr val="CC3300"/>
                </a:solidFill>
                <a:latin typeface="Helvetica" pitchFamily="34" charset="0"/>
                <a:cs typeface="Times New Roman" pitchFamily="18" charset="0"/>
              </a:rPr>
              <a:t>Implementa</a:t>
            </a:r>
            <a:r>
              <a:rPr lang="cs-CZ" sz="1400" dirty="0" err="1">
                <a:solidFill>
                  <a:srgbClr val="CC3300"/>
                </a:solidFill>
                <a:latin typeface="Helvetica" pitchFamily="34" charset="0"/>
                <a:cs typeface="Times New Roman" pitchFamily="18" charset="0"/>
              </a:rPr>
              <a:t>ce</a:t>
            </a:r>
            <a:endParaRPr lang="sv-SE" sz="1400" dirty="0">
              <a:solidFill>
                <a:srgbClr val="CC3300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8244408" y="4057129"/>
            <a:ext cx="9717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b="1" dirty="0">
                <a:solidFill>
                  <a:srgbClr val="FFA31B"/>
                </a:solidFill>
                <a:latin typeface="Helvetica" pitchFamily="34" charset="0"/>
                <a:cs typeface="Times New Roman" pitchFamily="18" charset="0"/>
              </a:rPr>
              <a:t>Simula</a:t>
            </a:r>
            <a:r>
              <a:rPr lang="cs-CZ" sz="1400" b="1" dirty="0" err="1">
                <a:solidFill>
                  <a:srgbClr val="FFA31B"/>
                </a:solidFill>
                <a:latin typeface="Helvetica" pitchFamily="34" charset="0"/>
                <a:cs typeface="Times New Roman" pitchFamily="18" charset="0"/>
              </a:rPr>
              <a:t>ce</a:t>
            </a:r>
            <a:endParaRPr lang="sv-SE" sz="1400" b="1" dirty="0">
              <a:solidFill>
                <a:srgbClr val="FFA31B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93" name="Rectangle 30"/>
          <p:cNvSpPr>
            <a:spLocks noGrp="1" noChangeArrowheads="1"/>
          </p:cNvSpPr>
          <p:nvPr>
            <p:ph type="title"/>
          </p:nvPr>
        </p:nvSpPr>
        <p:spPr>
          <a:xfrm>
            <a:off x="1453331" y="-171400"/>
            <a:ext cx="7223125" cy="914400"/>
          </a:xfrm>
        </p:spPr>
        <p:txBody>
          <a:bodyPr/>
          <a:lstStyle/>
          <a:p>
            <a:pPr eaLnBrk="1" hangingPunct="1"/>
            <a:r>
              <a:rPr lang="cs-CZ" dirty="0" smtClean="0"/>
              <a:t>Modelování </a:t>
            </a:r>
            <a:endParaRPr lang="en-US" dirty="0" smtClean="0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447800" y="5029200"/>
            <a:ext cx="179388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625600" y="5029200"/>
            <a:ext cx="360363" cy="3048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77998" y="5029200"/>
            <a:ext cx="1801914" cy="304800"/>
          </a:xfrm>
          <a:prstGeom prst="rect">
            <a:avLst/>
          </a:prstGeom>
          <a:solidFill>
            <a:srgbClr val="364F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3779912" y="5029200"/>
            <a:ext cx="28321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588225" y="5029200"/>
            <a:ext cx="288032" cy="3048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6876256" y="5029200"/>
            <a:ext cx="360363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4288" y="4797425"/>
            <a:ext cx="16049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Blo</a:t>
            </a:r>
            <a:r>
              <a:rPr lang="cs-CZ" sz="1400" dirty="0" err="1">
                <a:latin typeface="Helvetica" pitchFamily="34" charset="0"/>
                <a:cs typeface="Times New Roman" pitchFamily="18" charset="0"/>
              </a:rPr>
              <a:t>kové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 modelovací jazyky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69776" y="1359176"/>
            <a:ext cx="61744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Blokové modelovací jazyky </a:t>
            </a:r>
            <a:r>
              <a:rPr lang="en-GB" dirty="0" smtClean="0"/>
              <a:t>(</a:t>
            </a:r>
            <a:r>
              <a:rPr lang="cs-CZ" dirty="0" smtClean="0"/>
              <a:t>např.</a:t>
            </a:r>
            <a:r>
              <a:rPr lang="en-GB" dirty="0" smtClean="0"/>
              <a:t> </a:t>
            </a:r>
            <a:r>
              <a:rPr lang="en-GB" dirty="0" err="1" smtClean="0"/>
              <a:t>Simulink</a:t>
            </a:r>
            <a:r>
              <a:rPr lang="en-GB" dirty="0" smtClean="0"/>
              <a:t>, ...)  </a:t>
            </a:r>
          </a:p>
        </p:txBody>
      </p:sp>
      <p:grpSp>
        <p:nvGrpSpPr>
          <p:cNvPr id="40" name="Skupina 39"/>
          <p:cNvGrpSpPr/>
          <p:nvPr/>
        </p:nvGrpSpPr>
        <p:grpSpPr>
          <a:xfrm>
            <a:off x="6516216" y="5373688"/>
            <a:ext cx="504056" cy="908248"/>
            <a:chOff x="6627299" y="5373688"/>
            <a:chExt cx="504056" cy="908248"/>
          </a:xfrm>
        </p:grpSpPr>
        <p:sp>
          <p:nvSpPr>
            <p:cNvPr id="38" name="Šipka nahoru 37"/>
            <p:cNvSpPr/>
            <p:nvPr/>
          </p:nvSpPr>
          <p:spPr>
            <a:xfrm>
              <a:off x="6732240" y="5373688"/>
              <a:ext cx="288032" cy="64807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Veselý obličej 38"/>
            <p:cNvSpPr/>
            <p:nvPr/>
          </p:nvSpPr>
          <p:spPr>
            <a:xfrm>
              <a:off x="6627299" y="5877272"/>
              <a:ext cx="504056" cy="404664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4" name="Skupina 123"/>
          <p:cNvGrpSpPr/>
          <p:nvPr/>
        </p:nvGrpSpPr>
        <p:grpSpPr>
          <a:xfrm>
            <a:off x="179512" y="1700808"/>
            <a:ext cx="9010729" cy="1233428"/>
            <a:chOff x="179512" y="1844824"/>
            <a:chExt cx="9010729" cy="1233428"/>
          </a:xfrm>
        </p:grpSpPr>
        <p:sp>
          <p:nvSpPr>
            <p:cNvPr id="125" name="Obdélník 124"/>
            <p:cNvSpPr/>
            <p:nvPr/>
          </p:nvSpPr>
          <p:spPr>
            <a:xfrm>
              <a:off x="1835696" y="1844824"/>
              <a:ext cx="288032" cy="216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6" name="Skupina 100"/>
            <p:cNvGrpSpPr/>
            <p:nvPr/>
          </p:nvGrpSpPr>
          <p:grpSpPr>
            <a:xfrm>
              <a:off x="179512" y="1952836"/>
              <a:ext cx="9010729" cy="1125416"/>
              <a:chOff x="179512" y="1952836"/>
              <a:chExt cx="9010729" cy="1125416"/>
            </a:xfrm>
          </p:grpSpPr>
          <p:sp>
            <p:nvSpPr>
              <p:cNvPr id="127" name="Obdélník 126"/>
              <p:cNvSpPr/>
              <p:nvPr/>
            </p:nvSpPr>
            <p:spPr>
              <a:xfrm>
                <a:off x="1043608" y="2132856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" name="Obdélník 127"/>
              <p:cNvSpPr/>
              <p:nvPr/>
            </p:nvSpPr>
            <p:spPr>
              <a:xfrm>
                <a:off x="1619672" y="2852936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9" name="Obdélník 128"/>
              <p:cNvSpPr/>
              <p:nvPr/>
            </p:nvSpPr>
            <p:spPr>
              <a:xfrm>
                <a:off x="2267744" y="2420888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Obdélník 129"/>
              <p:cNvSpPr/>
              <p:nvPr/>
            </p:nvSpPr>
            <p:spPr>
              <a:xfrm>
                <a:off x="2987824" y="2708920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1" name="Obdélník 130"/>
              <p:cNvSpPr/>
              <p:nvPr/>
            </p:nvSpPr>
            <p:spPr>
              <a:xfrm flipV="1">
                <a:off x="3419475" y="2060848"/>
                <a:ext cx="288032" cy="25335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2" name="Pravoúhlá spojovací čára 131"/>
              <p:cNvCxnSpPr>
                <a:stCxn id="127" idx="3"/>
                <a:endCxn id="129" idx="1"/>
              </p:cNvCxnSpPr>
              <p:nvPr/>
            </p:nvCxnSpPr>
            <p:spPr>
              <a:xfrm>
                <a:off x="1331640" y="2240868"/>
                <a:ext cx="936104" cy="28803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Tvar 132"/>
              <p:cNvCxnSpPr>
                <a:stCxn id="129" idx="0"/>
              </p:cNvCxnSpPr>
              <p:nvPr/>
            </p:nvCxnSpPr>
            <p:spPr>
              <a:xfrm rot="16200000" flipV="1">
                <a:off x="2033718" y="2042846"/>
                <a:ext cx="468052" cy="288032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Tvar 56"/>
              <p:cNvCxnSpPr>
                <a:stCxn id="128" idx="3"/>
                <a:endCxn id="129" idx="1"/>
              </p:cNvCxnSpPr>
              <p:nvPr/>
            </p:nvCxnSpPr>
            <p:spPr>
              <a:xfrm flipV="1">
                <a:off x="1907704" y="2528900"/>
                <a:ext cx="360040" cy="43204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Pravoúhlá spojovací čára 134"/>
              <p:cNvCxnSpPr>
                <a:stCxn id="129" idx="3"/>
                <a:endCxn id="131" idx="1"/>
              </p:cNvCxnSpPr>
              <p:nvPr/>
            </p:nvCxnSpPr>
            <p:spPr>
              <a:xfrm flipV="1">
                <a:off x="2555776" y="2187527"/>
                <a:ext cx="863699" cy="34137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Tvar 135"/>
              <p:cNvCxnSpPr>
                <a:stCxn id="131" idx="0"/>
                <a:endCxn id="130" idx="3"/>
              </p:cNvCxnSpPr>
              <p:nvPr/>
            </p:nvCxnSpPr>
            <p:spPr>
              <a:xfrm rot="5400000">
                <a:off x="3168312" y="2421752"/>
                <a:ext cx="502725" cy="28763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Tvar 63"/>
              <p:cNvCxnSpPr>
                <a:stCxn id="130" idx="2"/>
                <a:endCxn id="127" idx="2"/>
              </p:cNvCxnSpPr>
              <p:nvPr/>
            </p:nvCxnSpPr>
            <p:spPr>
              <a:xfrm rot="5400000" flipH="1">
                <a:off x="1871700" y="1664804"/>
                <a:ext cx="576064" cy="1944216"/>
              </a:xfrm>
              <a:prstGeom prst="bentConnector3">
                <a:avLst>
                  <a:gd name="adj1" fmla="val -396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Přímá spojovací šipka 137"/>
              <p:cNvCxnSpPr>
                <a:stCxn id="131" idx="3"/>
              </p:cNvCxnSpPr>
              <p:nvPr/>
            </p:nvCxnSpPr>
            <p:spPr>
              <a:xfrm flipH="1" flipV="1">
                <a:off x="3635896" y="2132856"/>
                <a:ext cx="71611" cy="546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Přímá spojovací šipka 138"/>
              <p:cNvCxnSpPr>
                <a:stCxn id="131" idx="3"/>
              </p:cNvCxnSpPr>
              <p:nvPr/>
            </p:nvCxnSpPr>
            <p:spPr>
              <a:xfrm>
                <a:off x="3707507" y="2187527"/>
                <a:ext cx="576461" cy="173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Tvar 139"/>
              <p:cNvCxnSpPr>
                <a:endCxn id="127" idx="0"/>
              </p:cNvCxnSpPr>
              <p:nvPr/>
            </p:nvCxnSpPr>
            <p:spPr>
              <a:xfrm rot="10800000" flipV="1">
                <a:off x="1187624" y="1952836"/>
                <a:ext cx="648072" cy="180020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Přímá spojovací šipka 140"/>
              <p:cNvCxnSpPr>
                <a:endCxn id="128" idx="1"/>
              </p:cNvCxnSpPr>
              <p:nvPr/>
            </p:nvCxnSpPr>
            <p:spPr>
              <a:xfrm flipV="1">
                <a:off x="683568" y="2960948"/>
                <a:ext cx="936104" cy="360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Přímá spojovací šipka 141"/>
              <p:cNvCxnSpPr>
                <a:stCxn id="144" idx="3"/>
                <a:endCxn id="127" idx="1"/>
              </p:cNvCxnSpPr>
              <p:nvPr/>
            </p:nvCxnSpPr>
            <p:spPr>
              <a:xfrm>
                <a:off x="539552" y="2236222"/>
                <a:ext cx="504056" cy="46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ovéPole 142"/>
              <p:cNvSpPr txBox="1"/>
              <p:nvPr/>
            </p:nvSpPr>
            <p:spPr>
              <a:xfrm>
                <a:off x="4283968" y="198884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…</a:t>
                </a:r>
                <a:endParaRPr lang="cs-CZ" dirty="0"/>
              </a:p>
            </p:txBody>
          </p:sp>
          <p:sp>
            <p:nvSpPr>
              <p:cNvPr id="144" name="TextovéPole 143"/>
              <p:cNvSpPr txBox="1"/>
              <p:nvPr/>
            </p:nvSpPr>
            <p:spPr>
              <a:xfrm>
                <a:off x="179512" y="205155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…</a:t>
                </a:r>
                <a:endParaRPr lang="cs-CZ" dirty="0"/>
              </a:p>
            </p:txBody>
          </p:sp>
          <p:sp>
            <p:nvSpPr>
              <p:cNvPr id="145" name="TextovéPole 144"/>
              <p:cNvSpPr txBox="1"/>
              <p:nvPr/>
            </p:nvSpPr>
            <p:spPr>
              <a:xfrm>
                <a:off x="323528" y="27089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…</a:t>
                </a:r>
                <a:endParaRPr lang="cs-CZ" dirty="0"/>
              </a:p>
            </p:txBody>
          </p:sp>
          <p:sp>
            <p:nvSpPr>
              <p:cNvPr id="146" name="TextovéPole 145"/>
              <p:cNvSpPr txBox="1"/>
              <p:nvPr/>
            </p:nvSpPr>
            <p:spPr>
              <a:xfrm>
                <a:off x="3851920" y="2420888"/>
                <a:ext cx="53383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/>
                  <a:t>Vstupy do bloku jsou vnější vstupy nebo výstupy z jiných bloků</a:t>
                </a:r>
                <a:endParaRPr lang="cs-CZ" sz="1400" dirty="0"/>
              </a:p>
            </p:txBody>
          </p:sp>
          <p:sp>
            <p:nvSpPr>
              <p:cNvPr id="147" name="TextovéPole 146"/>
              <p:cNvSpPr txBox="1"/>
              <p:nvPr/>
            </p:nvSpPr>
            <p:spPr>
              <a:xfrm>
                <a:off x="3851920" y="2689175"/>
                <a:ext cx="5307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/>
                  <a:t>Výstupy z bloku jsou vnější výstupy nebo vstupy do dalších bloků</a:t>
                </a:r>
                <a:endParaRPr lang="cs-CZ" sz="1400" dirty="0"/>
              </a:p>
            </p:txBody>
          </p:sp>
        </p:grpSp>
      </p:grpSp>
      <p:grpSp>
        <p:nvGrpSpPr>
          <p:cNvPr id="150" name="Skupina 149"/>
          <p:cNvGrpSpPr/>
          <p:nvPr/>
        </p:nvGrpSpPr>
        <p:grpSpPr>
          <a:xfrm>
            <a:off x="4739869" y="5373688"/>
            <a:ext cx="504056" cy="1007640"/>
            <a:chOff x="4739869" y="5373688"/>
            <a:chExt cx="504056" cy="1007640"/>
          </a:xfrm>
        </p:grpSpPr>
        <p:sp>
          <p:nvSpPr>
            <p:cNvPr id="149" name="Šipka nahoru 148"/>
            <p:cNvSpPr/>
            <p:nvPr/>
          </p:nvSpPr>
          <p:spPr>
            <a:xfrm>
              <a:off x="4788024" y="5373688"/>
              <a:ext cx="432048" cy="5755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Veselý obličej 147"/>
            <p:cNvSpPr/>
            <p:nvPr/>
          </p:nvSpPr>
          <p:spPr>
            <a:xfrm>
              <a:off x="4739869" y="5877272"/>
              <a:ext cx="504056" cy="504056"/>
            </a:xfrm>
            <a:prstGeom prst="smileyFace">
              <a:avLst>
                <a:gd name="adj" fmla="val -46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1" name="Rectangle 30"/>
          <p:cNvSpPr txBox="1">
            <a:spLocks noChangeArrowheads="1"/>
          </p:cNvSpPr>
          <p:nvPr/>
        </p:nvSpPr>
        <p:spPr bwMode="auto">
          <a:xfrm>
            <a:off x="1451803" y="100730"/>
            <a:ext cx="7223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 a simulace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2" name="Obdélník 151"/>
          <p:cNvSpPr/>
          <p:nvPr/>
        </p:nvSpPr>
        <p:spPr>
          <a:xfrm>
            <a:off x="1427093" y="4798096"/>
            <a:ext cx="2376264" cy="57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Formalizace (modelování)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53" name="Obdélník 152"/>
          <p:cNvSpPr/>
          <p:nvPr/>
        </p:nvSpPr>
        <p:spPr>
          <a:xfrm>
            <a:off x="3779912" y="4798096"/>
            <a:ext cx="5328592" cy="57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Počítačová simulace</a:t>
            </a:r>
            <a:endParaRPr 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8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 animBg="1"/>
      <p:bldP spid="88077" grpId="0" animBg="1"/>
      <p:bldP spid="88078" grpId="0" animBg="1"/>
      <p:bldP spid="88079" grpId="0" animBg="1"/>
      <p:bldP spid="88080" grpId="0" animBg="1"/>
      <p:bldP spid="88081" grpId="0" animBg="1"/>
      <p:bldP spid="88082" grpId="0" build="p"/>
      <p:bldP spid="88083" grpId="0"/>
      <p:bldP spid="88086" grpId="0"/>
      <p:bldP spid="88087" grpId="0"/>
      <p:bldP spid="88088" grpId="0"/>
      <p:bldP spid="88089" grpId="0"/>
      <p:bldP spid="88090" grpId="0"/>
      <p:bldP spid="88091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151" grpId="0"/>
      <p:bldP spid="152" grpId="0" animBg="1"/>
      <p:bldP spid="153" grpId="0" animBg="1"/>
      <p:bldP spid="15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výkonových grafů k určení kauzálního směru výpočtu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6642" name="Picture 2"/>
          <p:cNvPicPr>
            <a:picLocks noChangeAspect="1" noChangeArrowheads="1"/>
          </p:cNvPicPr>
          <p:nvPr/>
        </p:nvPicPr>
        <p:blipFill>
          <a:blip r:embed="rId2" cstate="print"/>
          <a:srcRect b="2618"/>
          <a:stretch>
            <a:fillRect/>
          </a:stretch>
        </p:blipFill>
        <p:spPr bwMode="auto">
          <a:xfrm>
            <a:off x="899592" y="2276872"/>
            <a:ext cx="682067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9848"/>
            <a:ext cx="8229600" cy="136815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Podrobnosti v článku „</a:t>
            </a:r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Modeling </a:t>
            </a:r>
            <a:r>
              <a:rPr lang="cs-CZ" dirty="0" err="1" smtClean="0"/>
              <a:t>with</a:t>
            </a:r>
            <a:r>
              <a:rPr lang="cs-CZ" dirty="0" smtClean="0"/>
              <a:t> Bond </a:t>
            </a:r>
            <a:r>
              <a:rPr lang="cs-CZ" dirty="0" err="1" smtClean="0"/>
              <a:t>Graphs</a:t>
            </a:r>
            <a:endParaRPr lang="cs-CZ" dirty="0" smtClean="0"/>
          </a:p>
          <a:p>
            <a:pPr>
              <a:buNone/>
            </a:pPr>
            <a:r>
              <a:rPr lang="cs-CZ" sz="1700" dirty="0" smtClean="0"/>
              <a:t>https</a:t>
            </a:r>
            <a:r>
              <a:rPr lang="cs-CZ" sz="1700" dirty="0" smtClean="0"/>
              <a:t>://cw.felk.cvut.cz/lib/exe/fetch.php/courses/a6m33mos/intro_bondgraphs.pdf</a:t>
            </a:r>
            <a:endParaRPr lang="cs-CZ" sz="1700" dirty="0"/>
          </a:p>
        </p:txBody>
      </p:sp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2" cstate="print"/>
          <a:srcRect b="2341"/>
          <a:stretch>
            <a:fillRect/>
          </a:stretch>
        </p:blipFill>
        <p:spPr bwMode="auto">
          <a:xfrm>
            <a:off x="179512" y="2276872"/>
            <a:ext cx="7228007" cy="300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692695"/>
            <a:ext cx="8219256" cy="1008113"/>
          </a:xfrm>
        </p:spPr>
        <p:txBody>
          <a:bodyPr/>
          <a:lstStyle/>
          <a:p>
            <a:r>
              <a:rPr lang="cs-CZ" dirty="0" smtClean="0"/>
              <a:t>Využití výkonových grafů k určení kauzálního směru výpočtu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1447800" y="4495800"/>
            <a:ext cx="179388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1625600" y="4495800"/>
            <a:ext cx="360363" cy="3048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1979712" y="4495800"/>
            <a:ext cx="1800225" cy="304800"/>
          </a:xfrm>
          <a:prstGeom prst="rect">
            <a:avLst/>
          </a:prstGeom>
          <a:solidFill>
            <a:srgbClr val="364F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3779912" y="4495800"/>
            <a:ext cx="28321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6588224" y="4495800"/>
            <a:ext cx="2160240" cy="3048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8748141" y="4495800"/>
            <a:ext cx="360363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82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9036050" cy="4320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/>
              <a:t>P</a:t>
            </a:r>
            <a:r>
              <a:rPr lang="cs-CZ" sz="2000" dirty="0" err="1" smtClean="0"/>
              <a:t>roprietární</a:t>
            </a:r>
            <a:r>
              <a:rPr lang="cs-CZ" sz="2000" dirty="0" smtClean="0"/>
              <a:t> kód klasických programovacích jazyků</a:t>
            </a:r>
            <a:r>
              <a:rPr lang="en-GB" sz="2000" dirty="0" smtClean="0"/>
              <a:t> (</a:t>
            </a:r>
            <a:r>
              <a:rPr lang="cs-CZ" sz="2000" dirty="0" smtClean="0"/>
              <a:t>např.</a:t>
            </a:r>
            <a:r>
              <a:rPr lang="en-GB" sz="2000" dirty="0" smtClean="0"/>
              <a:t> </a:t>
            </a:r>
            <a:r>
              <a:rPr lang="en-GB" sz="2000" dirty="0" err="1" smtClean="0"/>
              <a:t>Ada</a:t>
            </a:r>
            <a:r>
              <a:rPr lang="en-GB" sz="2000" dirty="0" smtClean="0"/>
              <a:t>, Fortran, C,...)</a:t>
            </a:r>
            <a:r>
              <a:rPr lang="sv-SE" sz="2000" dirty="0" smtClean="0"/>
              <a:t> 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4509120"/>
            <a:ext cx="145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Propriet</a:t>
            </a:r>
            <a:r>
              <a:rPr lang="cs-CZ" sz="1400" dirty="0" err="1">
                <a:latin typeface="Helvetica" pitchFamily="34" charset="0"/>
                <a:cs typeface="Times New Roman" pitchFamily="18" charset="0"/>
              </a:rPr>
              <a:t>ární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 kód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1143000" y="3429000"/>
            <a:ext cx="112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b="1" dirty="0">
                <a:solidFill>
                  <a:srgbClr val="FFA31B"/>
                </a:solidFill>
                <a:latin typeface="Helvetica" pitchFamily="34" charset="0"/>
                <a:cs typeface="Times New Roman" pitchFamily="18" charset="0"/>
              </a:rPr>
              <a:t>Definice systému</a:t>
            </a:r>
            <a:endParaRPr lang="sv-SE" sz="1400" b="1" dirty="0">
              <a:solidFill>
                <a:srgbClr val="FFA31B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1519238" y="3911600"/>
            <a:ext cx="132457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dirty="0">
                <a:solidFill>
                  <a:srgbClr val="5F5F5F"/>
                </a:solidFill>
                <a:latin typeface="Helvetica" pitchFamily="34" charset="0"/>
                <a:cs typeface="Times New Roman" pitchFamily="18" charset="0"/>
              </a:rPr>
              <a:t>Dekompozice systému</a:t>
            </a:r>
            <a:endParaRPr lang="sv-SE" sz="1400" dirty="0">
              <a:solidFill>
                <a:srgbClr val="5F5F5F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2590800" y="3429000"/>
            <a:ext cx="1303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dirty="0">
                <a:solidFill>
                  <a:srgbClr val="364F96"/>
                </a:solidFill>
                <a:latin typeface="Helvetica" pitchFamily="34" charset="0"/>
                <a:cs typeface="Times New Roman" pitchFamily="18" charset="0"/>
              </a:rPr>
              <a:t>Modelování subsystémů</a:t>
            </a:r>
            <a:endParaRPr lang="sv-SE" sz="1400" dirty="0">
              <a:solidFill>
                <a:srgbClr val="364F96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3962400" y="3611563"/>
            <a:ext cx="26971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dirty="0">
                <a:latin typeface="Helvetica" pitchFamily="34" charset="0"/>
                <a:cs typeface="Times New Roman" pitchFamily="18" charset="0"/>
              </a:rPr>
              <a:t>Odvození kauzality výpočtu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(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manuální odvození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 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vstupně</a:t>
            </a:r>
            <a:r>
              <a:rPr lang="sv-SE" sz="1400" dirty="0">
                <a:latin typeface="Helvetica" pitchFamily="34" charset="0"/>
                <a:cs typeface="Times New Roman" pitchFamily="18" charset="0"/>
              </a:rPr>
              <a:t>/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výstupních vztahů)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6553200" y="4038600"/>
            <a:ext cx="1308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solidFill>
                  <a:srgbClr val="CC3300"/>
                </a:solidFill>
                <a:latin typeface="Helvetica" pitchFamily="34" charset="0"/>
                <a:cs typeface="Times New Roman" pitchFamily="18" charset="0"/>
              </a:rPr>
              <a:t>Implementa</a:t>
            </a:r>
            <a:r>
              <a:rPr lang="cs-CZ" sz="1400" dirty="0" err="1">
                <a:solidFill>
                  <a:srgbClr val="CC3300"/>
                </a:solidFill>
                <a:latin typeface="Helvetica" pitchFamily="34" charset="0"/>
                <a:cs typeface="Times New Roman" pitchFamily="18" charset="0"/>
              </a:rPr>
              <a:t>ce</a:t>
            </a:r>
            <a:endParaRPr lang="sv-SE" sz="1400" dirty="0">
              <a:solidFill>
                <a:srgbClr val="CC3300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8244408" y="4057129"/>
            <a:ext cx="9717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b="1" dirty="0">
                <a:solidFill>
                  <a:srgbClr val="FFA31B"/>
                </a:solidFill>
                <a:latin typeface="Helvetica" pitchFamily="34" charset="0"/>
                <a:cs typeface="Times New Roman" pitchFamily="18" charset="0"/>
              </a:rPr>
              <a:t>Simula</a:t>
            </a:r>
            <a:r>
              <a:rPr lang="cs-CZ" sz="1400" b="1" dirty="0" err="1">
                <a:solidFill>
                  <a:srgbClr val="FFA31B"/>
                </a:solidFill>
                <a:latin typeface="Helvetica" pitchFamily="34" charset="0"/>
                <a:cs typeface="Times New Roman" pitchFamily="18" charset="0"/>
              </a:rPr>
              <a:t>ce</a:t>
            </a:r>
            <a:endParaRPr lang="sv-SE" sz="1400" b="1" dirty="0">
              <a:solidFill>
                <a:srgbClr val="FFA31B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93" name="Rectangle 30"/>
          <p:cNvSpPr>
            <a:spLocks noGrp="1" noChangeArrowheads="1"/>
          </p:cNvSpPr>
          <p:nvPr>
            <p:ph type="title"/>
          </p:nvPr>
        </p:nvSpPr>
        <p:spPr>
          <a:xfrm>
            <a:off x="1453331" y="-171400"/>
            <a:ext cx="7223125" cy="914400"/>
          </a:xfrm>
        </p:spPr>
        <p:txBody>
          <a:bodyPr/>
          <a:lstStyle/>
          <a:p>
            <a:pPr eaLnBrk="1" hangingPunct="1"/>
            <a:r>
              <a:rPr lang="cs-CZ" dirty="0" smtClean="0"/>
              <a:t>Modelování </a:t>
            </a:r>
            <a:endParaRPr lang="en-US" dirty="0" smtClean="0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447800" y="5029200"/>
            <a:ext cx="179388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625600" y="5029200"/>
            <a:ext cx="360363" cy="3048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77998" y="5029200"/>
            <a:ext cx="1801914" cy="304800"/>
          </a:xfrm>
          <a:prstGeom prst="rect">
            <a:avLst/>
          </a:prstGeom>
          <a:solidFill>
            <a:srgbClr val="364F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3779912" y="5029200"/>
            <a:ext cx="28321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588225" y="5029200"/>
            <a:ext cx="288032" cy="3048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6876256" y="5029200"/>
            <a:ext cx="360363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4288" y="4797425"/>
            <a:ext cx="16049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Blo</a:t>
            </a:r>
            <a:r>
              <a:rPr lang="cs-CZ" sz="1400" dirty="0" err="1">
                <a:latin typeface="Helvetica" pitchFamily="34" charset="0"/>
                <a:cs typeface="Times New Roman" pitchFamily="18" charset="0"/>
              </a:rPr>
              <a:t>kové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 modelovací jazyky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69776" y="1503192"/>
            <a:ext cx="61744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Blokové modelovací jazyky </a:t>
            </a:r>
            <a:r>
              <a:rPr lang="en-GB" dirty="0" smtClean="0"/>
              <a:t>(</a:t>
            </a:r>
            <a:r>
              <a:rPr lang="cs-CZ" dirty="0" smtClean="0"/>
              <a:t>např.</a:t>
            </a:r>
            <a:r>
              <a:rPr lang="en-GB" dirty="0" smtClean="0"/>
              <a:t> </a:t>
            </a:r>
            <a:r>
              <a:rPr lang="en-GB" dirty="0" err="1" smtClean="0"/>
              <a:t>Simulink</a:t>
            </a:r>
            <a:r>
              <a:rPr lang="en-GB" dirty="0" smtClean="0"/>
              <a:t>, ...)  </a:t>
            </a:r>
          </a:p>
        </p:txBody>
      </p:sp>
      <p:grpSp>
        <p:nvGrpSpPr>
          <p:cNvPr id="2" name="Skupina 39"/>
          <p:cNvGrpSpPr/>
          <p:nvPr/>
        </p:nvGrpSpPr>
        <p:grpSpPr>
          <a:xfrm>
            <a:off x="6516216" y="5373688"/>
            <a:ext cx="504056" cy="908248"/>
            <a:chOff x="6627299" y="5373688"/>
            <a:chExt cx="504056" cy="908248"/>
          </a:xfrm>
        </p:grpSpPr>
        <p:sp>
          <p:nvSpPr>
            <p:cNvPr id="38" name="Šipka nahoru 37"/>
            <p:cNvSpPr/>
            <p:nvPr/>
          </p:nvSpPr>
          <p:spPr>
            <a:xfrm>
              <a:off x="6732240" y="5373688"/>
              <a:ext cx="288032" cy="64807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Veselý obličej 38"/>
            <p:cNvSpPr/>
            <p:nvPr/>
          </p:nvSpPr>
          <p:spPr>
            <a:xfrm>
              <a:off x="6627299" y="5877272"/>
              <a:ext cx="504056" cy="404664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" name="Skupina 123"/>
          <p:cNvGrpSpPr/>
          <p:nvPr/>
        </p:nvGrpSpPr>
        <p:grpSpPr>
          <a:xfrm>
            <a:off x="179512" y="1844824"/>
            <a:ext cx="9010729" cy="1233428"/>
            <a:chOff x="179512" y="1844824"/>
            <a:chExt cx="9010729" cy="1233428"/>
          </a:xfrm>
        </p:grpSpPr>
        <p:sp>
          <p:nvSpPr>
            <p:cNvPr id="125" name="Obdélník 124"/>
            <p:cNvSpPr/>
            <p:nvPr/>
          </p:nvSpPr>
          <p:spPr>
            <a:xfrm>
              <a:off x="1835696" y="1844824"/>
              <a:ext cx="288032" cy="216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100"/>
            <p:cNvGrpSpPr/>
            <p:nvPr/>
          </p:nvGrpSpPr>
          <p:grpSpPr>
            <a:xfrm>
              <a:off x="179512" y="1952836"/>
              <a:ext cx="9010729" cy="1125416"/>
              <a:chOff x="179512" y="1952836"/>
              <a:chExt cx="9010729" cy="1125416"/>
            </a:xfrm>
          </p:grpSpPr>
          <p:sp>
            <p:nvSpPr>
              <p:cNvPr id="127" name="Obdélník 126"/>
              <p:cNvSpPr/>
              <p:nvPr/>
            </p:nvSpPr>
            <p:spPr>
              <a:xfrm>
                <a:off x="1043608" y="2132856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" name="Obdélník 127"/>
              <p:cNvSpPr/>
              <p:nvPr/>
            </p:nvSpPr>
            <p:spPr>
              <a:xfrm>
                <a:off x="1619672" y="2852936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9" name="Obdélník 128"/>
              <p:cNvSpPr/>
              <p:nvPr/>
            </p:nvSpPr>
            <p:spPr>
              <a:xfrm>
                <a:off x="2267744" y="2420888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Obdélník 129"/>
              <p:cNvSpPr/>
              <p:nvPr/>
            </p:nvSpPr>
            <p:spPr>
              <a:xfrm>
                <a:off x="2987824" y="2708920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1" name="Obdélník 130"/>
              <p:cNvSpPr/>
              <p:nvPr/>
            </p:nvSpPr>
            <p:spPr>
              <a:xfrm flipV="1">
                <a:off x="3419475" y="2060848"/>
                <a:ext cx="288032" cy="25335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2" name="Pravoúhlá spojovací čára 131"/>
              <p:cNvCxnSpPr>
                <a:stCxn id="127" idx="3"/>
                <a:endCxn id="129" idx="1"/>
              </p:cNvCxnSpPr>
              <p:nvPr/>
            </p:nvCxnSpPr>
            <p:spPr>
              <a:xfrm>
                <a:off x="1331640" y="2240868"/>
                <a:ext cx="936104" cy="28803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Tvar 132"/>
              <p:cNvCxnSpPr>
                <a:stCxn id="129" idx="0"/>
              </p:cNvCxnSpPr>
              <p:nvPr/>
            </p:nvCxnSpPr>
            <p:spPr>
              <a:xfrm rot="16200000" flipV="1">
                <a:off x="2033718" y="2042846"/>
                <a:ext cx="468052" cy="288032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Tvar 56"/>
              <p:cNvCxnSpPr>
                <a:stCxn id="128" idx="3"/>
                <a:endCxn id="129" idx="1"/>
              </p:cNvCxnSpPr>
              <p:nvPr/>
            </p:nvCxnSpPr>
            <p:spPr>
              <a:xfrm flipV="1">
                <a:off x="1907704" y="2528900"/>
                <a:ext cx="360040" cy="43204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Pravoúhlá spojovací čára 134"/>
              <p:cNvCxnSpPr>
                <a:stCxn id="129" idx="3"/>
                <a:endCxn id="131" idx="1"/>
              </p:cNvCxnSpPr>
              <p:nvPr/>
            </p:nvCxnSpPr>
            <p:spPr>
              <a:xfrm flipV="1">
                <a:off x="2555776" y="2187527"/>
                <a:ext cx="863699" cy="34137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Tvar 135"/>
              <p:cNvCxnSpPr>
                <a:stCxn id="131" idx="0"/>
                <a:endCxn id="130" idx="3"/>
              </p:cNvCxnSpPr>
              <p:nvPr/>
            </p:nvCxnSpPr>
            <p:spPr>
              <a:xfrm rot="5400000">
                <a:off x="3168312" y="2421752"/>
                <a:ext cx="502725" cy="28763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Tvar 63"/>
              <p:cNvCxnSpPr>
                <a:stCxn id="130" idx="2"/>
                <a:endCxn id="127" idx="2"/>
              </p:cNvCxnSpPr>
              <p:nvPr/>
            </p:nvCxnSpPr>
            <p:spPr>
              <a:xfrm rot="5400000" flipH="1">
                <a:off x="1871700" y="1664804"/>
                <a:ext cx="576064" cy="1944216"/>
              </a:xfrm>
              <a:prstGeom prst="bentConnector3">
                <a:avLst>
                  <a:gd name="adj1" fmla="val -396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Přímá spojovací šipka 137"/>
              <p:cNvCxnSpPr>
                <a:stCxn id="131" idx="3"/>
              </p:cNvCxnSpPr>
              <p:nvPr/>
            </p:nvCxnSpPr>
            <p:spPr>
              <a:xfrm flipH="1" flipV="1">
                <a:off x="3635896" y="2132856"/>
                <a:ext cx="71611" cy="546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Přímá spojovací šipka 138"/>
              <p:cNvCxnSpPr>
                <a:stCxn id="131" idx="3"/>
              </p:cNvCxnSpPr>
              <p:nvPr/>
            </p:nvCxnSpPr>
            <p:spPr>
              <a:xfrm>
                <a:off x="3707507" y="2187527"/>
                <a:ext cx="576461" cy="173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Tvar 139"/>
              <p:cNvCxnSpPr>
                <a:endCxn id="127" idx="0"/>
              </p:cNvCxnSpPr>
              <p:nvPr/>
            </p:nvCxnSpPr>
            <p:spPr>
              <a:xfrm rot="10800000" flipV="1">
                <a:off x="1187624" y="1952836"/>
                <a:ext cx="648072" cy="180020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Přímá spojovací šipka 140"/>
              <p:cNvCxnSpPr>
                <a:endCxn id="128" idx="1"/>
              </p:cNvCxnSpPr>
              <p:nvPr/>
            </p:nvCxnSpPr>
            <p:spPr>
              <a:xfrm flipV="1">
                <a:off x="683568" y="2960948"/>
                <a:ext cx="936104" cy="360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Přímá spojovací šipka 141"/>
              <p:cNvCxnSpPr>
                <a:stCxn id="144" idx="3"/>
                <a:endCxn id="127" idx="1"/>
              </p:cNvCxnSpPr>
              <p:nvPr/>
            </p:nvCxnSpPr>
            <p:spPr>
              <a:xfrm>
                <a:off x="539552" y="2236222"/>
                <a:ext cx="504056" cy="46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ovéPole 142"/>
              <p:cNvSpPr txBox="1"/>
              <p:nvPr/>
            </p:nvSpPr>
            <p:spPr>
              <a:xfrm>
                <a:off x="4283968" y="198884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…</a:t>
                </a:r>
                <a:endParaRPr lang="cs-CZ" dirty="0"/>
              </a:p>
            </p:txBody>
          </p:sp>
          <p:sp>
            <p:nvSpPr>
              <p:cNvPr id="144" name="TextovéPole 143"/>
              <p:cNvSpPr txBox="1"/>
              <p:nvPr/>
            </p:nvSpPr>
            <p:spPr>
              <a:xfrm>
                <a:off x="179512" y="205155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…</a:t>
                </a:r>
                <a:endParaRPr lang="cs-CZ" dirty="0"/>
              </a:p>
            </p:txBody>
          </p:sp>
          <p:sp>
            <p:nvSpPr>
              <p:cNvPr id="145" name="TextovéPole 144"/>
              <p:cNvSpPr txBox="1"/>
              <p:nvPr/>
            </p:nvSpPr>
            <p:spPr>
              <a:xfrm>
                <a:off x="323528" y="27089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…</a:t>
                </a:r>
                <a:endParaRPr lang="cs-CZ" dirty="0"/>
              </a:p>
            </p:txBody>
          </p:sp>
          <p:sp>
            <p:nvSpPr>
              <p:cNvPr id="146" name="TextovéPole 145"/>
              <p:cNvSpPr txBox="1"/>
              <p:nvPr/>
            </p:nvSpPr>
            <p:spPr>
              <a:xfrm>
                <a:off x="3851920" y="2420888"/>
                <a:ext cx="53383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/>
                  <a:t>Vstupy do bloku jsou vnější vstupy nebo výstupy z jiných bloků</a:t>
                </a:r>
                <a:endParaRPr lang="cs-CZ" sz="1400" dirty="0"/>
              </a:p>
            </p:txBody>
          </p:sp>
          <p:sp>
            <p:nvSpPr>
              <p:cNvPr id="147" name="TextovéPole 146"/>
              <p:cNvSpPr txBox="1"/>
              <p:nvPr/>
            </p:nvSpPr>
            <p:spPr>
              <a:xfrm>
                <a:off x="3851920" y="2689175"/>
                <a:ext cx="5307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/>
                  <a:t>Výstupy z bloku jsou vnější výstupy nebo vstupy do dalších bloků</a:t>
                </a:r>
                <a:endParaRPr lang="cs-CZ" sz="1400" dirty="0"/>
              </a:p>
            </p:txBody>
          </p:sp>
        </p:grpSp>
      </p:grpSp>
      <p:grpSp>
        <p:nvGrpSpPr>
          <p:cNvPr id="5" name="Skupina 149"/>
          <p:cNvGrpSpPr/>
          <p:nvPr/>
        </p:nvGrpSpPr>
        <p:grpSpPr>
          <a:xfrm>
            <a:off x="4739869" y="5373688"/>
            <a:ext cx="504056" cy="1007640"/>
            <a:chOff x="4739869" y="5373688"/>
            <a:chExt cx="504056" cy="1007640"/>
          </a:xfrm>
        </p:grpSpPr>
        <p:sp>
          <p:nvSpPr>
            <p:cNvPr id="149" name="Šipka nahoru 148"/>
            <p:cNvSpPr/>
            <p:nvPr/>
          </p:nvSpPr>
          <p:spPr>
            <a:xfrm>
              <a:off x="4788024" y="5373688"/>
              <a:ext cx="432048" cy="575592"/>
            </a:xfrm>
            <a:prstGeom prst="upArrow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Veselý obličej 147"/>
            <p:cNvSpPr/>
            <p:nvPr/>
          </p:nvSpPr>
          <p:spPr>
            <a:xfrm>
              <a:off x="4739869" y="5877272"/>
              <a:ext cx="504056" cy="504056"/>
            </a:xfrm>
            <a:prstGeom prst="smileyFace">
              <a:avLst>
                <a:gd name="adj" fmla="val -4653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1" name="Rectangle 30"/>
          <p:cNvSpPr txBox="1">
            <a:spLocks noChangeArrowheads="1"/>
          </p:cNvSpPr>
          <p:nvPr/>
        </p:nvSpPr>
        <p:spPr bwMode="auto">
          <a:xfrm>
            <a:off x="1451803" y="100730"/>
            <a:ext cx="7223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 a simulace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" name="Šipka nahoru 56"/>
          <p:cNvSpPr/>
          <p:nvPr/>
        </p:nvSpPr>
        <p:spPr>
          <a:xfrm>
            <a:off x="2267744" y="5589240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Šipka nahoru 57"/>
          <p:cNvSpPr/>
          <p:nvPr/>
        </p:nvSpPr>
        <p:spPr>
          <a:xfrm rot="3376302">
            <a:off x="3286111" y="5078043"/>
            <a:ext cx="288032" cy="1737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59" name="Nadpis 1"/>
          <p:cNvSpPr txBox="1">
            <a:spLocks/>
          </p:cNvSpPr>
          <p:nvPr/>
        </p:nvSpPr>
        <p:spPr bwMode="auto">
          <a:xfrm>
            <a:off x="2555776" y="6381328"/>
            <a:ext cx="5122912" cy="4320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 smtClean="0"/>
              <a:t>      Zobecněné systémové vlastnosti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Veselý obličej 55"/>
          <p:cNvSpPr/>
          <p:nvPr/>
        </p:nvSpPr>
        <p:spPr>
          <a:xfrm>
            <a:off x="2123728" y="6237312"/>
            <a:ext cx="648072" cy="620688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1475656" y="5373688"/>
            <a:ext cx="2304256" cy="21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formalizace</a:t>
            </a:r>
            <a:endParaRPr lang="cs-CZ" dirty="0">
              <a:solidFill>
                <a:schemeClr val="tx2"/>
              </a:solidFill>
            </a:endParaRPr>
          </a:p>
        </p:txBody>
      </p:sp>
      <p:grpSp>
        <p:nvGrpSpPr>
          <p:cNvPr id="6" name="Skupina 149"/>
          <p:cNvGrpSpPr/>
          <p:nvPr/>
        </p:nvGrpSpPr>
        <p:grpSpPr>
          <a:xfrm>
            <a:off x="4747276" y="5373216"/>
            <a:ext cx="504056" cy="1007640"/>
            <a:chOff x="4739869" y="5373688"/>
            <a:chExt cx="504056" cy="1007640"/>
          </a:xfrm>
        </p:grpSpPr>
        <p:sp>
          <p:nvSpPr>
            <p:cNvPr id="62" name="Šipka nahoru 61"/>
            <p:cNvSpPr/>
            <p:nvPr/>
          </p:nvSpPr>
          <p:spPr>
            <a:xfrm>
              <a:off x="4788024" y="5373688"/>
              <a:ext cx="432048" cy="575592"/>
            </a:xfrm>
            <a:prstGeom prst="up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eselý obličej 62"/>
            <p:cNvSpPr/>
            <p:nvPr/>
          </p:nvSpPr>
          <p:spPr>
            <a:xfrm>
              <a:off x="4739869" y="5877272"/>
              <a:ext cx="504056" cy="504056"/>
            </a:xfrm>
            <a:prstGeom prst="smileyFace">
              <a:avLst>
                <a:gd name="adj" fmla="val -4653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1447800" y="4495800"/>
            <a:ext cx="179388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1625600" y="4495800"/>
            <a:ext cx="360363" cy="3048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1979712" y="4495800"/>
            <a:ext cx="1800225" cy="304800"/>
          </a:xfrm>
          <a:prstGeom prst="rect">
            <a:avLst/>
          </a:prstGeom>
          <a:solidFill>
            <a:srgbClr val="364F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3779912" y="4495800"/>
            <a:ext cx="28321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6588224" y="4495800"/>
            <a:ext cx="2160240" cy="3048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8748141" y="4495800"/>
            <a:ext cx="360363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82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9036050" cy="4320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/>
              <a:t>P</a:t>
            </a:r>
            <a:r>
              <a:rPr lang="cs-CZ" sz="2000" dirty="0" err="1" smtClean="0"/>
              <a:t>roprietární</a:t>
            </a:r>
            <a:r>
              <a:rPr lang="cs-CZ" sz="2000" dirty="0" smtClean="0"/>
              <a:t> kód klasických programovacích jazyků</a:t>
            </a:r>
            <a:r>
              <a:rPr lang="en-GB" sz="2000" dirty="0" smtClean="0"/>
              <a:t> (</a:t>
            </a:r>
            <a:r>
              <a:rPr lang="cs-CZ" sz="2000" dirty="0" smtClean="0"/>
              <a:t>např.</a:t>
            </a:r>
            <a:r>
              <a:rPr lang="en-GB" sz="2000" dirty="0" smtClean="0"/>
              <a:t> </a:t>
            </a:r>
            <a:r>
              <a:rPr lang="en-GB" sz="2000" dirty="0" err="1" smtClean="0"/>
              <a:t>Ada</a:t>
            </a:r>
            <a:r>
              <a:rPr lang="en-GB" sz="2000" dirty="0" smtClean="0"/>
              <a:t>, Fortran, C,...)</a:t>
            </a:r>
            <a:r>
              <a:rPr lang="sv-SE" sz="2000" dirty="0" smtClean="0"/>
              <a:t> 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0" y="4509120"/>
            <a:ext cx="145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Propriet</a:t>
            </a:r>
            <a:r>
              <a:rPr lang="cs-CZ" sz="1400" dirty="0" err="1">
                <a:latin typeface="Helvetica" pitchFamily="34" charset="0"/>
                <a:cs typeface="Times New Roman" pitchFamily="18" charset="0"/>
              </a:rPr>
              <a:t>ární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 kód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1143000" y="3429000"/>
            <a:ext cx="112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b="1" dirty="0">
                <a:solidFill>
                  <a:srgbClr val="FFA31B"/>
                </a:solidFill>
                <a:latin typeface="Helvetica" pitchFamily="34" charset="0"/>
                <a:cs typeface="Times New Roman" pitchFamily="18" charset="0"/>
              </a:rPr>
              <a:t>Definice systému</a:t>
            </a:r>
            <a:endParaRPr lang="sv-SE" sz="1400" b="1" dirty="0">
              <a:solidFill>
                <a:srgbClr val="FFA31B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1519238" y="3911600"/>
            <a:ext cx="132457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dirty="0">
                <a:solidFill>
                  <a:srgbClr val="5F5F5F"/>
                </a:solidFill>
                <a:latin typeface="Helvetica" pitchFamily="34" charset="0"/>
                <a:cs typeface="Times New Roman" pitchFamily="18" charset="0"/>
              </a:rPr>
              <a:t>Dekompozice systému</a:t>
            </a:r>
            <a:endParaRPr lang="sv-SE" sz="1400" dirty="0">
              <a:solidFill>
                <a:srgbClr val="5F5F5F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2590800" y="3429000"/>
            <a:ext cx="1303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dirty="0">
                <a:solidFill>
                  <a:srgbClr val="364F96"/>
                </a:solidFill>
                <a:latin typeface="Helvetica" pitchFamily="34" charset="0"/>
                <a:cs typeface="Times New Roman" pitchFamily="18" charset="0"/>
              </a:rPr>
              <a:t>Modelování subsystémů</a:t>
            </a:r>
            <a:endParaRPr lang="sv-SE" sz="1400" dirty="0">
              <a:solidFill>
                <a:srgbClr val="364F96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3962400" y="3611563"/>
            <a:ext cx="26971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1400" dirty="0">
                <a:latin typeface="Helvetica" pitchFamily="34" charset="0"/>
                <a:cs typeface="Times New Roman" pitchFamily="18" charset="0"/>
              </a:rPr>
              <a:t>Odvození kauzality výpočtu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(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manuální odvození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 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vstupně</a:t>
            </a:r>
            <a:r>
              <a:rPr lang="sv-SE" sz="1400" dirty="0">
                <a:latin typeface="Helvetica" pitchFamily="34" charset="0"/>
                <a:cs typeface="Times New Roman" pitchFamily="18" charset="0"/>
              </a:rPr>
              <a:t>/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výstupních vztahů)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6553200" y="4038600"/>
            <a:ext cx="1308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solidFill>
                  <a:srgbClr val="CC3300"/>
                </a:solidFill>
                <a:latin typeface="Helvetica" pitchFamily="34" charset="0"/>
                <a:cs typeface="Times New Roman" pitchFamily="18" charset="0"/>
              </a:rPr>
              <a:t>Implementa</a:t>
            </a:r>
            <a:r>
              <a:rPr lang="cs-CZ" sz="1400" dirty="0" err="1">
                <a:solidFill>
                  <a:srgbClr val="CC3300"/>
                </a:solidFill>
                <a:latin typeface="Helvetica" pitchFamily="34" charset="0"/>
                <a:cs typeface="Times New Roman" pitchFamily="18" charset="0"/>
              </a:rPr>
              <a:t>ce</a:t>
            </a:r>
            <a:endParaRPr lang="sv-SE" sz="1400" dirty="0">
              <a:solidFill>
                <a:srgbClr val="CC3300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8244408" y="4057129"/>
            <a:ext cx="9717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b="1" dirty="0">
                <a:solidFill>
                  <a:srgbClr val="FFA31B"/>
                </a:solidFill>
                <a:latin typeface="Helvetica" pitchFamily="34" charset="0"/>
                <a:cs typeface="Times New Roman" pitchFamily="18" charset="0"/>
              </a:rPr>
              <a:t>Simula</a:t>
            </a:r>
            <a:r>
              <a:rPr lang="cs-CZ" sz="1400" b="1" dirty="0" err="1">
                <a:solidFill>
                  <a:srgbClr val="FFA31B"/>
                </a:solidFill>
                <a:latin typeface="Helvetica" pitchFamily="34" charset="0"/>
                <a:cs typeface="Times New Roman" pitchFamily="18" charset="0"/>
              </a:rPr>
              <a:t>ce</a:t>
            </a:r>
            <a:endParaRPr lang="sv-SE" sz="1400" b="1" dirty="0">
              <a:solidFill>
                <a:srgbClr val="FFA31B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88093" name="Rectangle 30"/>
          <p:cNvSpPr>
            <a:spLocks noGrp="1" noChangeArrowheads="1"/>
          </p:cNvSpPr>
          <p:nvPr>
            <p:ph type="title"/>
          </p:nvPr>
        </p:nvSpPr>
        <p:spPr>
          <a:xfrm>
            <a:off x="1453331" y="-171400"/>
            <a:ext cx="7223125" cy="914400"/>
          </a:xfrm>
        </p:spPr>
        <p:txBody>
          <a:bodyPr/>
          <a:lstStyle/>
          <a:p>
            <a:pPr eaLnBrk="1" hangingPunct="1"/>
            <a:r>
              <a:rPr lang="cs-CZ" dirty="0" smtClean="0"/>
              <a:t>Modelování </a:t>
            </a:r>
            <a:endParaRPr lang="en-US" dirty="0" smtClean="0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447800" y="5029200"/>
            <a:ext cx="179388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625600" y="5029200"/>
            <a:ext cx="360363" cy="3048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77998" y="5029200"/>
            <a:ext cx="1801914" cy="304800"/>
          </a:xfrm>
          <a:prstGeom prst="rect">
            <a:avLst/>
          </a:prstGeom>
          <a:solidFill>
            <a:srgbClr val="364F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3779912" y="5029200"/>
            <a:ext cx="28321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588225" y="5029200"/>
            <a:ext cx="288032" cy="3048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6876256" y="5029200"/>
            <a:ext cx="360363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4288" y="4797425"/>
            <a:ext cx="16049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Blo</a:t>
            </a:r>
            <a:r>
              <a:rPr lang="cs-CZ" sz="1400" dirty="0" err="1">
                <a:latin typeface="Helvetica" pitchFamily="34" charset="0"/>
                <a:cs typeface="Times New Roman" pitchFamily="18" charset="0"/>
              </a:rPr>
              <a:t>kové</a:t>
            </a:r>
            <a:r>
              <a:rPr lang="cs-CZ" sz="1400" dirty="0">
                <a:latin typeface="Helvetica" pitchFamily="34" charset="0"/>
                <a:cs typeface="Times New Roman" pitchFamily="18" charset="0"/>
              </a:rPr>
              <a:t> modelovací jazyky</a:t>
            </a:r>
            <a:endParaRPr lang="sv-SE" sz="1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69776" y="1503192"/>
            <a:ext cx="61744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Blokové modelovací jazyky </a:t>
            </a:r>
            <a:r>
              <a:rPr lang="en-GB" dirty="0" smtClean="0"/>
              <a:t>(</a:t>
            </a:r>
            <a:r>
              <a:rPr lang="cs-CZ" dirty="0" smtClean="0"/>
              <a:t>např.</a:t>
            </a:r>
            <a:r>
              <a:rPr lang="en-GB" dirty="0" smtClean="0"/>
              <a:t> </a:t>
            </a:r>
            <a:r>
              <a:rPr lang="en-GB" dirty="0" err="1" smtClean="0"/>
              <a:t>Simulink</a:t>
            </a:r>
            <a:r>
              <a:rPr lang="en-GB" dirty="0" smtClean="0"/>
              <a:t>, ...)  </a:t>
            </a:r>
          </a:p>
        </p:txBody>
      </p:sp>
      <p:grpSp>
        <p:nvGrpSpPr>
          <p:cNvPr id="3" name="Skupina 123"/>
          <p:cNvGrpSpPr/>
          <p:nvPr/>
        </p:nvGrpSpPr>
        <p:grpSpPr>
          <a:xfrm>
            <a:off x="179512" y="1844824"/>
            <a:ext cx="9010729" cy="1233428"/>
            <a:chOff x="179512" y="1844824"/>
            <a:chExt cx="9010729" cy="1233428"/>
          </a:xfrm>
        </p:grpSpPr>
        <p:sp>
          <p:nvSpPr>
            <p:cNvPr id="125" name="Obdélník 124"/>
            <p:cNvSpPr/>
            <p:nvPr/>
          </p:nvSpPr>
          <p:spPr>
            <a:xfrm>
              <a:off x="1835696" y="1844824"/>
              <a:ext cx="288032" cy="216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100"/>
            <p:cNvGrpSpPr/>
            <p:nvPr/>
          </p:nvGrpSpPr>
          <p:grpSpPr>
            <a:xfrm>
              <a:off x="179512" y="1952836"/>
              <a:ext cx="9010729" cy="1125416"/>
              <a:chOff x="179512" y="1952836"/>
              <a:chExt cx="9010729" cy="1125416"/>
            </a:xfrm>
          </p:grpSpPr>
          <p:sp>
            <p:nvSpPr>
              <p:cNvPr id="127" name="Obdélník 126"/>
              <p:cNvSpPr/>
              <p:nvPr/>
            </p:nvSpPr>
            <p:spPr>
              <a:xfrm>
                <a:off x="1043608" y="2132856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" name="Obdélník 127"/>
              <p:cNvSpPr/>
              <p:nvPr/>
            </p:nvSpPr>
            <p:spPr>
              <a:xfrm>
                <a:off x="1619672" y="2852936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9" name="Obdélník 128"/>
              <p:cNvSpPr/>
              <p:nvPr/>
            </p:nvSpPr>
            <p:spPr>
              <a:xfrm>
                <a:off x="2267744" y="2420888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Obdélník 129"/>
              <p:cNvSpPr/>
              <p:nvPr/>
            </p:nvSpPr>
            <p:spPr>
              <a:xfrm>
                <a:off x="2987824" y="2708920"/>
                <a:ext cx="288032" cy="2160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1" name="Obdélník 130"/>
              <p:cNvSpPr/>
              <p:nvPr/>
            </p:nvSpPr>
            <p:spPr>
              <a:xfrm flipV="1">
                <a:off x="3419475" y="2060848"/>
                <a:ext cx="288032" cy="25335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2" name="Pravoúhlá spojovací čára 131"/>
              <p:cNvCxnSpPr>
                <a:stCxn id="127" idx="3"/>
                <a:endCxn id="129" idx="1"/>
              </p:cNvCxnSpPr>
              <p:nvPr/>
            </p:nvCxnSpPr>
            <p:spPr>
              <a:xfrm>
                <a:off x="1331640" y="2240868"/>
                <a:ext cx="936104" cy="28803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Tvar 132"/>
              <p:cNvCxnSpPr>
                <a:stCxn id="129" idx="0"/>
              </p:cNvCxnSpPr>
              <p:nvPr/>
            </p:nvCxnSpPr>
            <p:spPr>
              <a:xfrm rot="16200000" flipV="1">
                <a:off x="2033718" y="2042846"/>
                <a:ext cx="468052" cy="288032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Tvar 56"/>
              <p:cNvCxnSpPr>
                <a:stCxn id="128" idx="3"/>
                <a:endCxn id="129" idx="1"/>
              </p:cNvCxnSpPr>
              <p:nvPr/>
            </p:nvCxnSpPr>
            <p:spPr>
              <a:xfrm flipV="1">
                <a:off x="1907704" y="2528900"/>
                <a:ext cx="360040" cy="43204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Pravoúhlá spojovací čára 134"/>
              <p:cNvCxnSpPr>
                <a:stCxn id="129" idx="3"/>
                <a:endCxn id="131" idx="1"/>
              </p:cNvCxnSpPr>
              <p:nvPr/>
            </p:nvCxnSpPr>
            <p:spPr>
              <a:xfrm flipV="1">
                <a:off x="2555776" y="2187527"/>
                <a:ext cx="863699" cy="34137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Tvar 135"/>
              <p:cNvCxnSpPr>
                <a:stCxn id="131" idx="0"/>
                <a:endCxn id="130" idx="3"/>
              </p:cNvCxnSpPr>
              <p:nvPr/>
            </p:nvCxnSpPr>
            <p:spPr>
              <a:xfrm rot="5400000">
                <a:off x="3168312" y="2421752"/>
                <a:ext cx="502725" cy="28763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Tvar 63"/>
              <p:cNvCxnSpPr>
                <a:stCxn id="130" idx="2"/>
                <a:endCxn id="127" idx="2"/>
              </p:cNvCxnSpPr>
              <p:nvPr/>
            </p:nvCxnSpPr>
            <p:spPr>
              <a:xfrm rot="5400000" flipH="1">
                <a:off x="1871700" y="1664804"/>
                <a:ext cx="576064" cy="1944216"/>
              </a:xfrm>
              <a:prstGeom prst="bentConnector3">
                <a:avLst>
                  <a:gd name="adj1" fmla="val -396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Přímá spojovací šipka 137"/>
              <p:cNvCxnSpPr>
                <a:stCxn id="131" idx="3"/>
              </p:cNvCxnSpPr>
              <p:nvPr/>
            </p:nvCxnSpPr>
            <p:spPr>
              <a:xfrm flipH="1" flipV="1">
                <a:off x="3635896" y="2132856"/>
                <a:ext cx="71611" cy="546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Přímá spojovací šipka 138"/>
              <p:cNvCxnSpPr>
                <a:stCxn id="131" idx="3"/>
              </p:cNvCxnSpPr>
              <p:nvPr/>
            </p:nvCxnSpPr>
            <p:spPr>
              <a:xfrm>
                <a:off x="3707507" y="2187527"/>
                <a:ext cx="576461" cy="173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Tvar 139"/>
              <p:cNvCxnSpPr>
                <a:endCxn id="127" idx="0"/>
              </p:cNvCxnSpPr>
              <p:nvPr/>
            </p:nvCxnSpPr>
            <p:spPr>
              <a:xfrm rot="10800000" flipV="1">
                <a:off x="1187624" y="1952836"/>
                <a:ext cx="648072" cy="180020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Přímá spojovací šipka 140"/>
              <p:cNvCxnSpPr>
                <a:endCxn id="128" idx="1"/>
              </p:cNvCxnSpPr>
              <p:nvPr/>
            </p:nvCxnSpPr>
            <p:spPr>
              <a:xfrm flipV="1">
                <a:off x="683568" y="2960948"/>
                <a:ext cx="936104" cy="360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Přímá spojovací šipka 141"/>
              <p:cNvCxnSpPr>
                <a:stCxn id="144" idx="3"/>
                <a:endCxn id="127" idx="1"/>
              </p:cNvCxnSpPr>
              <p:nvPr/>
            </p:nvCxnSpPr>
            <p:spPr>
              <a:xfrm>
                <a:off x="539552" y="2236222"/>
                <a:ext cx="504056" cy="46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ovéPole 142"/>
              <p:cNvSpPr txBox="1"/>
              <p:nvPr/>
            </p:nvSpPr>
            <p:spPr>
              <a:xfrm>
                <a:off x="4283968" y="198884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…</a:t>
                </a:r>
                <a:endParaRPr lang="cs-CZ" dirty="0"/>
              </a:p>
            </p:txBody>
          </p:sp>
          <p:sp>
            <p:nvSpPr>
              <p:cNvPr id="144" name="TextovéPole 143"/>
              <p:cNvSpPr txBox="1"/>
              <p:nvPr/>
            </p:nvSpPr>
            <p:spPr>
              <a:xfrm>
                <a:off x="179512" y="205155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…</a:t>
                </a:r>
                <a:endParaRPr lang="cs-CZ" dirty="0"/>
              </a:p>
            </p:txBody>
          </p:sp>
          <p:sp>
            <p:nvSpPr>
              <p:cNvPr id="145" name="TextovéPole 144"/>
              <p:cNvSpPr txBox="1"/>
              <p:nvPr/>
            </p:nvSpPr>
            <p:spPr>
              <a:xfrm>
                <a:off x="323528" y="27089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…</a:t>
                </a:r>
                <a:endParaRPr lang="cs-CZ" dirty="0"/>
              </a:p>
            </p:txBody>
          </p:sp>
          <p:sp>
            <p:nvSpPr>
              <p:cNvPr id="146" name="TextovéPole 145"/>
              <p:cNvSpPr txBox="1"/>
              <p:nvPr/>
            </p:nvSpPr>
            <p:spPr>
              <a:xfrm>
                <a:off x="3851920" y="2420888"/>
                <a:ext cx="53383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/>
                  <a:t>Vstupy do bloku jsou vnější vstupy nebo výstupy z jiných bloků</a:t>
                </a:r>
                <a:endParaRPr lang="cs-CZ" sz="1400" dirty="0"/>
              </a:p>
            </p:txBody>
          </p:sp>
          <p:sp>
            <p:nvSpPr>
              <p:cNvPr id="147" name="TextovéPole 146"/>
              <p:cNvSpPr txBox="1"/>
              <p:nvPr/>
            </p:nvSpPr>
            <p:spPr>
              <a:xfrm>
                <a:off x="3851920" y="2689175"/>
                <a:ext cx="5307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/>
                  <a:t>Výstupy z bloku jsou vnější výstupy nebo vstupy do dalších bloků</a:t>
                </a:r>
                <a:endParaRPr lang="cs-CZ" sz="1400" dirty="0"/>
              </a:p>
            </p:txBody>
          </p:sp>
        </p:grpSp>
      </p:grpSp>
      <p:sp>
        <p:nvSpPr>
          <p:cNvPr id="151" name="Rectangle 30"/>
          <p:cNvSpPr txBox="1">
            <a:spLocks noChangeArrowheads="1"/>
          </p:cNvSpPr>
          <p:nvPr/>
        </p:nvSpPr>
        <p:spPr bwMode="auto">
          <a:xfrm>
            <a:off x="1451803" y="100730"/>
            <a:ext cx="7223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 a simulace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" name="Šipka nahoru 56"/>
          <p:cNvSpPr/>
          <p:nvPr/>
        </p:nvSpPr>
        <p:spPr>
          <a:xfrm>
            <a:off x="2267744" y="6093296"/>
            <a:ext cx="288032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Nadpis 1"/>
          <p:cNvSpPr txBox="1">
            <a:spLocks/>
          </p:cNvSpPr>
          <p:nvPr/>
        </p:nvSpPr>
        <p:spPr bwMode="auto">
          <a:xfrm>
            <a:off x="2555776" y="6381328"/>
            <a:ext cx="5122912" cy="4320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 smtClean="0"/>
              <a:t>      Zobecněné systémové vlastnosti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Veselý obličej 55"/>
          <p:cNvSpPr/>
          <p:nvPr/>
        </p:nvSpPr>
        <p:spPr>
          <a:xfrm>
            <a:off x="2123728" y="6237312"/>
            <a:ext cx="648072" cy="620688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1475656" y="5877272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formalizace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460500" y="5562600"/>
            <a:ext cx="152400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1600200" y="5562600"/>
            <a:ext cx="279400" cy="3048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1895475" y="5562600"/>
            <a:ext cx="1076325" cy="304800"/>
          </a:xfrm>
          <a:prstGeom prst="rect">
            <a:avLst/>
          </a:prstGeom>
          <a:solidFill>
            <a:srgbClr val="364F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3347541" y="5562600"/>
            <a:ext cx="360363" cy="304800"/>
          </a:xfrm>
          <a:prstGeom prst="rect">
            <a:avLst/>
          </a:prstGeom>
          <a:solidFill>
            <a:srgbClr val="FFA3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14288" y="55626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v-SE" sz="1400" dirty="0">
                <a:latin typeface="Helvetica" pitchFamily="34" charset="0"/>
                <a:cs typeface="Times New Roman" pitchFamily="18" charset="0"/>
              </a:rPr>
              <a:t>Modelica</a:t>
            </a:r>
          </a:p>
        </p:txBody>
      </p:sp>
      <p:sp>
        <p:nvSpPr>
          <p:cNvPr id="69" name="Rectangle 28"/>
          <p:cNvSpPr>
            <a:spLocks noChangeArrowheads="1"/>
          </p:cNvSpPr>
          <p:nvPr/>
        </p:nvSpPr>
        <p:spPr bwMode="auto">
          <a:xfrm>
            <a:off x="2978680" y="5562600"/>
            <a:ext cx="360041" cy="3048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0"/>
            <a:ext cx="8219256" cy="1008113"/>
          </a:xfrm>
        </p:spPr>
        <p:txBody>
          <a:bodyPr/>
          <a:lstStyle/>
          <a:p>
            <a:pPr algn="ctr"/>
            <a:r>
              <a:rPr lang="cs-CZ" dirty="0" smtClean="0"/>
              <a:t>Blokové schéma systému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3491880" y="2348880"/>
            <a:ext cx="2808312" cy="23762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9600" dirty="0" smtClean="0">
                <a:solidFill>
                  <a:srgbClr val="FF0000"/>
                </a:solidFill>
              </a:rPr>
              <a:t> S </a:t>
            </a:r>
            <a:endParaRPr lang="cs-CZ" sz="9600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788024" y="3212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x</a:t>
            </a:r>
            <a:r>
              <a:rPr lang="cs-CZ" b="1" baseline="-25000" dirty="0" err="1" smtClean="0">
                <a:solidFill>
                  <a:srgbClr val="FF0000"/>
                </a:solidFill>
              </a:rPr>
              <a:t>s</a:t>
            </a:r>
            <a:endParaRPr lang="cs-CZ" b="1" baseline="-25000" dirty="0">
              <a:solidFill>
                <a:srgbClr val="FF00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5508104" y="2690336"/>
            <a:ext cx="57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baseline="-25000" dirty="0" smtClean="0">
                <a:solidFill>
                  <a:srgbClr val="FF0000"/>
                </a:solidFill>
              </a:rPr>
              <a:t>1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cs-CZ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x</a:t>
            </a:r>
            <a:r>
              <a:rPr lang="cs-CZ" baseline="-25000" dirty="0" err="1" smtClean="0">
                <a:solidFill>
                  <a:srgbClr val="FF0000"/>
                </a:solidFill>
              </a:rPr>
              <a:t>m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grpSp>
        <p:nvGrpSpPr>
          <p:cNvPr id="3" name="Skupina 45"/>
          <p:cNvGrpSpPr/>
          <p:nvPr/>
        </p:nvGrpSpPr>
        <p:grpSpPr>
          <a:xfrm>
            <a:off x="539552" y="1556792"/>
            <a:ext cx="2952328" cy="3096344"/>
            <a:chOff x="539552" y="1556792"/>
            <a:chExt cx="2952328" cy="3096344"/>
          </a:xfrm>
        </p:grpSpPr>
        <p:sp>
          <p:nvSpPr>
            <p:cNvPr id="27" name="TextovéPole 26"/>
            <p:cNvSpPr txBox="1"/>
            <p:nvPr/>
          </p:nvSpPr>
          <p:spPr>
            <a:xfrm>
              <a:off x="1115616" y="34290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bg2">
                      <a:lumMod val="25000"/>
                    </a:schemeClr>
                  </a:solidFill>
                </a:rPr>
                <a:t>u</a:t>
              </a:r>
              <a:endParaRPr lang="cs-CZ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9" name="Přímá spojovací šipka 28"/>
            <p:cNvCxnSpPr/>
            <p:nvPr/>
          </p:nvCxnSpPr>
          <p:spPr>
            <a:xfrm>
              <a:off x="2771800" y="2492896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šipka 29"/>
            <p:cNvCxnSpPr/>
            <p:nvPr/>
          </p:nvCxnSpPr>
          <p:spPr>
            <a:xfrm>
              <a:off x="2771800" y="2780928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>
              <a:off x="2771800" y="45091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/>
            <p:cNvSpPr txBox="1"/>
            <p:nvPr/>
          </p:nvSpPr>
          <p:spPr>
            <a:xfrm>
              <a:off x="2339752" y="22675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2339752" y="25649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2339752" y="42838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u</a:t>
              </a:r>
              <a:r>
                <a:rPr lang="cs-CZ" baseline="-25000" dirty="0" err="1" smtClean="0"/>
                <a:t>n</a:t>
              </a:r>
              <a:endParaRPr lang="cs-CZ" baseline="-25000" dirty="0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2492152" y="3203684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  <a:endParaRPr lang="cs-CZ" baseline="-25000" dirty="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539552" y="1556792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vstupy</a:t>
              </a:r>
              <a:endParaRPr lang="cs-CZ" i="1" dirty="0"/>
            </a:p>
          </p:txBody>
        </p:sp>
      </p:grpSp>
      <p:grpSp>
        <p:nvGrpSpPr>
          <p:cNvPr id="4" name="Skupina 48"/>
          <p:cNvGrpSpPr/>
          <p:nvPr/>
        </p:nvGrpSpPr>
        <p:grpSpPr>
          <a:xfrm>
            <a:off x="6300192" y="1556792"/>
            <a:ext cx="1872208" cy="3177644"/>
            <a:chOff x="6300192" y="1556792"/>
            <a:chExt cx="1872208" cy="3177644"/>
          </a:xfrm>
        </p:grpSpPr>
        <p:sp>
          <p:nvSpPr>
            <p:cNvPr id="39" name="TextovéPole 38"/>
            <p:cNvSpPr txBox="1"/>
            <p:nvPr/>
          </p:nvSpPr>
          <p:spPr>
            <a:xfrm>
              <a:off x="7020272" y="23488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020272" y="26462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grpSp>
          <p:nvGrpSpPr>
            <p:cNvPr id="5" name="Skupina 47"/>
            <p:cNvGrpSpPr/>
            <p:nvPr/>
          </p:nvGrpSpPr>
          <p:grpSpPr>
            <a:xfrm>
              <a:off x="6300192" y="1556792"/>
              <a:ext cx="1872208" cy="3177644"/>
              <a:chOff x="6300192" y="1556792"/>
              <a:chExt cx="1872208" cy="3177644"/>
            </a:xfrm>
          </p:grpSpPr>
          <p:sp>
            <p:nvSpPr>
              <p:cNvPr id="28" name="TextovéPole 27"/>
              <p:cNvSpPr txBox="1"/>
              <p:nvPr/>
            </p:nvSpPr>
            <p:spPr>
              <a:xfrm>
                <a:off x="7812360" y="35814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y</a:t>
                </a:r>
                <a:endParaRPr lang="cs-CZ" b="1" dirty="0"/>
              </a:p>
            </p:txBody>
          </p:sp>
          <p:cxnSp>
            <p:nvCxnSpPr>
              <p:cNvPr id="32" name="Přímá spojovací šipka 31"/>
              <p:cNvCxnSpPr/>
              <p:nvPr/>
            </p:nvCxnSpPr>
            <p:spPr>
              <a:xfrm>
                <a:off x="6300192" y="2564904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šipka 32"/>
              <p:cNvCxnSpPr/>
              <p:nvPr/>
            </p:nvCxnSpPr>
            <p:spPr>
              <a:xfrm>
                <a:off x="6300192" y="278092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šipka 33"/>
              <p:cNvCxnSpPr/>
              <p:nvPr/>
            </p:nvCxnSpPr>
            <p:spPr>
              <a:xfrm>
                <a:off x="6300192" y="450912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/>
              <p:cNvSpPr txBox="1"/>
              <p:nvPr/>
            </p:nvSpPr>
            <p:spPr>
              <a:xfrm>
                <a:off x="7020272" y="43651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y</a:t>
                </a:r>
                <a:r>
                  <a:rPr lang="cs-CZ" baseline="-25000" dirty="0" err="1" smtClean="0"/>
                  <a:t>r</a:t>
                </a:r>
                <a:endParaRPr lang="cs-CZ" baseline="-25000" dirty="0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6876256" y="1556792"/>
                <a:ext cx="1013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i="1" dirty="0" smtClean="0"/>
                  <a:t>výstupy</a:t>
                </a:r>
                <a:endParaRPr lang="cs-CZ" i="1" dirty="0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6516216" y="3212976"/>
                <a:ext cx="4320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  <a:endParaRPr lang="cs-CZ" baseline="-25000" dirty="0"/>
              </a:p>
            </p:txBody>
          </p:sp>
        </p:grpSp>
      </p:grpSp>
      <p:sp>
        <p:nvSpPr>
          <p:cNvPr id="51" name="TextovéPole 50"/>
          <p:cNvSpPr txBox="1"/>
          <p:nvPr/>
        </p:nvSpPr>
        <p:spPr>
          <a:xfrm>
            <a:off x="3983405" y="5085184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Stavové proměnné </a:t>
            </a:r>
            <a:r>
              <a:rPr lang="cs-CZ" b="1" i="1" dirty="0" err="1" smtClean="0">
                <a:solidFill>
                  <a:srgbClr val="FF0000"/>
                </a:solidFill>
              </a:rPr>
              <a:t>x</a:t>
            </a:r>
            <a:r>
              <a:rPr lang="cs-CZ" b="1" i="1" baseline="-25000" dirty="0" err="1" smtClean="0">
                <a:solidFill>
                  <a:srgbClr val="FF0000"/>
                </a:solidFill>
              </a:rPr>
              <a:t>s</a:t>
            </a:r>
            <a:endParaRPr lang="cs-CZ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5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1665802" y="-462998"/>
            <a:ext cx="5943600" cy="14351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err="1" smtClean="0"/>
              <a:t>Separabilita</a:t>
            </a:r>
            <a:r>
              <a:rPr lang="cs-CZ" dirty="0" smtClean="0"/>
              <a:t> </a:t>
            </a:r>
            <a:r>
              <a:rPr lang="en-GB" dirty="0" err="1" smtClean="0"/>
              <a:t>systému</a:t>
            </a:r>
            <a:endParaRPr lang="en-GB" dirty="0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4076600"/>
            <a:ext cx="8458200" cy="223272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u="sng" dirty="0" err="1" smtClean="0">
                <a:latin typeface="Arial" charset="0"/>
                <a:cs typeface="Times New Roman" pitchFamily="16" charset="0"/>
              </a:rPr>
              <a:t>Podmínka</a:t>
            </a:r>
            <a:r>
              <a:rPr lang="en-GB" sz="2000" u="sng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u="sng" dirty="0" err="1" smtClean="0">
                <a:latin typeface="Arial" charset="0"/>
                <a:cs typeface="Times New Roman" pitchFamily="16" charset="0"/>
              </a:rPr>
              <a:t>separability</a:t>
            </a:r>
            <a:r>
              <a:rPr lang="en-GB" sz="2000" u="sng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u="sng" dirty="0" err="1" smtClean="0">
                <a:latin typeface="Arial" charset="0"/>
                <a:cs typeface="Times New Roman" pitchFamily="16" charset="0"/>
              </a:rPr>
              <a:t>systému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-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systém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je </a:t>
            </a:r>
            <a:r>
              <a:rPr lang="en-GB" sz="2000" b="1" dirty="0" err="1" smtClean="0">
                <a:latin typeface="Arial" charset="0"/>
                <a:cs typeface="Times New Roman" pitchFamily="16" charset="0"/>
              </a:rPr>
              <a:t>separabilní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,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jestli</a:t>
            </a:r>
            <a:r>
              <a:rPr lang="en-GB" sz="2000" dirty="0" err="1" smtClean="0">
                <a:latin typeface="Arial" charset="0"/>
              </a:rPr>
              <a:t>ž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e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jeho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výstupy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zp</a:t>
            </a:r>
            <a:r>
              <a:rPr lang="en-GB" sz="2000" dirty="0" err="1" smtClean="0">
                <a:latin typeface="Arial" charset="0"/>
              </a:rPr>
              <a:t>ě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tn</a:t>
            </a:r>
            <a:r>
              <a:rPr lang="en-GB" sz="2000" dirty="0" err="1" smtClean="0">
                <a:latin typeface="Arial" charset="0"/>
              </a:rPr>
              <a:t>ě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vlivem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prost</a:t>
            </a:r>
            <a:r>
              <a:rPr lang="en-GB" sz="2000" dirty="0" err="1" smtClean="0">
                <a:latin typeface="Arial" charset="0"/>
              </a:rPr>
              <a:t>ř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edí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neovliv</a:t>
            </a:r>
            <a:r>
              <a:rPr lang="en-GB" sz="2000" dirty="0" err="1" smtClean="0">
                <a:latin typeface="Arial" charset="0"/>
              </a:rPr>
              <a:t>ň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ují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podstatn</a:t>
            </a:r>
            <a:r>
              <a:rPr lang="en-GB" sz="2000" dirty="0" err="1" smtClean="0">
                <a:latin typeface="Arial" charset="0"/>
              </a:rPr>
              <a:t>ě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vstupy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.</a:t>
            </a:r>
            <a:endParaRPr lang="en-GB" sz="2000" i="1" dirty="0" smtClean="0">
              <a:latin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P</a:t>
            </a:r>
            <a:r>
              <a:rPr lang="en-GB" sz="2000" i="1" dirty="0" err="1" smtClean="0">
                <a:latin typeface="Arial" charset="0"/>
              </a:rPr>
              <a:t>ř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íklad</a:t>
            </a:r>
            <a:r>
              <a:rPr lang="en-GB" sz="2000" i="1" dirty="0" smtClean="0">
                <a:latin typeface="Arial" charset="0"/>
                <a:cs typeface="Times New Roman" pitchFamily="16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Arial" charset="0"/>
                <a:cs typeface="Times New Roman" pitchFamily="16" charset="0"/>
              </a:rPr>
              <a:t>· 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termoregula</a:t>
            </a:r>
            <a:r>
              <a:rPr lang="en-GB" sz="2000" i="1" dirty="0" err="1" smtClean="0">
                <a:latin typeface="Arial" charset="0"/>
              </a:rPr>
              <a:t>č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ní</a:t>
            </a:r>
            <a:r>
              <a:rPr lang="en-GB" sz="2000" i="1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systém</a:t>
            </a:r>
            <a:r>
              <a:rPr lang="en-GB" sz="2000" i="1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i="1" dirty="0" err="1" smtClean="0">
                <a:latin typeface="Arial" charset="0"/>
              </a:rPr>
              <a:t>ž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ivého</a:t>
            </a:r>
            <a:r>
              <a:rPr lang="en-GB" sz="2000" i="1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organismu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-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systém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m</a:t>
            </a:r>
            <a:r>
              <a:rPr lang="en-GB" sz="2000" dirty="0" err="1" smtClean="0">
                <a:latin typeface="Arial" charset="0"/>
              </a:rPr>
              <a:t>ůž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eme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pova</a:t>
            </a:r>
            <a:r>
              <a:rPr lang="en-GB" sz="2000" dirty="0" err="1" smtClean="0">
                <a:latin typeface="Arial" charset="0"/>
              </a:rPr>
              <a:t>ž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ovat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za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separabilní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,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pokud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organismus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svou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tepelnou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energií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významn</a:t>
            </a:r>
            <a:r>
              <a:rPr lang="en-GB" sz="2000" dirty="0" err="1" smtClean="0">
                <a:latin typeface="Arial" charset="0"/>
              </a:rPr>
              <a:t>ě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neovliv</a:t>
            </a:r>
            <a:r>
              <a:rPr lang="en-GB" sz="2000" dirty="0" err="1" smtClean="0">
                <a:latin typeface="Arial" charset="0"/>
              </a:rPr>
              <a:t>ň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uje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teplotu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prost</a:t>
            </a:r>
            <a:r>
              <a:rPr lang="en-GB" sz="2000" dirty="0" err="1" smtClean="0">
                <a:latin typeface="Arial" charset="0"/>
              </a:rPr>
              <a:t>ř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edí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,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ve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kterém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se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nachází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Arial" charset="0"/>
                <a:cs typeface="Times New Roman" pitchFamily="16" charset="0"/>
              </a:rPr>
              <a:t>·</a:t>
            </a:r>
          </a:p>
          <a:p>
            <a:pPr algn="just"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 smtClean="0">
              <a:latin typeface="Arial" charset="0"/>
              <a:cs typeface="Times New Roman" pitchFamily="16" charset="0"/>
            </a:endParaRPr>
          </a:p>
        </p:txBody>
      </p:sp>
      <p:grpSp>
        <p:nvGrpSpPr>
          <p:cNvPr id="2" name="Skupina 3"/>
          <p:cNvGrpSpPr/>
          <p:nvPr/>
        </p:nvGrpSpPr>
        <p:grpSpPr>
          <a:xfrm>
            <a:off x="1187624" y="1268760"/>
            <a:ext cx="5832648" cy="1838783"/>
            <a:chOff x="1115616" y="2267580"/>
            <a:chExt cx="7056784" cy="2624716"/>
          </a:xfrm>
        </p:grpSpPr>
        <p:sp>
          <p:nvSpPr>
            <p:cNvPr id="5" name="Obdélník 4"/>
            <p:cNvSpPr/>
            <p:nvPr/>
          </p:nvSpPr>
          <p:spPr>
            <a:xfrm>
              <a:off x="3491880" y="2348880"/>
              <a:ext cx="2808312" cy="237626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9600" dirty="0" smtClean="0">
                  <a:solidFill>
                    <a:srgbClr val="FF0000"/>
                  </a:solidFill>
                </a:rPr>
                <a:t> S </a:t>
              </a:r>
              <a:endParaRPr lang="cs-CZ" sz="96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220072" y="37170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X</a:t>
              </a:r>
              <a:endParaRPr lang="cs-CZ" b="1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115616" y="34290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u</a:t>
              </a:r>
              <a:endParaRPr lang="cs-CZ" b="1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7812360" y="35814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y</a:t>
              </a:r>
              <a:endParaRPr lang="cs-CZ" b="1" dirty="0"/>
            </a:p>
          </p:txBody>
        </p:sp>
        <p:cxnSp>
          <p:nvCxnSpPr>
            <p:cNvPr id="9" name="Přímá spojovací šipka 8"/>
            <p:cNvCxnSpPr/>
            <p:nvPr/>
          </p:nvCxnSpPr>
          <p:spPr>
            <a:xfrm>
              <a:off x="2771800" y="2492896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šipka 9"/>
            <p:cNvCxnSpPr/>
            <p:nvPr/>
          </p:nvCxnSpPr>
          <p:spPr>
            <a:xfrm>
              <a:off x="2771800" y="2780928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>
              <a:off x="2771800" y="45091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>
              <a:off x="6300192" y="2564904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6300192" y="2780928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>
              <a:off x="6300192" y="45091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2073945" y="2267580"/>
              <a:ext cx="609846" cy="52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073945" y="2564905"/>
              <a:ext cx="697856" cy="52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161065" y="4283804"/>
              <a:ext cx="610735" cy="52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u</a:t>
              </a:r>
              <a:r>
                <a:rPr lang="cs-CZ" baseline="-25000" dirty="0" err="1" smtClean="0"/>
                <a:t>n</a:t>
              </a:r>
              <a:endParaRPr lang="cs-CZ" baseline="-250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724128" y="2678723"/>
              <a:ext cx="5760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x</a:t>
              </a:r>
              <a:r>
                <a:rPr lang="cs-CZ" baseline="-25000" dirty="0" smtClean="0"/>
                <a:t>1 </a:t>
              </a:r>
              <a:r>
                <a:rPr lang="cs-CZ" dirty="0" smtClean="0"/>
                <a:t>x</a:t>
              </a:r>
              <a:r>
                <a:rPr lang="cs-CZ" baseline="-25000" dirty="0" smtClean="0"/>
                <a:t>2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dirty="0" err="1" smtClean="0"/>
                <a:t>x</a:t>
              </a:r>
              <a:r>
                <a:rPr lang="cs-CZ" baseline="-25000" dirty="0" err="1" smtClean="0"/>
                <a:t>m</a:t>
              </a:r>
              <a:endParaRPr lang="cs-CZ" baseline="-250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020272" y="2348880"/>
              <a:ext cx="629403" cy="52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020272" y="2646205"/>
              <a:ext cx="629403" cy="52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020272" y="4365104"/>
              <a:ext cx="716524" cy="52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y</a:t>
              </a:r>
              <a:r>
                <a:rPr lang="cs-CZ" baseline="-25000" dirty="0" err="1" smtClean="0"/>
                <a:t>r</a:t>
              </a:r>
              <a:endParaRPr lang="cs-CZ" baseline="-25000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492152" y="3203684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  <a:endParaRPr lang="cs-CZ" baseline="-25000" dirty="0"/>
            </a:p>
          </p:txBody>
        </p:sp>
      </p:grpSp>
      <p:sp>
        <p:nvSpPr>
          <p:cNvPr id="23" name="Zahnutá šipka dolů 22"/>
          <p:cNvSpPr/>
          <p:nvPr/>
        </p:nvSpPr>
        <p:spPr>
          <a:xfrm flipH="1">
            <a:off x="2051720" y="548680"/>
            <a:ext cx="4536504" cy="720080"/>
          </a:xfrm>
          <a:prstGeom prst="curvedDownArrow">
            <a:avLst>
              <a:gd name="adj1" fmla="val 18262"/>
              <a:gd name="adj2" fmla="val 914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Blesk 23"/>
          <p:cNvSpPr/>
          <p:nvPr/>
        </p:nvSpPr>
        <p:spPr>
          <a:xfrm>
            <a:off x="2051720" y="1124744"/>
            <a:ext cx="504056" cy="28803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1547664" y="539388"/>
            <a:ext cx="603883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!!! Výstupy nesmí ovlivňovat vstupy pře okolí systému !!!!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648" y="-387424"/>
            <a:ext cx="5943600" cy="14351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Základní</a:t>
            </a:r>
            <a:r>
              <a:rPr lang="en-GB" dirty="0" smtClean="0"/>
              <a:t> </a:t>
            </a:r>
            <a:r>
              <a:rPr lang="en-GB" dirty="0" err="1" smtClean="0"/>
              <a:t>atributy</a:t>
            </a:r>
            <a:r>
              <a:rPr lang="en-GB" dirty="0" smtClean="0"/>
              <a:t> </a:t>
            </a:r>
            <a:r>
              <a:rPr lang="en-GB" dirty="0" err="1" smtClean="0"/>
              <a:t>systému</a:t>
            </a:r>
            <a:endParaRPr lang="en-GB" dirty="0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3346648"/>
            <a:ext cx="84582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u="sng" dirty="0" err="1" smtClean="0">
                <a:latin typeface="Arial" charset="0"/>
                <a:cs typeface="Arial" charset="0"/>
              </a:rPr>
              <a:t>Stav</a:t>
            </a:r>
            <a:r>
              <a:rPr lang="en-GB" sz="2400" u="sng" dirty="0" smtClean="0">
                <a:latin typeface="Arial" charset="0"/>
                <a:cs typeface="Arial" charset="0"/>
              </a:rPr>
              <a:t> </a:t>
            </a:r>
            <a:r>
              <a:rPr lang="en-GB" sz="2400" u="sng" dirty="0" err="1" smtClean="0">
                <a:latin typeface="Arial" charset="0"/>
                <a:cs typeface="Arial" charset="0"/>
              </a:rPr>
              <a:t>systému</a:t>
            </a:r>
            <a:r>
              <a:rPr lang="en-GB" sz="2800" dirty="0" smtClean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latin typeface="Arial" charset="0"/>
              </a:rPr>
              <a:t>- </a:t>
            </a:r>
            <a:r>
              <a:rPr lang="en-GB" sz="2400" dirty="0" err="1" smtClean="0">
                <a:latin typeface="Arial" charset="0"/>
                <a:cs typeface="Arial" charset="0"/>
              </a:rPr>
              <a:t>souhrn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přesně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definovaných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podmínek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nebo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vlastností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daného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systému</a:t>
            </a:r>
            <a:r>
              <a:rPr lang="en-GB" sz="2400" dirty="0" smtClean="0">
                <a:latin typeface="Arial" charset="0"/>
                <a:cs typeface="Arial" charset="0"/>
              </a:rPr>
              <a:t>, </a:t>
            </a:r>
            <a:r>
              <a:rPr lang="en-GB" sz="2400" dirty="0" err="1" smtClean="0">
                <a:latin typeface="Arial" charset="0"/>
                <a:cs typeface="Arial" charset="0"/>
              </a:rPr>
              <a:t>které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lze</a:t>
            </a:r>
            <a:r>
              <a:rPr lang="en-GB" sz="2400" dirty="0" smtClean="0">
                <a:latin typeface="Arial" charset="0"/>
                <a:cs typeface="Arial" charset="0"/>
              </a:rPr>
              <a:t> v </a:t>
            </a:r>
            <a:r>
              <a:rPr lang="en-GB" sz="2400" dirty="0" err="1" smtClean="0">
                <a:latin typeface="Arial" charset="0"/>
                <a:cs typeface="Arial" charset="0"/>
              </a:rPr>
              <a:t>daném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časovém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okamžiku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rozpoznat</a:t>
            </a:r>
            <a:r>
              <a:rPr lang="en-GB" sz="2400" dirty="0" smtClean="0">
                <a:latin typeface="Arial" charset="0"/>
                <a:cs typeface="Arial" charset="0"/>
              </a:rPr>
              <a:t>. </a:t>
            </a:r>
            <a:r>
              <a:rPr lang="en-GB" sz="2400" dirty="0" err="1" smtClean="0">
                <a:latin typeface="Arial" charset="0"/>
                <a:cs typeface="Arial" charset="0"/>
              </a:rPr>
              <a:t>Stavu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lze</a:t>
            </a:r>
            <a:r>
              <a:rPr lang="en-GB" sz="2400" dirty="0" smtClean="0">
                <a:latin typeface="Arial" charset="0"/>
                <a:cs typeface="Arial" charset="0"/>
              </a:rPr>
              <a:t> v </a:t>
            </a:r>
            <a:r>
              <a:rPr lang="en-GB" sz="2400" dirty="0" err="1" smtClean="0">
                <a:latin typeface="Arial" charset="0"/>
                <a:cs typeface="Arial" charset="0"/>
              </a:rPr>
              <a:t>libovolném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časovém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okamžiku</a:t>
            </a:r>
            <a:r>
              <a:rPr lang="en-GB" sz="2400" dirty="0" smtClean="0">
                <a:latin typeface="Arial" charset="0"/>
                <a:cs typeface="Arial" charset="0"/>
              </a:rPr>
              <a:t> t (z </a:t>
            </a:r>
            <a:r>
              <a:rPr lang="en-GB" sz="2400" dirty="0" err="1" smtClean="0">
                <a:latin typeface="Arial" charset="0"/>
                <a:cs typeface="Arial" charset="0"/>
              </a:rPr>
              <a:t>nějakého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zvoleného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časového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intervalu</a:t>
            </a:r>
            <a:r>
              <a:rPr lang="en-GB" sz="2400" dirty="0" smtClean="0">
                <a:latin typeface="Arial" charset="0"/>
                <a:cs typeface="Arial" charset="0"/>
              </a:rPr>
              <a:t>) </a:t>
            </a:r>
            <a:r>
              <a:rPr lang="en-GB" sz="2400" dirty="0" err="1" smtClean="0">
                <a:latin typeface="Arial" charset="0"/>
                <a:cs typeface="Arial" charset="0"/>
              </a:rPr>
              <a:t>přiřadit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vektor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hodnot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(t) 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  <a:cs typeface="Times New Roman" pitchFamily="16" charset="0"/>
              </a:rPr>
              <a:t>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 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  <a:cs typeface="Times New Roman" pitchFamily="16" charset="0"/>
              </a:rPr>
              <a:t></a:t>
            </a:r>
            <a:r>
              <a:rPr lang="en-GB" sz="2400" dirty="0" smtClean="0">
                <a:latin typeface="Arial" charset="0"/>
                <a:cs typeface="Arial" charset="0"/>
              </a:rPr>
              <a:t>, </a:t>
            </a:r>
            <a:r>
              <a:rPr lang="en-GB" sz="2400" dirty="0" err="1" smtClean="0">
                <a:latin typeface="Arial" charset="0"/>
                <a:cs typeface="Arial" charset="0"/>
              </a:rPr>
              <a:t>který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nazýváme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latin typeface="Arial" charset="0"/>
                <a:cs typeface="Arial" charset="0"/>
              </a:rPr>
              <a:t>stavovým</a:t>
            </a:r>
            <a:r>
              <a:rPr lang="en-GB" sz="2400" i="1" dirty="0" smtClean="0"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latin typeface="Arial" charset="0"/>
                <a:cs typeface="Arial" charset="0"/>
              </a:rPr>
              <a:t>vektorem</a:t>
            </a:r>
            <a:r>
              <a:rPr lang="en-GB" sz="2400" dirty="0" smtClean="0">
                <a:latin typeface="Arial" charset="0"/>
                <a:cs typeface="Arial" charset="0"/>
              </a:rPr>
              <a:t>, </a:t>
            </a:r>
            <a:r>
              <a:rPr lang="en-GB" sz="2400" dirty="0" err="1" smtClean="0">
                <a:latin typeface="Arial" charset="0"/>
                <a:cs typeface="Arial" charset="0"/>
              </a:rPr>
              <a:t>složky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r>
              <a:rPr lang="en-GB" sz="2400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vektoru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nazýváme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latin typeface="Arial" charset="0"/>
                <a:cs typeface="Arial" charset="0"/>
              </a:rPr>
              <a:t>stavovými</a:t>
            </a:r>
            <a:r>
              <a:rPr lang="en-GB" sz="2400" i="1" dirty="0" smtClean="0"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latin typeface="Arial" charset="0"/>
                <a:cs typeface="Arial" charset="0"/>
              </a:rPr>
              <a:t>veličinami</a:t>
            </a:r>
            <a:r>
              <a:rPr lang="en-GB" sz="2400" dirty="0" smtClean="0">
                <a:latin typeface="Arial" charset="0"/>
                <a:cs typeface="Arial" charset="0"/>
              </a:rPr>
              <a:t> (</a:t>
            </a:r>
            <a:r>
              <a:rPr lang="en-GB" sz="2400" dirty="0" err="1" smtClean="0">
                <a:latin typeface="Arial" charset="0"/>
                <a:cs typeface="Arial" charset="0"/>
              </a:rPr>
              <a:t>proměnnými</a:t>
            </a:r>
            <a:r>
              <a:rPr lang="en-GB" sz="2400" dirty="0" smtClean="0">
                <a:latin typeface="Arial" charset="0"/>
                <a:cs typeface="Arial" charset="0"/>
              </a:rPr>
              <a:t>) a </a:t>
            </a:r>
            <a:r>
              <a:rPr lang="en-GB" sz="2400" dirty="0" err="1" smtClean="0">
                <a:latin typeface="Arial" charset="0"/>
                <a:cs typeface="Arial" charset="0"/>
              </a:rPr>
              <a:t>prostor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  <a:cs typeface="Times New Roman" pitchFamily="16" charset="0"/>
              </a:rPr>
              <a:t>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všech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možných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hodnot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stavových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veličin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nazýváme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stavovým</a:t>
            </a:r>
            <a:r>
              <a:rPr lang="en-GB" sz="2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prostorem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" name="Skupina 41"/>
          <p:cNvGrpSpPr/>
          <p:nvPr/>
        </p:nvGrpSpPr>
        <p:grpSpPr>
          <a:xfrm>
            <a:off x="1115616" y="692696"/>
            <a:ext cx="7056784" cy="2466856"/>
            <a:chOff x="1115616" y="692696"/>
            <a:chExt cx="7056784" cy="2466856"/>
          </a:xfrm>
        </p:grpSpPr>
        <p:grpSp>
          <p:nvGrpSpPr>
            <p:cNvPr id="3" name="Skupina 22"/>
            <p:cNvGrpSpPr/>
            <p:nvPr/>
          </p:nvGrpSpPr>
          <p:grpSpPr>
            <a:xfrm>
              <a:off x="1115616" y="692696"/>
              <a:ext cx="7056784" cy="2466856"/>
              <a:chOff x="1115616" y="2267580"/>
              <a:chExt cx="7056784" cy="2466856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3491880" y="2348880"/>
                <a:ext cx="2808312" cy="237626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cs-CZ" sz="9600" dirty="0" smtClean="0">
                    <a:solidFill>
                      <a:srgbClr val="FF0000"/>
                    </a:solidFill>
                  </a:rPr>
                  <a:t> S </a:t>
                </a:r>
                <a:endParaRPr lang="cs-CZ" sz="9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5220072" y="371703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FF0000"/>
                    </a:solidFill>
                  </a:rPr>
                  <a:t>X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1115616" y="34290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u</a:t>
                </a:r>
                <a:endParaRPr lang="cs-CZ" b="1" dirty="0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7812360" y="35814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y</a:t>
                </a:r>
                <a:endParaRPr lang="cs-CZ" b="1" dirty="0"/>
              </a:p>
            </p:txBody>
          </p:sp>
          <p:cxnSp>
            <p:nvCxnSpPr>
              <p:cNvPr id="28" name="Přímá spojovací šipka 27"/>
              <p:cNvCxnSpPr/>
              <p:nvPr/>
            </p:nvCxnSpPr>
            <p:spPr>
              <a:xfrm>
                <a:off x="2771800" y="2492896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šipka 28"/>
              <p:cNvCxnSpPr/>
              <p:nvPr/>
            </p:nvCxnSpPr>
            <p:spPr>
              <a:xfrm>
                <a:off x="2771800" y="278092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šipka 29"/>
              <p:cNvCxnSpPr/>
              <p:nvPr/>
            </p:nvCxnSpPr>
            <p:spPr>
              <a:xfrm>
                <a:off x="2771800" y="450912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šipka 30"/>
              <p:cNvCxnSpPr/>
              <p:nvPr/>
            </p:nvCxnSpPr>
            <p:spPr>
              <a:xfrm>
                <a:off x="6300192" y="2564904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šipka 31"/>
              <p:cNvCxnSpPr/>
              <p:nvPr/>
            </p:nvCxnSpPr>
            <p:spPr>
              <a:xfrm>
                <a:off x="6300192" y="278092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šipka 32"/>
              <p:cNvCxnSpPr/>
              <p:nvPr/>
            </p:nvCxnSpPr>
            <p:spPr>
              <a:xfrm>
                <a:off x="6300192" y="450912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/>
              <p:cNvSpPr txBox="1"/>
              <p:nvPr/>
            </p:nvSpPr>
            <p:spPr>
              <a:xfrm>
                <a:off x="2339752" y="226758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u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2339752" y="25649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u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2339752" y="42838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u</a:t>
                </a:r>
                <a:r>
                  <a:rPr lang="cs-CZ" baseline="-25000" dirty="0" err="1" smtClean="0"/>
                  <a:t>n</a:t>
                </a:r>
                <a:endParaRPr lang="cs-CZ" baseline="-25000" dirty="0"/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5724128" y="3247816"/>
                <a:ext cx="5760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FF0000"/>
                    </a:solidFill>
                  </a:rPr>
                  <a:t>x</a:t>
                </a:r>
                <a:r>
                  <a:rPr lang="cs-CZ" baseline="-25000" dirty="0" smtClean="0">
                    <a:solidFill>
                      <a:srgbClr val="FF0000"/>
                    </a:solidFill>
                  </a:rPr>
                  <a:t>1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x</a:t>
                </a:r>
                <a:r>
                  <a:rPr lang="cs-CZ" baseline="-25000" dirty="0" smtClean="0">
                    <a:solidFill>
                      <a:srgbClr val="FF0000"/>
                    </a:solidFill>
                  </a:rPr>
                  <a:t>2</a:t>
                </a:r>
              </a:p>
              <a:p>
                <a:r>
                  <a:rPr lang="cs-CZ" baseline="-25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cs-CZ" baseline="-25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cs-CZ" baseline="-25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cs-CZ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cs-CZ" baseline="-25000" dirty="0" err="1" smtClean="0">
                    <a:solidFill>
                      <a:srgbClr val="FF0000"/>
                    </a:solidFill>
                  </a:rPr>
                  <a:t>m</a:t>
                </a:r>
                <a:endParaRPr lang="cs-CZ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7020272" y="234888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y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7020272" y="26462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y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7020272" y="43651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y</a:t>
                </a:r>
                <a:r>
                  <a:rPr lang="cs-CZ" baseline="-25000" dirty="0" err="1" smtClean="0"/>
                  <a:t>r</a:t>
                </a:r>
                <a:endParaRPr lang="cs-CZ" baseline="-25000" dirty="0"/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2492152" y="3203684"/>
                <a:ext cx="4320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  <a:endParaRPr lang="cs-CZ" baseline="-25000" dirty="0"/>
              </a:p>
            </p:txBody>
          </p:sp>
        </p:grpSp>
        <p:sp>
          <p:nvSpPr>
            <p:cNvPr id="23" name="TextovéPole 22"/>
            <p:cNvSpPr txBox="1"/>
            <p:nvPr/>
          </p:nvSpPr>
          <p:spPr>
            <a:xfrm>
              <a:off x="6516216" y="1628800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  <a:endParaRPr lang="cs-CZ" baseline="-250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0"/>
            <a:ext cx="8219256" cy="1008113"/>
          </a:xfrm>
        </p:spPr>
        <p:txBody>
          <a:bodyPr/>
          <a:lstStyle/>
          <a:p>
            <a:pPr algn="ctr"/>
            <a:r>
              <a:rPr lang="cs-CZ" dirty="0" smtClean="0"/>
              <a:t>Blokové schéma systému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3491880" y="2348880"/>
            <a:ext cx="2808312" cy="23762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9600" dirty="0" smtClean="0">
                <a:solidFill>
                  <a:srgbClr val="FF0000"/>
                </a:solidFill>
              </a:rPr>
              <a:t> S </a:t>
            </a:r>
            <a:endParaRPr lang="cs-CZ" sz="9600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788024" y="3212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x</a:t>
            </a:r>
            <a:r>
              <a:rPr lang="cs-CZ" b="1" baseline="-25000" dirty="0" err="1" smtClean="0">
                <a:solidFill>
                  <a:srgbClr val="FF0000"/>
                </a:solidFill>
              </a:rPr>
              <a:t>s</a:t>
            </a:r>
            <a:endParaRPr lang="cs-CZ" b="1" baseline="-25000" dirty="0">
              <a:solidFill>
                <a:srgbClr val="FF00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5508104" y="2690336"/>
            <a:ext cx="57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baseline="-25000" dirty="0" smtClean="0">
                <a:solidFill>
                  <a:srgbClr val="FF0000"/>
                </a:solidFill>
              </a:rPr>
              <a:t>1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cs-CZ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x</a:t>
            </a:r>
            <a:r>
              <a:rPr lang="cs-CZ" baseline="-25000" dirty="0" err="1" smtClean="0">
                <a:solidFill>
                  <a:srgbClr val="FF0000"/>
                </a:solidFill>
              </a:rPr>
              <a:t>m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grpSp>
        <p:nvGrpSpPr>
          <p:cNvPr id="3" name="Skupina 45"/>
          <p:cNvGrpSpPr/>
          <p:nvPr/>
        </p:nvGrpSpPr>
        <p:grpSpPr>
          <a:xfrm>
            <a:off x="539552" y="1556792"/>
            <a:ext cx="2952328" cy="3096344"/>
            <a:chOff x="539552" y="1556792"/>
            <a:chExt cx="2952328" cy="3096344"/>
          </a:xfrm>
        </p:grpSpPr>
        <p:sp>
          <p:nvSpPr>
            <p:cNvPr id="27" name="TextovéPole 26"/>
            <p:cNvSpPr txBox="1"/>
            <p:nvPr/>
          </p:nvSpPr>
          <p:spPr>
            <a:xfrm>
              <a:off x="1115616" y="34290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bg2">
                      <a:lumMod val="25000"/>
                    </a:schemeClr>
                  </a:solidFill>
                </a:rPr>
                <a:t>u</a:t>
              </a:r>
              <a:endParaRPr lang="cs-CZ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9" name="Přímá spojovací šipka 28"/>
            <p:cNvCxnSpPr/>
            <p:nvPr/>
          </p:nvCxnSpPr>
          <p:spPr>
            <a:xfrm>
              <a:off x="2771800" y="2492896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šipka 29"/>
            <p:cNvCxnSpPr/>
            <p:nvPr/>
          </p:nvCxnSpPr>
          <p:spPr>
            <a:xfrm>
              <a:off x="2771800" y="2780928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>
              <a:off x="2771800" y="45091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/>
            <p:cNvSpPr txBox="1"/>
            <p:nvPr/>
          </p:nvSpPr>
          <p:spPr>
            <a:xfrm>
              <a:off x="2339752" y="22675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2339752" y="25649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2339752" y="42838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u</a:t>
              </a:r>
              <a:r>
                <a:rPr lang="cs-CZ" baseline="-25000" dirty="0" err="1" smtClean="0"/>
                <a:t>n</a:t>
              </a:r>
              <a:endParaRPr lang="cs-CZ" baseline="-25000" dirty="0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2492152" y="3203684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  <a:endParaRPr lang="cs-CZ" baseline="-25000" dirty="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539552" y="1556792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vstupy</a:t>
              </a:r>
              <a:endParaRPr lang="cs-CZ" i="1" dirty="0"/>
            </a:p>
          </p:txBody>
        </p:sp>
      </p:grpSp>
      <p:grpSp>
        <p:nvGrpSpPr>
          <p:cNvPr id="4" name="Skupina 48"/>
          <p:cNvGrpSpPr/>
          <p:nvPr/>
        </p:nvGrpSpPr>
        <p:grpSpPr>
          <a:xfrm>
            <a:off x="6300192" y="1556792"/>
            <a:ext cx="1872208" cy="3177644"/>
            <a:chOff x="6300192" y="1556792"/>
            <a:chExt cx="1872208" cy="3177644"/>
          </a:xfrm>
        </p:grpSpPr>
        <p:sp>
          <p:nvSpPr>
            <p:cNvPr id="39" name="TextovéPole 38"/>
            <p:cNvSpPr txBox="1"/>
            <p:nvPr/>
          </p:nvSpPr>
          <p:spPr>
            <a:xfrm>
              <a:off x="7020272" y="23488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020272" y="26462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grpSp>
          <p:nvGrpSpPr>
            <p:cNvPr id="5" name="Skupina 47"/>
            <p:cNvGrpSpPr/>
            <p:nvPr/>
          </p:nvGrpSpPr>
          <p:grpSpPr>
            <a:xfrm>
              <a:off x="6300192" y="1556792"/>
              <a:ext cx="1872208" cy="3177644"/>
              <a:chOff x="6300192" y="1556792"/>
              <a:chExt cx="1872208" cy="3177644"/>
            </a:xfrm>
          </p:grpSpPr>
          <p:sp>
            <p:nvSpPr>
              <p:cNvPr id="28" name="TextovéPole 27"/>
              <p:cNvSpPr txBox="1"/>
              <p:nvPr/>
            </p:nvSpPr>
            <p:spPr>
              <a:xfrm>
                <a:off x="7812360" y="35814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y</a:t>
                </a:r>
                <a:endParaRPr lang="cs-CZ" b="1" dirty="0"/>
              </a:p>
            </p:txBody>
          </p:sp>
          <p:cxnSp>
            <p:nvCxnSpPr>
              <p:cNvPr id="32" name="Přímá spojovací šipka 31"/>
              <p:cNvCxnSpPr/>
              <p:nvPr/>
            </p:nvCxnSpPr>
            <p:spPr>
              <a:xfrm>
                <a:off x="6300192" y="2564904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šipka 32"/>
              <p:cNvCxnSpPr/>
              <p:nvPr/>
            </p:nvCxnSpPr>
            <p:spPr>
              <a:xfrm>
                <a:off x="6300192" y="278092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šipka 33"/>
              <p:cNvCxnSpPr/>
              <p:nvPr/>
            </p:nvCxnSpPr>
            <p:spPr>
              <a:xfrm>
                <a:off x="6300192" y="450912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/>
              <p:cNvSpPr txBox="1"/>
              <p:nvPr/>
            </p:nvSpPr>
            <p:spPr>
              <a:xfrm>
                <a:off x="7020272" y="43651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y</a:t>
                </a:r>
                <a:r>
                  <a:rPr lang="cs-CZ" baseline="-25000" dirty="0" err="1" smtClean="0"/>
                  <a:t>r</a:t>
                </a:r>
                <a:endParaRPr lang="cs-CZ" baseline="-25000" dirty="0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6876256" y="1556792"/>
                <a:ext cx="1013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i="1" dirty="0" smtClean="0"/>
                  <a:t>výstupy</a:t>
                </a:r>
                <a:endParaRPr lang="cs-CZ" i="1" dirty="0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6516216" y="3212976"/>
                <a:ext cx="4320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  <a:endParaRPr lang="cs-CZ" baseline="-25000" dirty="0"/>
              </a:p>
            </p:txBody>
          </p:sp>
        </p:grpSp>
      </p:grpSp>
      <p:sp>
        <p:nvSpPr>
          <p:cNvPr id="51" name="TextovéPole 50"/>
          <p:cNvSpPr txBox="1"/>
          <p:nvPr/>
        </p:nvSpPr>
        <p:spPr>
          <a:xfrm>
            <a:off x="3983405" y="5085184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Stavové proměnné </a:t>
            </a:r>
            <a:r>
              <a:rPr lang="cs-CZ" b="1" i="1" dirty="0" err="1" smtClean="0">
                <a:solidFill>
                  <a:srgbClr val="FF0000"/>
                </a:solidFill>
              </a:rPr>
              <a:t>x</a:t>
            </a:r>
            <a:r>
              <a:rPr lang="cs-CZ" b="1" i="1" baseline="-25000" dirty="0" err="1" smtClean="0">
                <a:solidFill>
                  <a:srgbClr val="FF0000"/>
                </a:solidFill>
              </a:rPr>
              <a:t>s</a:t>
            </a:r>
            <a:endParaRPr lang="cs-CZ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0"/>
            <a:ext cx="8219256" cy="1008113"/>
          </a:xfrm>
        </p:spPr>
        <p:txBody>
          <a:bodyPr/>
          <a:lstStyle/>
          <a:p>
            <a:pPr algn="ctr"/>
            <a:r>
              <a:rPr lang="cs-CZ" dirty="0" smtClean="0"/>
              <a:t>Blokové schéma systému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3491880" y="2348880"/>
            <a:ext cx="2808312" cy="23762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9600" dirty="0" smtClean="0">
                <a:solidFill>
                  <a:srgbClr val="FF0000"/>
                </a:solidFill>
              </a:rPr>
              <a:t> S </a:t>
            </a:r>
            <a:endParaRPr lang="cs-CZ" sz="9600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788024" y="3212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>
                <a:solidFill>
                  <a:srgbClr val="FF0000"/>
                </a:solidFill>
              </a:rPr>
              <a:t>x</a:t>
            </a:r>
            <a:r>
              <a:rPr lang="cs-CZ" b="1" i="1" baseline="-25000" dirty="0" err="1" smtClean="0">
                <a:solidFill>
                  <a:srgbClr val="FF0000"/>
                </a:solidFill>
              </a:rPr>
              <a:t>s</a:t>
            </a:r>
            <a:endParaRPr lang="cs-CZ" b="1" i="1" baseline="-25000" dirty="0">
              <a:solidFill>
                <a:srgbClr val="FF00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5508104" y="2690336"/>
            <a:ext cx="57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baseline="-25000" dirty="0" smtClean="0">
                <a:solidFill>
                  <a:srgbClr val="FF0000"/>
                </a:solidFill>
              </a:rPr>
              <a:t>1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cs-CZ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x</a:t>
            </a:r>
            <a:r>
              <a:rPr lang="cs-CZ" baseline="-25000" dirty="0" err="1" smtClean="0">
                <a:solidFill>
                  <a:srgbClr val="FF0000"/>
                </a:solidFill>
              </a:rPr>
              <a:t>m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grpSp>
        <p:nvGrpSpPr>
          <p:cNvPr id="3" name="Skupina 45"/>
          <p:cNvGrpSpPr/>
          <p:nvPr/>
        </p:nvGrpSpPr>
        <p:grpSpPr>
          <a:xfrm>
            <a:off x="539552" y="1556792"/>
            <a:ext cx="2952328" cy="3096344"/>
            <a:chOff x="539552" y="1556792"/>
            <a:chExt cx="2952328" cy="3096344"/>
          </a:xfrm>
        </p:grpSpPr>
        <p:sp>
          <p:nvSpPr>
            <p:cNvPr id="27" name="TextovéPole 26"/>
            <p:cNvSpPr txBox="1"/>
            <p:nvPr/>
          </p:nvSpPr>
          <p:spPr>
            <a:xfrm>
              <a:off x="1115616" y="34290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bg2">
                      <a:lumMod val="25000"/>
                    </a:schemeClr>
                  </a:solidFill>
                </a:rPr>
                <a:t>u</a:t>
              </a:r>
              <a:endParaRPr lang="cs-CZ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9" name="Přímá spojovací šipka 28"/>
            <p:cNvCxnSpPr/>
            <p:nvPr/>
          </p:nvCxnSpPr>
          <p:spPr>
            <a:xfrm>
              <a:off x="2771800" y="2492896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šipka 29"/>
            <p:cNvCxnSpPr/>
            <p:nvPr/>
          </p:nvCxnSpPr>
          <p:spPr>
            <a:xfrm>
              <a:off x="2771800" y="2780928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>
              <a:off x="2771800" y="45091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/>
            <p:cNvSpPr txBox="1"/>
            <p:nvPr/>
          </p:nvSpPr>
          <p:spPr>
            <a:xfrm>
              <a:off x="2339752" y="22675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2339752" y="25649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2339752" y="42838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u</a:t>
              </a:r>
              <a:r>
                <a:rPr lang="cs-CZ" baseline="-25000" dirty="0" err="1" smtClean="0"/>
                <a:t>n</a:t>
              </a:r>
              <a:endParaRPr lang="cs-CZ" baseline="-25000" dirty="0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2492152" y="3203684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  <a:endParaRPr lang="cs-CZ" baseline="-25000" dirty="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539552" y="1556792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vstupy</a:t>
              </a:r>
              <a:endParaRPr lang="cs-CZ" i="1" dirty="0"/>
            </a:p>
          </p:txBody>
        </p:sp>
      </p:grpSp>
      <p:grpSp>
        <p:nvGrpSpPr>
          <p:cNvPr id="4" name="Skupina 48"/>
          <p:cNvGrpSpPr/>
          <p:nvPr/>
        </p:nvGrpSpPr>
        <p:grpSpPr>
          <a:xfrm>
            <a:off x="6300192" y="1556792"/>
            <a:ext cx="1872208" cy="3177644"/>
            <a:chOff x="6300192" y="1556792"/>
            <a:chExt cx="1872208" cy="3177644"/>
          </a:xfrm>
        </p:grpSpPr>
        <p:sp>
          <p:nvSpPr>
            <p:cNvPr id="39" name="TextovéPole 38"/>
            <p:cNvSpPr txBox="1"/>
            <p:nvPr/>
          </p:nvSpPr>
          <p:spPr>
            <a:xfrm>
              <a:off x="7020272" y="23488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020272" y="26462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grpSp>
          <p:nvGrpSpPr>
            <p:cNvPr id="5" name="Skupina 47"/>
            <p:cNvGrpSpPr/>
            <p:nvPr/>
          </p:nvGrpSpPr>
          <p:grpSpPr>
            <a:xfrm>
              <a:off x="6300192" y="1556792"/>
              <a:ext cx="1872208" cy="3177644"/>
              <a:chOff x="6300192" y="1556792"/>
              <a:chExt cx="1872208" cy="3177644"/>
            </a:xfrm>
          </p:grpSpPr>
          <p:sp>
            <p:nvSpPr>
              <p:cNvPr id="28" name="TextovéPole 27"/>
              <p:cNvSpPr txBox="1"/>
              <p:nvPr/>
            </p:nvSpPr>
            <p:spPr>
              <a:xfrm>
                <a:off x="7812360" y="35814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y</a:t>
                </a:r>
                <a:endParaRPr lang="cs-CZ" b="1" dirty="0"/>
              </a:p>
            </p:txBody>
          </p:sp>
          <p:cxnSp>
            <p:nvCxnSpPr>
              <p:cNvPr id="32" name="Přímá spojovací šipka 31"/>
              <p:cNvCxnSpPr/>
              <p:nvPr/>
            </p:nvCxnSpPr>
            <p:spPr>
              <a:xfrm>
                <a:off x="6300192" y="2564904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šipka 32"/>
              <p:cNvCxnSpPr/>
              <p:nvPr/>
            </p:nvCxnSpPr>
            <p:spPr>
              <a:xfrm>
                <a:off x="6300192" y="278092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šipka 33"/>
              <p:cNvCxnSpPr/>
              <p:nvPr/>
            </p:nvCxnSpPr>
            <p:spPr>
              <a:xfrm>
                <a:off x="6300192" y="450912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/>
              <p:cNvSpPr txBox="1"/>
              <p:nvPr/>
            </p:nvSpPr>
            <p:spPr>
              <a:xfrm>
                <a:off x="7020272" y="43651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y</a:t>
                </a:r>
                <a:r>
                  <a:rPr lang="cs-CZ" baseline="-25000" dirty="0" err="1" smtClean="0"/>
                  <a:t>r</a:t>
                </a:r>
                <a:endParaRPr lang="cs-CZ" baseline="-25000" dirty="0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6876256" y="1556792"/>
                <a:ext cx="1013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i="1" dirty="0" smtClean="0"/>
                  <a:t>výstupy</a:t>
                </a:r>
                <a:endParaRPr lang="cs-CZ" i="1" dirty="0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6516216" y="3212976"/>
                <a:ext cx="4320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  <a:endParaRPr lang="cs-CZ" baseline="-25000" dirty="0"/>
              </a:p>
            </p:txBody>
          </p:sp>
        </p:grpSp>
      </p:grpSp>
      <p:sp>
        <p:nvSpPr>
          <p:cNvPr id="46" name="TextovéPole 45"/>
          <p:cNvSpPr txBox="1"/>
          <p:nvPr/>
        </p:nvSpPr>
        <p:spPr>
          <a:xfrm>
            <a:off x="3923928" y="5085184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Stavové proměnné </a:t>
            </a:r>
            <a:r>
              <a:rPr lang="cs-CZ" b="1" i="1" dirty="0" err="1" smtClean="0">
                <a:solidFill>
                  <a:srgbClr val="FF0000"/>
                </a:solidFill>
              </a:rPr>
              <a:t>x</a:t>
            </a:r>
            <a:r>
              <a:rPr lang="cs-CZ" b="1" i="1" baseline="-25000" dirty="0" err="1" smtClean="0">
                <a:solidFill>
                  <a:srgbClr val="FF0000"/>
                </a:solidFill>
              </a:rPr>
              <a:t>s</a:t>
            </a:r>
            <a:endParaRPr lang="cs-CZ" b="1" i="1" baseline="-25000" dirty="0">
              <a:solidFill>
                <a:srgbClr val="FF0000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3539704" y="6156012"/>
            <a:ext cx="355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(vnitřní) nestavové proměnné </a:t>
            </a:r>
            <a:r>
              <a:rPr lang="cs-CZ" b="1" i="1" dirty="0" err="1" smtClean="0"/>
              <a:t>x</a:t>
            </a:r>
            <a:r>
              <a:rPr lang="cs-CZ" b="1" i="1" baseline="-25000" dirty="0" err="1" smtClean="0"/>
              <a:t>s</a:t>
            </a:r>
            <a:endParaRPr lang="cs-CZ" b="1" i="1" baseline="-25000" dirty="0"/>
          </a:p>
        </p:txBody>
      </p:sp>
      <p:sp>
        <p:nvSpPr>
          <p:cNvPr id="49" name="Šipka dolů 48"/>
          <p:cNvSpPr/>
          <p:nvPr/>
        </p:nvSpPr>
        <p:spPr>
          <a:xfrm>
            <a:off x="4788024" y="5517232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Šipka dolů 49"/>
          <p:cNvSpPr/>
          <p:nvPr/>
        </p:nvSpPr>
        <p:spPr>
          <a:xfrm rot="18489968">
            <a:off x="3996915" y="4681321"/>
            <a:ext cx="256381" cy="1887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Šipka dolů 53"/>
          <p:cNvSpPr/>
          <p:nvPr/>
        </p:nvSpPr>
        <p:spPr>
          <a:xfrm rot="11987891">
            <a:off x="6755039" y="4732084"/>
            <a:ext cx="305544" cy="1516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5" name="Šipka dolů 54"/>
          <p:cNvSpPr/>
          <p:nvPr/>
        </p:nvSpPr>
        <p:spPr>
          <a:xfrm rot="14487825">
            <a:off x="6588597" y="4611150"/>
            <a:ext cx="214507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</p:txBody>
      </p:sp>
      <p:sp>
        <p:nvSpPr>
          <p:cNvPr id="56" name="TextovéPole 55"/>
          <p:cNvSpPr txBox="1"/>
          <p:nvPr/>
        </p:nvSpPr>
        <p:spPr>
          <a:xfrm>
            <a:off x="4788024" y="41490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/>
              <a:t>x</a:t>
            </a:r>
            <a:r>
              <a:rPr lang="cs-CZ" b="1" i="1" baseline="-25000" dirty="0" err="1" smtClean="0"/>
              <a:t>n</a:t>
            </a:r>
            <a:endParaRPr lang="cs-CZ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 animBg="1"/>
      <p:bldP spid="54" grpId="0" animBg="1"/>
      <p:bldP spid="55" grpId="0" animBg="1"/>
      <p:bldP spid="5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Stavové proměnné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764704"/>
            <a:ext cx="651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chemeClr val="tx2"/>
                </a:solidFill>
              </a:rPr>
              <a:t>Algebrodiferenciální</a:t>
            </a:r>
            <a:r>
              <a:rPr lang="cs-CZ" sz="2400" b="1" dirty="0" smtClean="0">
                <a:solidFill>
                  <a:schemeClr val="tx2"/>
                </a:solidFill>
              </a:rPr>
              <a:t> rovnice v </a:t>
            </a:r>
            <a:r>
              <a:rPr lang="cs-CZ" sz="2400" b="1" dirty="0" err="1" smtClean="0">
                <a:solidFill>
                  <a:schemeClr val="tx2"/>
                </a:solidFill>
              </a:rPr>
              <a:t>Modelice</a:t>
            </a:r>
            <a:endParaRPr lang="cs-CZ" sz="2400" b="1" dirty="0" smtClean="0">
              <a:solidFill>
                <a:schemeClr val="tx2"/>
              </a:solidFill>
            </a:endParaRPr>
          </a:p>
        </p:txBody>
      </p:sp>
      <p:grpSp>
        <p:nvGrpSpPr>
          <p:cNvPr id="3" name="Skupina 5"/>
          <p:cNvGrpSpPr/>
          <p:nvPr/>
        </p:nvGrpSpPr>
        <p:grpSpPr>
          <a:xfrm>
            <a:off x="899592" y="2276872"/>
            <a:ext cx="3057247" cy="801380"/>
            <a:chOff x="3851920" y="5589240"/>
            <a:chExt cx="3057247" cy="801380"/>
          </a:xfrm>
        </p:grpSpPr>
        <p:sp>
          <p:nvSpPr>
            <p:cNvPr id="7" name="TextovéPole 6"/>
            <p:cNvSpPr txBox="1"/>
            <p:nvPr/>
          </p:nvSpPr>
          <p:spPr>
            <a:xfrm>
              <a:off x="3851920" y="5589240"/>
              <a:ext cx="3057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g(x(t), x‘(t), y(t), u(t))=0</a:t>
              </a:r>
              <a:endParaRPr lang="cs-CZ" b="1" baseline="300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851920" y="6021288"/>
              <a:ext cx="2565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h1(</a:t>
              </a:r>
              <a:r>
                <a:rPr lang="cs-CZ" b="1" dirty="0" smtClean="0">
                  <a:solidFill>
                    <a:srgbClr val="FF0000"/>
                  </a:solidFill>
                </a:rPr>
                <a:t>x(t)</a:t>
              </a:r>
              <a:r>
                <a:rPr lang="cs-CZ" b="1" dirty="0" smtClean="0"/>
                <a:t>, y(t), u(t))=0</a:t>
              </a:r>
              <a:endParaRPr lang="cs-CZ" b="1" baseline="30000" dirty="0"/>
            </a:p>
          </p:txBody>
        </p:sp>
      </p:grpSp>
      <p:grpSp>
        <p:nvGrpSpPr>
          <p:cNvPr id="5" name="Skupina 12"/>
          <p:cNvGrpSpPr/>
          <p:nvPr/>
        </p:nvGrpSpPr>
        <p:grpSpPr>
          <a:xfrm>
            <a:off x="755576" y="4077072"/>
            <a:ext cx="2622834" cy="792088"/>
            <a:chOff x="3851920" y="5589240"/>
            <a:chExt cx="2622834" cy="792088"/>
          </a:xfrm>
        </p:grpSpPr>
        <p:sp>
          <p:nvSpPr>
            <p:cNvPr id="14" name="TextovéPole 13"/>
            <p:cNvSpPr txBox="1"/>
            <p:nvPr/>
          </p:nvSpPr>
          <p:spPr>
            <a:xfrm>
              <a:off x="3851920" y="5589240"/>
              <a:ext cx="2335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x‘(t) = f (x(t), u(t))</a:t>
              </a:r>
              <a:endParaRPr lang="cs-CZ" b="1" baseline="300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851920" y="6011996"/>
              <a:ext cx="2622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y(t)=h2(x(t), u(t))=0</a:t>
              </a:r>
              <a:endParaRPr lang="cs-CZ" b="1" baseline="30000" dirty="0"/>
            </a:p>
          </p:txBody>
        </p:sp>
      </p:grpSp>
      <p:sp>
        <p:nvSpPr>
          <p:cNvPr id="16" name="Šipka dolů 15"/>
          <p:cNvSpPr/>
          <p:nvPr/>
        </p:nvSpPr>
        <p:spPr>
          <a:xfrm>
            <a:off x="1403648" y="3104964"/>
            <a:ext cx="648072" cy="972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724128" y="1916832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x(t)</a:t>
            </a:r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b="1" dirty="0" smtClean="0"/>
              <a:t>- dynamické proměnné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724128" y="1124744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u(t)</a:t>
            </a:r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b="1" dirty="0" smtClean="0"/>
              <a:t>- vstupní proměnné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724128" y="1475492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y(t)</a:t>
            </a:r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b="1" dirty="0" smtClean="0"/>
              <a:t>- výstupní proměnné</a:t>
            </a:r>
            <a:endParaRPr lang="cs-CZ" b="1" dirty="0"/>
          </a:p>
        </p:txBody>
      </p:sp>
      <p:sp>
        <p:nvSpPr>
          <p:cNvPr id="20" name="Oválný popisek 19"/>
          <p:cNvSpPr/>
          <p:nvPr/>
        </p:nvSpPr>
        <p:spPr>
          <a:xfrm>
            <a:off x="4067944" y="2132856"/>
            <a:ext cx="2088232" cy="504056"/>
          </a:xfrm>
          <a:prstGeom prst="wedgeEllipseCallout">
            <a:avLst>
              <a:gd name="adj1" fmla="val -55559"/>
              <a:gd name="adj2" fmla="val 18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ODE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Oválný popisek 20"/>
          <p:cNvSpPr/>
          <p:nvPr/>
        </p:nvSpPr>
        <p:spPr>
          <a:xfrm>
            <a:off x="3851920" y="2924944"/>
            <a:ext cx="2088232" cy="504056"/>
          </a:xfrm>
          <a:prstGeom prst="wedgeEllipseCallout">
            <a:avLst>
              <a:gd name="adj1" fmla="val -69400"/>
              <a:gd name="adj2" fmla="val -28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Algebr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Eq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267744" y="5003884"/>
            <a:ext cx="752129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x</a:t>
            </a:r>
            <a:r>
              <a:rPr lang="cs-CZ" b="1" baseline="-25000" dirty="0" err="1" smtClean="0">
                <a:solidFill>
                  <a:srgbClr val="FF0000"/>
                </a:solidFill>
              </a:rPr>
              <a:t>s</a:t>
            </a:r>
            <a:r>
              <a:rPr lang="cs-CZ" b="1" dirty="0" smtClean="0">
                <a:solidFill>
                  <a:srgbClr val="FF0000"/>
                </a:solidFill>
              </a:rPr>
              <a:t>(t)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303240" y="5590980"/>
            <a:ext cx="9006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tx1"/>
                </a:solidFill>
              </a:rPr>
              <a:t>x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n</a:t>
            </a:r>
            <a:r>
              <a:rPr lang="cs-CZ" b="1" dirty="0" smtClean="0">
                <a:solidFill>
                  <a:schemeClr val="tx1"/>
                </a:solidFill>
              </a:rPr>
              <a:t>(t)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67544" y="5445224"/>
            <a:ext cx="617477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x(t)</a:t>
            </a:r>
          </a:p>
        </p:txBody>
      </p:sp>
      <p:sp>
        <p:nvSpPr>
          <p:cNvPr id="25" name="Šipka doprava 24"/>
          <p:cNvSpPr/>
          <p:nvPr/>
        </p:nvSpPr>
        <p:spPr>
          <a:xfrm rot="20423459">
            <a:off x="1043608" y="5320174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 rot="378972">
            <a:off x="1031479" y="5594785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3203848" y="5003884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stavové proměnné (vzájemně nezávislé)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275856" y="551723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nestavové proměnné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vypočítatelné</a:t>
            </a:r>
            <a:r>
              <a:rPr lang="cs-CZ" dirty="0" smtClean="0"/>
              <a:t> ze stavových a vstupních proměnných)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-242888"/>
            <a:ext cx="8027987" cy="1223963"/>
          </a:xfrm>
        </p:spPr>
        <p:txBody>
          <a:bodyPr/>
          <a:lstStyle/>
          <a:p>
            <a:pPr algn="ctr" eaLnBrk="1" hangingPunct="1"/>
            <a:r>
              <a:rPr lang="cs-CZ" sz="3200" smtClean="0"/>
              <a:t>Softwarové nástroje pro tvorbu modelů</a:t>
            </a: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908050"/>
            <a:ext cx="45593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1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33913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257175" y="64500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ovéPole 21"/>
          <p:cNvSpPr txBox="1"/>
          <p:nvPr/>
        </p:nvSpPr>
        <p:spPr>
          <a:xfrm>
            <a:off x="2267744" y="5003884"/>
            <a:ext cx="752129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x</a:t>
            </a:r>
            <a:r>
              <a:rPr lang="cs-CZ" b="1" baseline="-25000" dirty="0" err="1" smtClean="0">
                <a:solidFill>
                  <a:srgbClr val="FF0000"/>
                </a:solidFill>
              </a:rPr>
              <a:t>s</a:t>
            </a:r>
            <a:r>
              <a:rPr lang="cs-CZ" b="1" dirty="0" smtClean="0">
                <a:solidFill>
                  <a:srgbClr val="FF0000"/>
                </a:solidFill>
              </a:rPr>
              <a:t>(t)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303240" y="5590980"/>
            <a:ext cx="9006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tx1"/>
                </a:solidFill>
              </a:rPr>
              <a:t>x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n</a:t>
            </a:r>
            <a:r>
              <a:rPr lang="cs-CZ" b="1" dirty="0" smtClean="0">
                <a:solidFill>
                  <a:schemeClr val="tx1"/>
                </a:solidFill>
              </a:rPr>
              <a:t>(t)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67544" y="5445224"/>
            <a:ext cx="617477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x(t)</a:t>
            </a:r>
          </a:p>
        </p:txBody>
      </p:sp>
      <p:sp>
        <p:nvSpPr>
          <p:cNvPr id="25" name="Šipka doprava 24"/>
          <p:cNvSpPr/>
          <p:nvPr/>
        </p:nvSpPr>
        <p:spPr>
          <a:xfrm rot="20423459">
            <a:off x="1043608" y="5320174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 rot="378972">
            <a:off x="1031479" y="5594785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3203848" y="5003884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stavové proměnné (vzájemně nezávislé)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275856" y="551723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nestavové proměnné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vypočítatelné</a:t>
            </a:r>
            <a:r>
              <a:rPr lang="cs-CZ" dirty="0" smtClean="0"/>
              <a:t> ze stavových a vstupních proměnných)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023459" y="2420888"/>
            <a:ext cx="468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StateSelect.default</a:t>
            </a:r>
            <a:r>
              <a:rPr lang="cs-CZ" dirty="0" smtClean="0"/>
              <a:t>  -  nech to na </a:t>
            </a:r>
            <a:r>
              <a:rPr lang="cs-CZ" dirty="0" err="1" smtClean="0"/>
              <a:t>Modelice</a:t>
            </a: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2987824" y="2771636"/>
            <a:ext cx="4913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StateSelect.never</a:t>
            </a:r>
            <a:r>
              <a:rPr lang="cs-CZ" dirty="0" smtClean="0"/>
              <a:t> – nikdy to nebude stavová,</a:t>
            </a:r>
          </a:p>
          <a:p>
            <a:r>
              <a:rPr lang="cs-CZ" dirty="0" smtClean="0"/>
              <a:t>                                      vypočítej vždy z ostatních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952189" y="3779748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</a:t>
            </a:r>
            <a:r>
              <a:rPr lang="cs-CZ" dirty="0" err="1" smtClean="0"/>
              <a:t>StateSelect.avoid</a:t>
            </a:r>
            <a:r>
              <a:rPr lang="cs-CZ" dirty="0" smtClean="0"/>
              <a:t> – použij ji jako stavovou, </a:t>
            </a:r>
          </a:p>
          <a:p>
            <a:r>
              <a:rPr lang="cs-CZ" dirty="0" smtClean="0"/>
              <a:t>                                       jen když to už jinak nejde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3071549" y="4355812"/>
            <a:ext cx="618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StateSelect.prefer</a:t>
            </a:r>
            <a:r>
              <a:rPr lang="cs-CZ" dirty="0" smtClean="0"/>
              <a:t>  -  preferuj ji jako stavovou před default 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059832" y="3356992"/>
            <a:ext cx="486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StateSelect.alwais</a:t>
            </a:r>
            <a:r>
              <a:rPr lang="cs-CZ" dirty="0" smtClean="0"/>
              <a:t> – vždy ji ber jako </a:t>
            </a:r>
            <a:r>
              <a:rPr lang="cs-CZ" dirty="0" err="1" smtClean="0"/>
              <a:t>srtavovou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39552" y="1988840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Real  x  </a:t>
            </a:r>
            <a:r>
              <a:rPr lang="cs-CZ" dirty="0" smtClean="0"/>
              <a:t>(min=0, </a:t>
            </a:r>
            <a:r>
              <a:rPr lang="cs-CZ" dirty="0" err="1" smtClean="0"/>
              <a:t>max</a:t>
            </a:r>
            <a:r>
              <a:rPr lang="cs-CZ" dirty="0" smtClean="0"/>
              <a:t> = 100, … </a:t>
            </a:r>
            <a:r>
              <a:rPr lang="cs-CZ" dirty="0" err="1" smtClean="0"/>
              <a:t>StateSelect.prefer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6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008113"/>
          </a:xfrm>
        </p:spPr>
        <p:txBody>
          <a:bodyPr/>
          <a:lstStyle/>
          <a:p>
            <a:r>
              <a:rPr lang="cs-CZ" dirty="0" smtClean="0"/>
              <a:t>Stavové proměnné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23528" y="764704"/>
            <a:ext cx="651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chemeClr val="tx2"/>
                </a:solidFill>
              </a:rPr>
              <a:t>Algebrodiferenciální</a:t>
            </a:r>
            <a:r>
              <a:rPr lang="cs-CZ" sz="2400" b="1" dirty="0" smtClean="0">
                <a:solidFill>
                  <a:schemeClr val="tx2"/>
                </a:solidFill>
              </a:rPr>
              <a:t> rovnice v </a:t>
            </a:r>
            <a:r>
              <a:rPr lang="cs-CZ" sz="2400" b="1" dirty="0" err="1" smtClean="0">
                <a:solidFill>
                  <a:schemeClr val="tx2"/>
                </a:solidFill>
              </a:rPr>
              <a:t>Modelice</a:t>
            </a:r>
            <a:endParaRPr lang="cs-CZ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Statická analýzy fyziologických 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1152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Příklad</a:t>
            </a:r>
          </a:p>
          <a:p>
            <a:pPr>
              <a:buNone/>
            </a:pPr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184576" cy="347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023668" cy="40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413667" cy="27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07858"/>
            <a:ext cx="2510210" cy="5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076056" y="908720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 konci diastoly:</a:t>
            </a:r>
          </a:p>
        </p:txBody>
      </p:sp>
      <p:pic>
        <p:nvPicPr>
          <p:cNvPr id="500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6065" y="2204864"/>
            <a:ext cx="271830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076056" y="184482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 konci systoly:</a:t>
            </a:r>
          </a:p>
        </p:txBody>
      </p:sp>
      <p:pic>
        <p:nvPicPr>
          <p:cNvPr id="5007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3433" y="2996952"/>
            <a:ext cx="40464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076056" y="2564904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Systolický objem:</a:t>
            </a:r>
          </a:p>
        </p:txBody>
      </p:sp>
      <p:pic>
        <p:nvPicPr>
          <p:cNvPr id="5007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05064"/>
            <a:ext cx="1872208" cy="4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004048" y="364502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Minutový objem:</a:t>
            </a:r>
          </a:p>
        </p:txBody>
      </p:sp>
      <p:pic>
        <p:nvPicPr>
          <p:cNvPr id="5007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509120"/>
            <a:ext cx="3499098" cy="76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9099722">
            <a:off x="4232859" y="4391821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007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5877272"/>
            <a:ext cx="2182366" cy="84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827584" y="5373216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Q</a:t>
            </a:r>
            <a:r>
              <a:rPr lang="cs-CZ" i="1" baseline="-25000" dirty="0" err="1" smtClean="0"/>
              <a:t>c</a:t>
            </a:r>
            <a:r>
              <a:rPr lang="cs-CZ" i="1" dirty="0" smtClean="0"/>
              <a:t>&gt;=0</a:t>
            </a:r>
          </a:p>
        </p:txBody>
      </p:sp>
      <p:pic>
        <p:nvPicPr>
          <p:cNvPr id="5007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1999" y="5805264"/>
            <a:ext cx="4362045" cy="7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>
            <a:off x="3203848" y="6134494"/>
            <a:ext cx="1093162" cy="246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413667" cy="27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362045" cy="7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4" cstate="print"/>
          <a:srcRect l="18310"/>
          <a:stretch>
            <a:fillRect/>
          </a:stretch>
        </p:blipFill>
        <p:spPr bwMode="auto">
          <a:xfrm>
            <a:off x="4788024" y="3068960"/>
            <a:ext cx="4176464" cy="27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Šipka dolů 21"/>
          <p:cNvSpPr/>
          <p:nvPr/>
        </p:nvSpPr>
        <p:spPr>
          <a:xfrm rot="1988992">
            <a:off x="6197808" y="262771"/>
            <a:ext cx="238704" cy="110244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 rot="1988992">
            <a:off x="7333410" y="262550"/>
            <a:ext cx="295633" cy="9699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5971337" y="0"/>
            <a:ext cx="31726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Sympaticus</a:t>
            </a:r>
            <a:r>
              <a:rPr lang="cs-CZ" dirty="0" smtClean="0"/>
              <a:t> - </a:t>
            </a:r>
            <a:r>
              <a:rPr lang="cs-CZ" dirty="0" err="1" smtClean="0"/>
              <a:t>parasympaticus</a:t>
            </a:r>
            <a:endParaRPr lang="cs-CZ" dirty="0"/>
          </a:p>
        </p:txBody>
      </p:sp>
      <p:sp>
        <p:nvSpPr>
          <p:cNvPr id="25" name="Šipka dolů 24"/>
          <p:cNvSpPr/>
          <p:nvPr/>
        </p:nvSpPr>
        <p:spPr>
          <a:xfrm rot="7674325">
            <a:off x="7705949" y="1558414"/>
            <a:ext cx="295633" cy="9699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6516216" y="2276872"/>
            <a:ext cx="24112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Diastolická dysfunkce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413667" cy="27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362045" cy="7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4" cstate="print"/>
          <a:srcRect l="18310"/>
          <a:stretch>
            <a:fillRect/>
          </a:stretch>
        </p:blipFill>
        <p:spPr bwMode="auto">
          <a:xfrm>
            <a:off x="4788024" y="3068960"/>
            <a:ext cx="4176464" cy="27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Šipka dolů 21"/>
          <p:cNvSpPr/>
          <p:nvPr/>
        </p:nvSpPr>
        <p:spPr>
          <a:xfrm rot="1988992">
            <a:off x="6197808" y="262771"/>
            <a:ext cx="238704" cy="110244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 rot="1988992">
            <a:off x="7333410" y="262550"/>
            <a:ext cx="295633" cy="9699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5971337" y="0"/>
            <a:ext cx="31726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Sympaticus</a:t>
            </a:r>
            <a:r>
              <a:rPr lang="cs-CZ" dirty="0" smtClean="0"/>
              <a:t> - </a:t>
            </a:r>
            <a:r>
              <a:rPr lang="cs-CZ" dirty="0" err="1" smtClean="0"/>
              <a:t>parasympaticus</a:t>
            </a:r>
            <a:endParaRPr lang="cs-CZ" dirty="0"/>
          </a:p>
        </p:txBody>
      </p:sp>
      <p:sp>
        <p:nvSpPr>
          <p:cNvPr id="25" name="Šipka dolů 24"/>
          <p:cNvSpPr/>
          <p:nvPr/>
        </p:nvSpPr>
        <p:spPr>
          <a:xfrm rot="14242242">
            <a:off x="6680634" y="1528470"/>
            <a:ext cx="234037" cy="103152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4355976" y="2132856"/>
            <a:ext cx="24112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Diastolická dysfunkce</a:t>
            </a:r>
            <a:endParaRPr lang="cs-CZ" dirty="0"/>
          </a:p>
        </p:txBody>
      </p:sp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5" cstate="print"/>
          <a:srcRect l="17568"/>
          <a:stretch>
            <a:fillRect/>
          </a:stretch>
        </p:blipFill>
        <p:spPr bwMode="auto">
          <a:xfrm>
            <a:off x="179512" y="4437112"/>
            <a:ext cx="4392488" cy="225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lů 12"/>
          <p:cNvSpPr/>
          <p:nvPr/>
        </p:nvSpPr>
        <p:spPr>
          <a:xfrm rot="10966467">
            <a:off x="7839038" y="1629435"/>
            <a:ext cx="234037" cy="110800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04248" y="2636912"/>
            <a:ext cx="206819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Intrapleurální</a:t>
            </a:r>
            <a:r>
              <a:rPr lang="cs-CZ" dirty="0" smtClean="0"/>
              <a:t> tlak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413667" cy="27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716016" y="90872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Venózní návrat</a:t>
            </a:r>
            <a:endParaRPr lang="cs-CZ" sz="2800" dirty="0"/>
          </a:p>
        </p:txBody>
      </p:sp>
      <p:pic>
        <p:nvPicPr>
          <p:cNvPr id="503810" name="Picture 2"/>
          <p:cNvPicPr>
            <a:picLocks noChangeAspect="1" noChangeArrowheads="1"/>
          </p:cNvPicPr>
          <p:nvPr/>
        </p:nvPicPr>
        <p:blipFill>
          <a:blip r:embed="rId3" cstate="print"/>
          <a:srcRect l="13915" r="15719" b="29231"/>
          <a:stretch>
            <a:fillRect/>
          </a:stretch>
        </p:blipFill>
        <p:spPr bwMode="auto">
          <a:xfrm>
            <a:off x="4932040" y="2060848"/>
            <a:ext cx="2160240" cy="94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4788024" y="1556792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systemic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ms</a:t>
            </a:r>
            <a:endParaRPr lang="cs-CZ" i="1" baseline="-25000" dirty="0"/>
          </a:p>
        </p:txBody>
      </p:sp>
      <p:pic>
        <p:nvPicPr>
          <p:cNvPr id="503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29000"/>
            <a:ext cx="3312368" cy="100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589240"/>
            <a:ext cx="4120208" cy="5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13113731">
            <a:off x="3224307" y="4593667"/>
            <a:ext cx="12961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957345" flipV="1">
            <a:off x="3661926" y="3951860"/>
            <a:ext cx="1856128" cy="329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/>
          <p:cNvSpPr/>
          <p:nvPr/>
        </p:nvSpPr>
        <p:spPr>
          <a:xfrm rot="8606681" flipV="1">
            <a:off x="1234082" y="4084865"/>
            <a:ext cx="4186229" cy="329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03814" name="Picture 6"/>
          <p:cNvPicPr>
            <a:picLocks noChangeAspect="1" noChangeArrowheads="1"/>
          </p:cNvPicPr>
          <p:nvPr/>
        </p:nvPicPr>
        <p:blipFill>
          <a:blip r:embed="rId6" cstate="print"/>
          <a:srcRect l="15763" t="10518"/>
          <a:stretch>
            <a:fillRect/>
          </a:stretch>
        </p:blipFill>
        <p:spPr bwMode="auto">
          <a:xfrm>
            <a:off x="5868144" y="5477228"/>
            <a:ext cx="3168352" cy="13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509120"/>
            <a:ext cx="1515616" cy="81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90872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Venózní návrat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88024" y="1556792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systemic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ms</a:t>
            </a:r>
            <a:endParaRPr lang="cs-CZ" i="1" baseline="-25000" dirty="0"/>
          </a:p>
        </p:txBody>
      </p:sp>
      <p:pic>
        <p:nvPicPr>
          <p:cNvPr id="503814" name="Picture 6"/>
          <p:cNvPicPr>
            <a:picLocks noChangeAspect="1" noChangeArrowheads="1"/>
          </p:cNvPicPr>
          <p:nvPr/>
        </p:nvPicPr>
        <p:blipFill>
          <a:blip r:embed="rId2" cstate="print"/>
          <a:srcRect l="15763" t="10518"/>
          <a:stretch>
            <a:fillRect/>
          </a:stretch>
        </p:blipFill>
        <p:spPr bwMode="auto">
          <a:xfrm>
            <a:off x="5868144" y="5477228"/>
            <a:ext cx="3168352" cy="13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43204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4626514" cy="25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6444208" y="4365104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V</a:t>
            </a:r>
            <a:r>
              <a:rPr lang="cs-CZ" dirty="0" smtClean="0"/>
              <a:t>=18 C</a:t>
            </a:r>
            <a:r>
              <a:rPr lang="cs-CZ" baseline="-25000" dirty="0" smtClean="0"/>
              <a:t>A</a:t>
            </a:r>
            <a:endParaRPr lang="cs-CZ" baseline="-25000" dirty="0"/>
          </a:p>
        </p:txBody>
      </p:sp>
      <p:sp>
        <p:nvSpPr>
          <p:cNvPr id="18" name="Šipka dolů 17"/>
          <p:cNvSpPr/>
          <p:nvPr/>
        </p:nvSpPr>
        <p:spPr>
          <a:xfrm rot="10800000">
            <a:off x="7524328" y="3861048"/>
            <a:ext cx="43204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04836" name="Picture 4"/>
          <p:cNvPicPr>
            <a:picLocks noChangeAspect="1" noChangeArrowheads="1"/>
          </p:cNvPicPr>
          <p:nvPr/>
        </p:nvPicPr>
        <p:blipFill>
          <a:blip r:embed="rId5" cstate="print"/>
          <a:srcRect l="8932"/>
          <a:stretch>
            <a:fillRect/>
          </a:stretch>
        </p:blipFill>
        <p:spPr bwMode="auto">
          <a:xfrm>
            <a:off x="6444208" y="2492896"/>
            <a:ext cx="2202557" cy="135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908720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Uzavřená smyčka</a:t>
            </a:r>
            <a:endParaRPr lang="cs-CZ" sz="2800" dirty="0"/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600400" cy="17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6805264" cy="344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lů 12"/>
          <p:cNvSpPr/>
          <p:nvPr/>
        </p:nvSpPr>
        <p:spPr>
          <a:xfrm>
            <a:off x="4499992" y="2204864"/>
            <a:ext cx="28803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067944" y="1916832"/>
            <a:ext cx="14401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Sympatikus f</a:t>
            </a:r>
            <a:endParaRPr lang="cs-CZ" dirty="0"/>
          </a:p>
        </p:txBody>
      </p:sp>
      <p:sp>
        <p:nvSpPr>
          <p:cNvPr id="20" name="Šipka dolů 19"/>
          <p:cNvSpPr/>
          <p:nvPr/>
        </p:nvSpPr>
        <p:spPr>
          <a:xfrm rot="1757583">
            <a:off x="5124678" y="2585399"/>
            <a:ext cx="288032" cy="2040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5652120" y="2492896"/>
            <a:ext cx="259228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Vasodilatace, R</a:t>
            </a:r>
            <a:r>
              <a:rPr lang="cs-CZ" baseline="-25000" dirty="0" smtClean="0"/>
              <a:t>A</a:t>
            </a:r>
          </a:p>
          <a:p>
            <a:pPr algn="ctr"/>
            <a:r>
              <a:rPr lang="cs-CZ" dirty="0" err="1" smtClean="0"/>
              <a:t>venokonstrikce</a:t>
            </a:r>
            <a:r>
              <a:rPr lang="cs-CZ" dirty="0" smtClean="0"/>
              <a:t>   C</a:t>
            </a:r>
            <a:r>
              <a:rPr lang="cs-CZ" baseline="-25000" dirty="0" smtClean="0"/>
              <a:t>V</a:t>
            </a:r>
            <a:r>
              <a:rPr lang="cs-CZ" dirty="0" smtClean="0"/>
              <a:t>   C</a:t>
            </a:r>
            <a:r>
              <a:rPr lang="cs-CZ" baseline="-25000" dirty="0" smtClean="0"/>
              <a:t>A</a:t>
            </a:r>
            <a:endParaRPr lang="cs-CZ" baseline="-25000" dirty="0"/>
          </a:p>
        </p:txBody>
      </p:sp>
      <p:sp>
        <p:nvSpPr>
          <p:cNvPr id="21" name="Šipka dolů 20"/>
          <p:cNvSpPr/>
          <p:nvPr/>
        </p:nvSpPr>
        <p:spPr>
          <a:xfrm>
            <a:off x="8100392" y="285293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7740352" y="285293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>
            <a:off x="7812360" y="249289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lů 23"/>
          <p:cNvSpPr/>
          <p:nvPr/>
        </p:nvSpPr>
        <p:spPr>
          <a:xfrm flipV="1">
            <a:off x="4860032" y="2276872"/>
            <a:ext cx="144016" cy="216024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139952" y="6488668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cvičení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908720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Uzavřená smyčka</a:t>
            </a:r>
            <a:endParaRPr lang="cs-CZ" sz="2800" dirty="0"/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600400" cy="17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6805264" cy="344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lů 12"/>
          <p:cNvSpPr/>
          <p:nvPr/>
        </p:nvSpPr>
        <p:spPr>
          <a:xfrm>
            <a:off x="4499992" y="2204864"/>
            <a:ext cx="28803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067944" y="1916832"/>
            <a:ext cx="14401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Sympatikus f</a:t>
            </a:r>
            <a:endParaRPr lang="cs-CZ" dirty="0"/>
          </a:p>
        </p:txBody>
      </p:sp>
      <p:sp>
        <p:nvSpPr>
          <p:cNvPr id="20" name="Šipka dolů 19"/>
          <p:cNvSpPr/>
          <p:nvPr/>
        </p:nvSpPr>
        <p:spPr>
          <a:xfrm rot="1757583">
            <a:off x="5124678" y="2585399"/>
            <a:ext cx="288032" cy="2040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5652120" y="2492896"/>
            <a:ext cx="259228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Vasodilatace, R</a:t>
            </a:r>
            <a:r>
              <a:rPr lang="cs-CZ" baseline="-25000" dirty="0" smtClean="0"/>
              <a:t>A</a:t>
            </a:r>
          </a:p>
          <a:p>
            <a:pPr algn="ctr"/>
            <a:r>
              <a:rPr lang="cs-CZ" dirty="0" err="1" smtClean="0"/>
              <a:t>venokonstrikce</a:t>
            </a:r>
            <a:r>
              <a:rPr lang="cs-CZ" dirty="0" smtClean="0"/>
              <a:t>   C</a:t>
            </a:r>
            <a:r>
              <a:rPr lang="cs-CZ" baseline="-25000" dirty="0" smtClean="0"/>
              <a:t>V</a:t>
            </a:r>
            <a:r>
              <a:rPr lang="cs-CZ" dirty="0" smtClean="0"/>
              <a:t>   C</a:t>
            </a:r>
            <a:r>
              <a:rPr lang="cs-CZ" baseline="-25000" dirty="0" smtClean="0"/>
              <a:t>A</a:t>
            </a:r>
            <a:endParaRPr lang="cs-CZ" baseline="-25000" dirty="0"/>
          </a:p>
        </p:txBody>
      </p:sp>
      <p:sp>
        <p:nvSpPr>
          <p:cNvPr id="21" name="Šipka dolů 20"/>
          <p:cNvSpPr/>
          <p:nvPr/>
        </p:nvSpPr>
        <p:spPr>
          <a:xfrm>
            <a:off x="8100392" y="285293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7740352" y="285293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>
            <a:off x="7812360" y="249289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lů 23"/>
          <p:cNvSpPr/>
          <p:nvPr/>
        </p:nvSpPr>
        <p:spPr>
          <a:xfrm flipV="1">
            <a:off x="4860032" y="2276872"/>
            <a:ext cx="144016" cy="216024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4139952" y="6488668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156176" y="6488668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infarkt</a:t>
            </a:r>
            <a:endParaRPr lang="cs-CZ" dirty="0"/>
          </a:p>
        </p:txBody>
      </p:sp>
      <p:sp>
        <p:nvSpPr>
          <p:cNvPr id="30" name="Šipka dolů 29"/>
          <p:cNvSpPr/>
          <p:nvPr/>
        </p:nvSpPr>
        <p:spPr>
          <a:xfrm rot="6037733">
            <a:off x="7334097" y="4364802"/>
            <a:ext cx="217563" cy="792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7308304" y="4725144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</a:t>
            </a:r>
            <a:r>
              <a:rPr lang="cs-CZ" baseline="-25000" dirty="0" smtClean="0"/>
              <a:t>S</a:t>
            </a:r>
            <a:r>
              <a:rPr lang="cs-CZ" dirty="0" smtClean="0"/>
              <a:t>    C</a:t>
            </a:r>
            <a:r>
              <a:rPr lang="cs-CZ" baseline="-25000" dirty="0" smtClean="0"/>
              <a:t>D</a:t>
            </a:r>
            <a:endParaRPr lang="cs-CZ" baseline="-25000" dirty="0"/>
          </a:p>
        </p:txBody>
      </p:sp>
      <p:sp>
        <p:nvSpPr>
          <p:cNvPr id="28" name="Šipka dolů 27"/>
          <p:cNvSpPr/>
          <p:nvPr/>
        </p:nvSpPr>
        <p:spPr>
          <a:xfrm>
            <a:off x="8388424" y="4797152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lů 28"/>
          <p:cNvSpPr/>
          <p:nvPr/>
        </p:nvSpPr>
        <p:spPr>
          <a:xfrm flipV="1">
            <a:off x="7884368" y="4797152"/>
            <a:ext cx="144016" cy="216024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7703840" y="5445224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V</a:t>
            </a:r>
            <a:r>
              <a:rPr lang="cs-CZ" baseline="-25000" dirty="0" err="1" smtClean="0"/>
              <a:t>v</a:t>
            </a:r>
            <a:r>
              <a:rPr lang="cs-CZ" dirty="0" smtClean="0"/>
              <a:t>    V</a:t>
            </a:r>
            <a:r>
              <a:rPr lang="cs-CZ" baseline="-25000" dirty="0" smtClean="0"/>
              <a:t>A</a:t>
            </a:r>
            <a:endParaRPr lang="cs-CZ" baseline="-25000" dirty="0"/>
          </a:p>
        </p:txBody>
      </p:sp>
      <p:sp>
        <p:nvSpPr>
          <p:cNvPr id="32" name="Šipka dolů 31"/>
          <p:cNvSpPr/>
          <p:nvPr/>
        </p:nvSpPr>
        <p:spPr>
          <a:xfrm flipV="1">
            <a:off x="8316416" y="5517232"/>
            <a:ext cx="144016" cy="216024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lů 32"/>
          <p:cNvSpPr/>
          <p:nvPr/>
        </p:nvSpPr>
        <p:spPr>
          <a:xfrm flipV="1">
            <a:off x="8820472" y="5517232"/>
            <a:ext cx="144016" cy="216024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lů 33"/>
          <p:cNvSpPr/>
          <p:nvPr/>
        </p:nvSpPr>
        <p:spPr>
          <a:xfrm rot="5400000">
            <a:off x="7380312" y="537321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-242888"/>
            <a:ext cx="8027987" cy="1223963"/>
          </a:xfrm>
        </p:spPr>
        <p:txBody>
          <a:bodyPr/>
          <a:lstStyle/>
          <a:p>
            <a:pPr algn="ctr" eaLnBrk="1" hangingPunct="1"/>
            <a:r>
              <a:rPr lang="cs-CZ" sz="3200" smtClean="0"/>
              <a:t>Softwarové nástroje pro tvorbu modelů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 cstate="print"/>
          <a:srcRect l="900" r="25436" b="61185"/>
          <a:stretch>
            <a:fillRect/>
          </a:stretch>
        </p:blipFill>
        <p:spPr bwMode="auto">
          <a:xfrm>
            <a:off x="179388" y="692150"/>
            <a:ext cx="896461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7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1850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257175" y="645795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-242888"/>
            <a:ext cx="8027987" cy="1223963"/>
          </a:xfrm>
        </p:spPr>
        <p:txBody>
          <a:bodyPr/>
          <a:lstStyle/>
          <a:p>
            <a:pPr algn="ctr" eaLnBrk="1" hangingPunct="1"/>
            <a:r>
              <a:rPr lang="cs-CZ" sz="3200" smtClean="0"/>
              <a:t>Softwarové nástroje pro tvorbu modelů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35326" t="2205" r="39107" b="89189"/>
          <a:stretch>
            <a:fillRect/>
          </a:stretch>
        </p:blipFill>
        <p:spPr bwMode="auto">
          <a:xfrm>
            <a:off x="0" y="720725"/>
            <a:ext cx="91440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33913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257175" y="64500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0"/>
            <a:ext cx="774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19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33913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120"/>
          <p:cNvSpPr txBox="1">
            <a:spLocks noChangeArrowheads="1"/>
          </p:cNvSpPr>
          <p:nvPr/>
        </p:nvSpPr>
        <p:spPr bwMode="auto">
          <a:xfrm>
            <a:off x="257175" y="64500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  <p:sp>
        <p:nvSpPr>
          <p:cNvPr id="46085" name="Text Box 11"/>
          <p:cNvSpPr txBox="1">
            <a:spLocks noChangeArrowheads="1"/>
          </p:cNvSpPr>
          <p:nvPr/>
        </p:nvSpPr>
        <p:spPr bwMode="auto">
          <a:xfrm>
            <a:off x="5045075" y="-14288"/>
            <a:ext cx="4100513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</a:rPr>
              <a:t>Grafické zobrazení matematických vztahů?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-4763"/>
            <a:ext cx="77406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6351588" y="3016250"/>
            <a:ext cx="1130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FF=GFR/RPF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6018213" y="514350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GFR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5462588" y="29511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RPF</a:t>
            </a:r>
          </a:p>
        </p:txBody>
      </p:sp>
      <p:sp>
        <p:nvSpPr>
          <p:cNvPr id="47110" name="AutoShape 7"/>
          <p:cNvSpPr>
            <a:spLocks noChangeArrowheads="1"/>
          </p:cNvSpPr>
          <p:nvPr/>
        </p:nvSpPr>
        <p:spPr bwMode="auto">
          <a:xfrm>
            <a:off x="581025" y="2719388"/>
            <a:ext cx="863600" cy="461962"/>
          </a:xfrm>
          <a:prstGeom prst="rightArrow">
            <a:avLst>
              <a:gd name="adj1" fmla="val 50000"/>
              <a:gd name="adj2" fmla="val 46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RPF</a:t>
            </a:r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1539875" y="2965450"/>
            <a:ext cx="526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>
            <a:off x="6916738" y="2916238"/>
            <a:ext cx="1400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8316913" y="2924175"/>
            <a:ext cx="0" cy="230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H="1">
            <a:off x="3059113" y="5229225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059113" y="5229225"/>
            <a:ext cx="0" cy="385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3059113" y="5600700"/>
            <a:ext cx="19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3370263" y="5580063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>
            <a:off x="2897188" y="5451475"/>
            <a:ext cx="744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>
            <a:off x="2897188" y="3419475"/>
            <a:ext cx="0" cy="202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>
            <a:off x="1550988" y="3413125"/>
            <a:ext cx="1349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1646238" y="33845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APr</a:t>
            </a:r>
          </a:p>
        </p:txBody>
      </p:sp>
      <p:sp>
        <p:nvSpPr>
          <p:cNvPr id="47122" name="AutoShape 19"/>
          <p:cNvSpPr>
            <a:spLocks noChangeArrowheads="1"/>
          </p:cNvSpPr>
          <p:nvPr/>
        </p:nvSpPr>
        <p:spPr bwMode="auto">
          <a:xfrm>
            <a:off x="611188" y="3171825"/>
            <a:ext cx="863600" cy="455613"/>
          </a:xfrm>
          <a:prstGeom prst="rightArrow">
            <a:avLst>
              <a:gd name="adj1" fmla="val 50000"/>
              <a:gd name="adj2" fmla="val 473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APr</a:t>
            </a:r>
          </a:p>
        </p:txBody>
      </p:sp>
      <p:sp>
        <p:nvSpPr>
          <p:cNvPr id="47123" name="Line 21"/>
          <p:cNvSpPr>
            <a:spLocks noChangeShapeType="1"/>
          </p:cNvSpPr>
          <p:nvPr/>
        </p:nvSpPr>
        <p:spPr bwMode="auto">
          <a:xfrm>
            <a:off x="3765550" y="5514975"/>
            <a:ext cx="98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24" name="Line 26"/>
          <p:cNvSpPr>
            <a:spLocks noChangeShapeType="1"/>
          </p:cNvSpPr>
          <p:nvPr/>
        </p:nvSpPr>
        <p:spPr bwMode="auto">
          <a:xfrm>
            <a:off x="4879975" y="5514975"/>
            <a:ext cx="40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25" name="Line 27"/>
          <p:cNvSpPr>
            <a:spLocks noChangeShapeType="1"/>
          </p:cNvSpPr>
          <p:nvPr/>
        </p:nvSpPr>
        <p:spPr bwMode="auto">
          <a:xfrm>
            <a:off x="5286375" y="5499100"/>
            <a:ext cx="0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26" name="Line 28"/>
          <p:cNvSpPr>
            <a:spLocks noChangeShapeType="1"/>
          </p:cNvSpPr>
          <p:nvPr/>
        </p:nvSpPr>
        <p:spPr bwMode="auto">
          <a:xfrm>
            <a:off x="5272088" y="5724525"/>
            <a:ext cx="439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27" name="Line 29"/>
          <p:cNvSpPr>
            <a:spLocks noChangeShapeType="1"/>
          </p:cNvSpPr>
          <p:nvPr/>
        </p:nvSpPr>
        <p:spPr bwMode="auto">
          <a:xfrm>
            <a:off x="2614613" y="5808663"/>
            <a:ext cx="310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28" name="Line 30"/>
          <p:cNvSpPr>
            <a:spLocks noChangeShapeType="1"/>
          </p:cNvSpPr>
          <p:nvPr/>
        </p:nvSpPr>
        <p:spPr bwMode="auto">
          <a:xfrm flipV="1">
            <a:off x="2608263" y="3878263"/>
            <a:ext cx="0" cy="1936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29" name="Line 31"/>
          <p:cNvSpPr>
            <a:spLocks noChangeShapeType="1"/>
          </p:cNvSpPr>
          <p:nvPr/>
        </p:nvSpPr>
        <p:spPr bwMode="auto">
          <a:xfrm>
            <a:off x="2351088" y="3878263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30" name="Line 34"/>
          <p:cNvSpPr>
            <a:spLocks noChangeShapeType="1"/>
          </p:cNvSpPr>
          <p:nvPr/>
        </p:nvSpPr>
        <p:spPr bwMode="auto">
          <a:xfrm>
            <a:off x="2900363" y="3413125"/>
            <a:ext cx="296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31" name="Line 35"/>
          <p:cNvSpPr>
            <a:spLocks noChangeShapeType="1"/>
          </p:cNvSpPr>
          <p:nvPr/>
        </p:nvSpPr>
        <p:spPr bwMode="auto">
          <a:xfrm>
            <a:off x="2608263" y="3878263"/>
            <a:ext cx="906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32" name="Line 36"/>
          <p:cNvSpPr>
            <a:spLocks noChangeShapeType="1"/>
          </p:cNvSpPr>
          <p:nvPr/>
        </p:nvSpPr>
        <p:spPr bwMode="auto">
          <a:xfrm flipV="1">
            <a:off x="3498850" y="35004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33" name="Line 42"/>
          <p:cNvSpPr>
            <a:spLocks noChangeShapeType="1"/>
          </p:cNvSpPr>
          <p:nvPr/>
        </p:nvSpPr>
        <p:spPr bwMode="auto">
          <a:xfrm>
            <a:off x="3502025" y="3500438"/>
            <a:ext cx="87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34" name="Line 43"/>
          <p:cNvSpPr>
            <a:spLocks noChangeShapeType="1"/>
          </p:cNvSpPr>
          <p:nvPr/>
        </p:nvSpPr>
        <p:spPr bwMode="auto">
          <a:xfrm>
            <a:off x="3308350" y="341312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35" name="Line 44"/>
          <p:cNvSpPr>
            <a:spLocks noChangeShapeType="1"/>
          </p:cNvSpPr>
          <p:nvPr/>
        </p:nvSpPr>
        <p:spPr bwMode="auto">
          <a:xfrm>
            <a:off x="3935413" y="3930650"/>
            <a:ext cx="8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36" name="Line 45"/>
          <p:cNvSpPr>
            <a:spLocks noChangeShapeType="1"/>
          </p:cNvSpPr>
          <p:nvPr/>
        </p:nvSpPr>
        <p:spPr bwMode="auto">
          <a:xfrm flipV="1">
            <a:off x="3935413" y="3441700"/>
            <a:ext cx="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37" name="Line 46"/>
          <p:cNvSpPr>
            <a:spLocks noChangeShapeType="1"/>
          </p:cNvSpPr>
          <p:nvPr/>
        </p:nvSpPr>
        <p:spPr bwMode="auto">
          <a:xfrm>
            <a:off x="3660775" y="3451225"/>
            <a:ext cx="277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38" name="Line 47"/>
          <p:cNvSpPr>
            <a:spLocks noChangeShapeType="1"/>
          </p:cNvSpPr>
          <p:nvPr/>
        </p:nvSpPr>
        <p:spPr bwMode="auto">
          <a:xfrm>
            <a:off x="2897188" y="4011613"/>
            <a:ext cx="161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39" name="Line 48"/>
          <p:cNvSpPr>
            <a:spLocks noChangeShapeType="1"/>
          </p:cNvSpPr>
          <p:nvPr/>
        </p:nvSpPr>
        <p:spPr bwMode="auto">
          <a:xfrm>
            <a:off x="3159125" y="4057650"/>
            <a:ext cx="84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40" name="Line 49"/>
          <p:cNvSpPr>
            <a:spLocks noChangeShapeType="1"/>
          </p:cNvSpPr>
          <p:nvPr/>
        </p:nvSpPr>
        <p:spPr bwMode="auto">
          <a:xfrm>
            <a:off x="2743200" y="4103688"/>
            <a:ext cx="315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41" name="Line 50"/>
          <p:cNvSpPr>
            <a:spLocks noChangeShapeType="1"/>
          </p:cNvSpPr>
          <p:nvPr/>
        </p:nvSpPr>
        <p:spPr bwMode="auto">
          <a:xfrm>
            <a:off x="2328863" y="4103688"/>
            <a:ext cx="414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42" name="Line 51"/>
          <p:cNvSpPr>
            <a:spLocks noChangeShapeType="1"/>
          </p:cNvSpPr>
          <p:nvPr/>
        </p:nvSpPr>
        <p:spPr bwMode="auto">
          <a:xfrm>
            <a:off x="2743200" y="4103688"/>
            <a:ext cx="0" cy="2160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43" name="Line 53"/>
          <p:cNvSpPr>
            <a:spLocks noChangeShapeType="1"/>
          </p:cNvSpPr>
          <p:nvPr/>
        </p:nvSpPr>
        <p:spPr bwMode="auto">
          <a:xfrm>
            <a:off x="2743200" y="6264275"/>
            <a:ext cx="2030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44" name="Text Box 54"/>
          <p:cNvSpPr txBox="1">
            <a:spLocks noChangeArrowheads="1"/>
          </p:cNvSpPr>
          <p:nvPr/>
        </p:nvSpPr>
        <p:spPr bwMode="auto">
          <a:xfrm>
            <a:off x="1976438" y="3654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</a:t>
            </a:r>
          </a:p>
        </p:txBody>
      </p:sp>
      <p:sp>
        <p:nvSpPr>
          <p:cNvPr id="47145" name="Text Box 55"/>
          <p:cNvSpPr txBox="1">
            <a:spLocks noChangeArrowheads="1"/>
          </p:cNvSpPr>
          <p:nvPr/>
        </p:nvSpPr>
        <p:spPr bwMode="auto">
          <a:xfrm>
            <a:off x="1895475" y="39481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</a:t>
            </a:r>
          </a:p>
        </p:txBody>
      </p:sp>
      <p:sp>
        <p:nvSpPr>
          <p:cNvPr id="47146" name="Line 56"/>
          <p:cNvSpPr>
            <a:spLocks noChangeShapeType="1"/>
          </p:cNvSpPr>
          <p:nvPr/>
        </p:nvSpPr>
        <p:spPr bwMode="auto">
          <a:xfrm>
            <a:off x="3197225" y="5530850"/>
            <a:ext cx="80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47" name="Line 57"/>
          <p:cNvSpPr>
            <a:spLocks noChangeShapeType="1"/>
          </p:cNvSpPr>
          <p:nvPr/>
        </p:nvSpPr>
        <p:spPr bwMode="auto">
          <a:xfrm>
            <a:off x="4670425" y="6183313"/>
            <a:ext cx="106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48" name="Line 58"/>
          <p:cNvSpPr>
            <a:spLocks noChangeShapeType="1"/>
          </p:cNvSpPr>
          <p:nvPr/>
        </p:nvSpPr>
        <p:spPr bwMode="auto">
          <a:xfrm flipV="1">
            <a:off x="4670425" y="5530850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49" name="Line 60"/>
          <p:cNvSpPr>
            <a:spLocks noChangeShapeType="1"/>
          </p:cNvSpPr>
          <p:nvPr/>
        </p:nvSpPr>
        <p:spPr bwMode="auto">
          <a:xfrm>
            <a:off x="4879975" y="6221413"/>
            <a:ext cx="1212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50" name="Line 61"/>
          <p:cNvSpPr>
            <a:spLocks noChangeShapeType="1"/>
          </p:cNvSpPr>
          <p:nvPr/>
        </p:nvSpPr>
        <p:spPr bwMode="auto">
          <a:xfrm>
            <a:off x="6019800" y="6099175"/>
            <a:ext cx="90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51" name="Line 62"/>
          <p:cNvSpPr>
            <a:spLocks noChangeShapeType="1"/>
          </p:cNvSpPr>
          <p:nvPr/>
        </p:nvSpPr>
        <p:spPr bwMode="auto">
          <a:xfrm flipV="1">
            <a:off x="6019800" y="5762625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52" name="Line 63"/>
          <p:cNvSpPr>
            <a:spLocks noChangeShapeType="1"/>
          </p:cNvSpPr>
          <p:nvPr/>
        </p:nvSpPr>
        <p:spPr bwMode="auto">
          <a:xfrm>
            <a:off x="5819775" y="5762625"/>
            <a:ext cx="200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53" name="Line 64"/>
          <p:cNvSpPr>
            <a:spLocks noChangeShapeType="1"/>
          </p:cNvSpPr>
          <p:nvPr/>
        </p:nvSpPr>
        <p:spPr bwMode="auto">
          <a:xfrm>
            <a:off x="6280150" y="6161088"/>
            <a:ext cx="1098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54" name="Line 65"/>
          <p:cNvSpPr>
            <a:spLocks noChangeShapeType="1"/>
          </p:cNvSpPr>
          <p:nvPr/>
        </p:nvSpPr>
        <p:spPr bwMode="auto">
          <a:xfrm>
            <a:off x="6394450" y="6054725"/>
            <a:ext cx="984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55" name="Line 66"/>
          <p:cNvSpPr>
            <a:spLocks noChangeShapeType="1"/>
          </p:cNvSpPr>
          <p:nvPr/>
        </p:nvSpPr>
        <p:spPr bwMode="auto">
          <a:xfrm flipV="1">
            <a:off x="6394450" y="4011613"/>
            <a:ext cx="0" cy="2043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56" name="Line 67"/>
          <p:cNvSpPr>
            <a:spLocks noChangeShapeType="1"/>
          </p:cNvSpPr>
          <p:nvPr/>
        </p:nvSpPr>
        <p:spPr bwMode="auto">
          <a:xfrm>
            <a:off x="4197350" y="3998913"/>
            <a:ext cx="2197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57" name="Line 69"/>
          <p:cNvSpPr>
            <a:spLocks noChangeShapeType="1"/>
          </p:cNvSpPr>
          <p:nvPr/>
        </p:nvSpPr>
        <p:spPr bwMode="auto">
          <a:xfrm>
            <a:off x="7673975" y="6246813"/>
            <a:ext cx="90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58" name="Line 70"/>
          <p:cNvSpPr>
            <a:spLocks noChangeShapeType="1"/>
          </p:cNvSpPr>
          <p:nvPr/>
        </p:nvSpPr>
        <p:spPr bwMode="auto">
          <a:xfrm>
            <a:off x="7470775" y="6115050"/>
            <a:ext cx="293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59" name="Line 71"/>
          <p:cNvSpPr>
            <a:spLocks noChangeShapeType="1"/>
          </p:cNvSpPr>
          <p:nvPr/>
        </p:nvSpPr>
        <p:spPr bwMode="auto">
          <a:xfrm>
            <a:off x="7861300" y="6180138"/>
            <a:ext cx="23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60" name="Line 72"/>
          <p:cNvSpPr>
            <a:spLocks noChangeShapeType="1"/>
          </p:cNvSpPr>
          <p:nvPr/>
        </p:nvSpPr>
        <p:spPr bwMode="auto">
          <a:xfrm flipV="1">
            <a:off x="8096250" y="2578100"/>
            <a:ext cx="0" cy="360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61" name="Line 73"/>
          <p:cNvSpPr>
            <a:spLocks noChangeShapeType="1"/>
          </p:cNvSpPr>
          <p:nvPr/>
        </p:nvSpPr>
        <p:spPr bwMode="auto">
          <a:xfrm flipH="1">
            <a:off x="2897188" y="2578100"/>
            <a:ext cx="5199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62" name="Line 74"/>
          <p:cNvSpPr>
            <a:spLocks noChangeShapeType="1"/>
          </p:cNvSpPr>
          <p:nvPr/>
        </p:nvSpPr>
        <p:spPr bwMode="auto">
          <a:xfrm flipV="1">
            <a:off x="2897188" y="1882775"/>
            <a:ext cx="0" cy="708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63" name="Line 75"/>
          <p:cNvSpPr>
            <a:spLocks noChangeShapeType="1"/>
          </p:cNvSpPr>
          <p:nvPr/>
        </p:nvSpPr>
        <p:spPr bwMode="auto">
          <a:xfrm>
            <a:off x="2887663" y="1873250"/>
            <a:ext cx="1449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64" name="AutoShape 76"/>
          <p:cNvSpPr>
            <a:spLocks noChangeArrowheads="1"/>
          </p:cNvSpPr>
          <p:nvPr/>
        </p:nvSpPr>
        <p:spPr bwMode="auto">
          <a:xfrm>
            <a:off x="581025" y="449263"/>
            <a:ext cx="863600" cy="382587"/>
          </a:xfrm>
          <a:prstGeom prst="rightArrow">
            <a:avLst>
              <a:gd name="adj1" fmla="val 50000"/>
              <a:gd name="adj2" fmla="val 564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RBF</a:t>
            </a:r>
          </a:p>
        </p:txBody>
      </p:sp>
      <p:sp>
        <p:nvSpPr>
          <p:cNvPr id="47165" name="Line 78"/>
          <p:cNvSpPr>
            <a:spLocks noChangeShapeType="1"/>
          </p:cNvSpPr>
          <p:nvPr/>
        </p:nvSpPr>
        <p:spPr bwMode="auto">
          <a:xfrm>
            <a:off x="2800350" y="1662113"/>
            <a:ext cx="153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66" name="Line 79"/>
          <p:cNvSpPr>
            <a:spLocks noChangeShapeType="1"/>
          </p:cNvSpPr>
          <p:nvPr/>
        </p:nvSpPr>
        <p:spPr bwMode="auto">
          <a:xfrm>
            <a:off x="4152900" y="1455738"/>
            <a:ext cx="18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67" name="Line 80"/>
          <p:cNvSpPr>
            <a:spLocks noChangeShapeType="1"/>
          </p:cNvSpPr>
          <p:nvPr/>
        </p:nvSpPr>
        <p:spPr bwMode="auto">
          <a:xfrm>
            <a:off x="1539875" y="1703388"/>
            <a:ext cx="1122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68" name="Line 81"/>
          <p:cNvSpPr>
            <a:spLocks noChangeShapeType="1"/>
          </p:cNvSpPr>
          <p:nvPr/>
        </p:nvSpPr>
        <p:spPr bwMode="auto">
          <a:xfrm>
            <a:off x="1703388" y="1600200"/>
            <a:ext cx="958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69" name="Line 82"/>
          <p:cNvSpPr>
            <a:spLocks noChangeShapeType="1"/>
          </p:cNvSpPr>
          <p:nvPr/>
        </p:nvSpPr>
        <p:spPr bwMode="auto">
          <a:xfrm>
            <a:off x="1703388" y="1600200"/>
            <a:ext cx="0" cy="1247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70" name="Line 83"/>
          <p:cNvSpPr>
            <a:spLocks noChangeShapeType="1"/>
          </p:cNvSpPr>
          <p:nvPr/>
        </p:nvSpPr>
        <p:spPr bwMode="auto">
          <a:xfrm>
            <a:off x="1703388" y="2847975"/>
            <a:ext cx="5062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71" name="AutoShape 84"/>
          <p:cNvSpPr>
            <a:spLocks noChangeArrowheads="1"/>
          </p:cNvSpPr>
          <p:nvPr/>
        </p:nvSpPr>
        <p:spPr bwMode="auto">
          <a:xfrm>
            <a:off x="581025" y="942975"/>
            <a:ext cx="863600" cy="457200"/>
          </a:xfrm>
          <a:prstGeom prst="rightArrow">
            <a:avLst>
              <a:gd name="adj1" fmla="val 50000"/>
              <a:gd name="adj2" fmla="val 47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AffC</a:t>
            </a:r>
          </a:p>
        </p:txBody>
      </p:sp>
      <p:sp>
        <p:nvSpPr>
          <p:cNvPr id="47172" name="AutoShape 85"/>
          <p:cNvSpPr>
            <a:spLocks noChangeArrowheads="1"/>
          </p:cNvSpPr>
          <p:nvPr/>
        </p:nvSpPr>
        <p:spPr bwMode="auto">
          <a:xfrm>
            <a:off x="581025" y="1487488"/>
            <a:ext cx="863600" cy="427037"/>
          </a:xfrm>
          <a:prstGeom prst="rightArrow">
            <a:avLst>
              <a:gd name="adj1" fmla="val 50000"/>
              <a:gd name="adj2" fmla="val 505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TubC</a:t>
            </a:r>
          </a:p>
        </p:txBody>
      </p:sp>
      <p:sp>
        <p:nvSpPr>
          <p:cNvPr id="47173" name="AutoShape 86"/>
          <p:cNvSpPr>
            <a:spLocks noChangeArrowheads="1"/>
          </p:cNvSpPr>
          <p:nvPr/>
        </p:nvSpPr>
        <p:spPr bwMode="auto">
          <a:xfrm>
            <a:off x="581025" y="206375"/>
            <a:ext cx="863600" cy="373063"/>
          </a:xfrm>
          <a:prstGeom prst="rightArrow">
            <a:avLst>
              <a:gd name="adj1" fmla="val 50000"/>
              <a:gd name="adj2" fmla="val 578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RAP</a:t>
            </a:r>
          </a:p>
        </p:txBody>
      </p:sp>
      <p:sp>
        <p:nvSpPr>
          <p:cNvPr id="47174" name="Line 87"/>
          <p:cNvSpPr>
            <a:spLocks noChangeShapeType="1"/>
          </p:cNvSpPr>
          <p:nvPr/>
        </p:nvSpPr>
        <p:spPr bwMode="auto">
          <a:xfrm>
            <a:off x="1539875" y="1184275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75" name="Line 88"/>
          <p:cNvSpPr>
            <a:spLocks noChangeShapeType="1"/>
          </p:cNvSpPr>
          <p:nvPr/>
        </p:nvSpPr>
        <p:spPr bwMode="auto">
          <a:xfrm flipV="1">
            <a:off x="2022475" y="687388"/>
            <a:ext cx="0" cy="496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76" name="Line 89"/>
          <p:cNvSpPr>
            <a:spLocks noChangeShapeType="1"/>
          </p:cNvSpPr>
          <p:nvPr/>
        </p:nvSpPr>
        <p:spPr bwMode="auto">
          <a:xfrm>
            <a:off x="2022475" y="687388"/>
            <a:ext cx="290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77" name="Line 90"/>
          <p:cNvSpPr>
            <a:spLocks noChangeShapeType="1"/>
          </p:cNvSpPr>
          <p:nvPr/>
        </p:nvSpPr>
        <p:spPr bwMode="auto">
          <a:xfrm>
            <a:off x="1528763" y="61912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78" name="Line 91"/>
          <p:cNvSpPr>
            <a:spLocks noChangeShapeType="1"/>
          </p:cNvSpPr>
          <p:nvPr/>
        </p:nvSpPr>
        <p:spPr bwMode="auto">
          <a:xfrm>
            <a:off x="2398713" y="67151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79" name="Line 92"/>
          <p:cNvSpPr>
            <a:spLocks noChangeShapeType="1"/>
          </p:cNvSpPr>
          <p:nvPr/>
        </p:nvSpPr>
        <p:spPr bwMode="auto">
          <a:xfrm flipV="1">
            <a:off x="2538413" y="484188"/>
            <a:ext cx="0" cy="187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80" name="Line 93"/>
          <p:cNvSpPr>
            <a:spLocks noChangeShapeType="1"/>
          </p:cNvSpPr>
          <p:nvPr/>
        </p:nvSpPr>
        <p:spPr bwMode="auto">
          <a:xfrm>
            <a:off x="2538413" y="484188"/>
            <a:ext cx="841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81" name="Line 94"/>
          <p:cNvSpPr>
            <a:spLocks noChangeShapeType="1"/>
          </p:cNvSpPr>
          <p:nvPr/>
        </p:nvSpPr>
        <p:spPr bwMode="auto">
          <a:xfrm>
            <a:off x="1539875" y="412750"/>
            <a:ext cx="1839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82" name="Line 96"/>
          <p:cNvSpPr>
            <a:spLocks noChangeShapeType="1"/>
          </p:cNvSpPr>
          <p:nvPr/>
        </p:nvSpPr>
        <p:spPr bwMode="auto">
          <a:xfrm>
            <a:off x="3498850" y="458788"/>
            <a:ext cx="654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83" name="Line 97"/>
          <p:cNvSpPr>
            <a:spLocks noChangeShapeType="1"/>
          </p:cNvSpPr>
          <p:nvPr/>
        </p:nvSpPr>
        <p:spPr bwMode="auto">
          <a:xfrm>
            <a:off x="4152900" y="458788"/>
            <a:ext cx="0" cy="996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84" name="Line 98"/>
          <p:cNvSpPr>
            <a:spLocks noChangeShapeType="1"/>
          </p:cNvSpPr>
          <p:nvPr/>
        </p:nvSpPr>
        <p:spPr bwMode="auto">
          <a:xfrm>
            <a:off x="4548188" y="1662113"/>
            <a:ext cx="19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85" name="Line 99"/>
          <p:cNvSpPr>
            <a:spLocks noChangeShapeType="1"/>
          </p:cNvSpPr>
          <p:nvPr/>
        </p:nvSpPr>
        <p:spPr bwMode="auto">
          <a:xfrm flipV="1">
            <a:off x="4741863" y="876300"/>
            <a:ext cx="0" cy="785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86" name="Line 100"/>
          <p:cNvSpPr>
            <a:spLocks noChangeShapeType="1"/>
          </p:cNvSpPr>
          <p:nvPr/>
        </p:nvSpPr>
        <p:spPr bwMode="auto">
          <a:xfrm>
            <a:off x="4741863" y="876300"/>
            <a:ext cx="1028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87" name="Line 101"/>
          <p:cNvSpPr>
            <a:spLocks noChangeShapeType="1"/>
          </p:cNvSpPr>
          <p:nvPr/>
        </p:nvSpPr>
        <p:spPr bwMode="auto">
          <a:xfrm>
            <a:off x="4741863" y="766763"/>
            <a:ext cx="1028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88" name="Line 102"/>
          <p:cNvSpPr>
            <a:spLocks noChangeShapeType="1"/>
          </p:cNvSpPr>
          <p:nvPr/>
        </p:nvSpPr>
        <p:spPr bwMode="auto">
          <a:xfrm flipV="1">
            <a:off x="4741863" y="111125"/>
            <a:ext cx="0" cy="655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89" name="Line 103"/>
          <p:cNvSpPr>
            <a:spLocks noChangeShapeType="1"/>
          </p:cNvSpPr>
          <p:nvPr/>
        </p:nvSpPr>
        <p:spPr bwMode="auto">
          <a:xfrm>
            <a:off x="1539875" y="117475"/>
            <a:ext cx="3201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90" name="Line 105"/>
          <p:cNvSpPr>
            <a:spLocks noChangeShapeType="1"/>
          </p:cNvSpPr>
          <p:nvPr/>
        </p:nvSpPr>
        <p:spPr bwMode="auto">
          <a:xfrm>
            <a:off x="5921375" y="831850"/>
            <a:ext cx="201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91" name="Line 106"/>
          <p:cNvSpPr>
            <a:spLocks noChangeShapeType="1"/>
          </p:cNvSpPr>
          <p:nvPr/>
        </p:nvSpPr>
        <p:spPr bwMode="auto">
          <a:xfrm>
            <a:off x="6122988" y="831850"/>
            <a:ext cx="2543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92" name="Line 107"/>
          <p:cNvSpPr>
            <a:spLocks noChangeShapeType="1"/>
          </p:cNvSpPr>
          <p:nvPr/>
        </p:nvSpPr>
        <p:spPr bwMode="auto">
          <a:xfrm>
            <a:off x="6122988" y="831850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93" name="Oval 108"/>
          <p:cNvSpPr>
            <a:spLocks noChangeArrowheads="1"/>
          </p:cNvSpPr>
          <p:nvPr/>
        </p:nvSpPr>
        <p:spPr bwMode="auto">
          <a:xfrm>
            <a:off x="6083300" y="2794000"/>
            <a:ext cx="88900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194" name="Text Box 109"/>
          <p:cNvSpPr txBox="1">
            <a:spLocks noChangeArrowheads="1"/>
          </p:cNvSpPr>
          <p:nvPr/>
        </p:nvSpPr>
        <p:spPr bwMode="auto">
          <a:xfrm>
            <a:off x="4806950" y="952500"/>
            <a:ext cx="1323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GFR=NETP*GKf</a:t>
            </a:r>
          </a:p>
        </p:txBody>
      </p:sp>
      <p:sp>
        <p:nvSpPr>
          <p:cNvPr id="47195" name="Text Box 110"/>
          <p:cNvSpPr txBox="1">
            <a:spLocks noChangeArrowheads="1"/>
          </p:cNvSpPr>
          <p:nvPr/>
        </p:nvSpPr>
        <p:spPr bwMode="auto">
          <a:xfrm>
            <a:off x="3546475" y="1990725"/>
            <a:ext cx="1916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NETP=GP-PTP-AVeCOP</a:t>
            </a:r>
          </a:p>
        </p:txBody>
      </p:sp>
      <p:sp>
        <p:nvSpPr>
          <p:cNvPr id="47196" name="Text Box 111"/>
          <p:cNvSpPr txBox="1">
            <a:spLocks noChangeArrowheads="1"/>
          </p:cNvSpPr>
          <p:nvPr/>
        </p:nvSpPr>
        <p:spPr bwMode="auto">
          <a:xfrm>
            <a:off x="2097088" y="1293813"/>
            <a:ext cx="1306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PTP=GFR/TubC</a:t>
            </a:r>
          </a:p>
        </p:txBody>
      </p:sp>
      <p:sp>
        <p:nvSpPr>
          <p:cNvPr id="47197" name="Text Box 112"/>
          <p:cNvSpPr txBox="1">
            <a:spLocks noChangeArrowheads="1"/>
          </p:cNvSpPr>
          <p:nvPr/>
        </p:nvSpPr>
        <p:spPr bwMode="auto">
          <a:xfrm>
            <a:off x="2005013" y="714375"/>
            <a:ext cx="1206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PAff=RBF/AffC</a:t>
            </a:r>
          </a:p>
        </p:txBody>
      </p:sp>
      <p:sp>
        <p:nvSpPr>
          <p:cNvPr id="47198" name="Text Box 113"/>
          <p:cNvSpPr txBox="1">
            <a:spLocks noChangeArrowheads="1"/>
          </p:cNvSpPr>
          <p:nvPr/>
        </p:nvSpPr>
        <p:spPr bwMode="auto">
          <a:xfrm>
            <a:off x="2911475" y="520700"/>
            <a:ext cx="1146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GP=RAP-PAff</a:t>
            </a:r>
          </a:p>
        </p:txBody>
      </p:sp>
      <p:sp>
        <p:nvSpPr>
          <p:cNvPr id="47199" name="Text Box 114"/>
          <p:cNvSpPr txBox="1">
            <a:spLocks noChangeArrowheads="1"/>
          </p:cNvSpPr>
          <p:nvPr/>
        </p:nvSpPr>
        <p:spPr bwMode="auto">
          <a:xfrm>
            <a:off x="3765550" y="4103688"/>
            <a:ext cx="1862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ACOP=A*Apr+B*(APr)^2</a:t>
            </a:r>
          </a:p>
        </p:txBody>
      </p:sp>
      <p:sp>
        <p:nvSpPr>
          <p:cNvPr id="47200" name="Text Box 115"/>
          <p:cNvSpPr txBox="1">
            <a:spLocks noChangeArrowheads="1"/>
          </p:cNvSpPr>
          <p:nvPr/>
        </p:nvSpPr>
        <p:spPr bwMode="auto">
          <a:xfrm>
            <a:off x="2884488" y="4124325"/>
            <a:ext cx="581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A*Apr</a:t>
            </a:r>
          </a:p>
        </p:txBody>
      </p:sp>
      <p:sp>
        <p:nvSpPr>
          <p:cNvPr id="47201" name="Text Box 116"/>
          <p:cNvSpPr txBox="1">
            <a:spLocks noChangeArrowheads="1"/>
          </p:cNvSpPr>
          <p:nvPr/>
        </p:nvSpPr>
        <p:spPr bwMode="auto">
          <a:xfrm>
            <a:off x="3594100" y="3208338"/>
            <a:ext cx="855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B*(APr)^2</a:t>
            </a:r>
          </a:p>
        </p:txBody>
      </p:sp>
      <p:sp>
        <p:nvSpPr>
          <p:cNvPr id="47202" name="Text Box 117"/>
          <p:cNvSpPr txBox="1">
            <a:spLocks noChangeArrowheads="1"/>
          </p:cNvSpPr>
          <p:nvPr/>
        </p:nvSpPr>
        <p:spPr bwMode="auto">
          <a:xfrm>
            <a:off x="2873375" y="3427413"/>
            <a:ext cx="695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(APr)^2</a:t>
            </a:r>
          </a:p>
        </p:txBody>
      </p:sp>
      <p:sp>
        <p:nvSpPr>
          <p:cNvPr id="47203" name="Text Box 118"/>
          <p:cNvSpPr txBox="1">
            <a:spLocks noChangeArrowheads="1"/>
          </p:cNvSpPr>
          <p:nvPr/>
        </p:nvSpPr>
        <p:spPr bwMode="auto">
          <a:xfrm>
            <a:off x="3422650" y="5186363"/>
            <a:ext cx="1247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EPr=APr/(1-FF)</a:t>
            </a:r>
          </a:p>
        </p:txBody>
      </p:sp>
      <p:sp>
        <p:nvSpPr>
          <p:cNvPr id="47204" name="Text Box 120"/>
          <p:cNvSpPr txBox="1">
            <a:spLocks noChangeArrowheads="1"/>
          </p:cNvSpPr>
          <p:nvPr/>
        </p:nvSpPr>
        <p:spPr bwMode="auto">
          <a:xfrm>
            <a:off x="2943225" y="5567363"/>
            <a:ext cx="608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(1-FF)</a:t>
            </a:r>
          </a:p>
        </p:txBody>
      </p:sp>
      <p:sp>
        <p:nvSpPr>
          <p:cNvPr id="47205" name="Text Box 121"/>
          <p:cNvSpPr txBox="1">
            <a:spLocks noChangeArrowheads="1"/>
          </p:cNvSpPr>
          <p:nvPr/>
        </p:nvSpPr>
        <p:spPr bwMode="auto">
          <a:xfrm>
            <a:off x="4670425" y="5243513"/>
            <a:ext cx="593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EPr^2</a:t>
            </a:r>
          </a:p>
        </p:txBody>
      </p:sp>
      <p:sp>
        <p:nvSpPr>
          <p:cNvPr id="47206" name="Text Box 122"/>
          <p:cNvSpPr txBox="1">
            <a:spLocks noChangeArrowheads="1"/>
          </p:cNvSpPr>
          <p:nvPr/>
        </p:nvSpPr>
        <p:spPr bwMode="auto">
          <a:xfrm>
            <a:off x="4557713" y="6303963"/>
            <a:ext cx="598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A*EPr</a:t>
            </a:r>
          </a:p>
        </p:txBody>
      </p:sp>
      <p:sp>
        <p:nvSpPr>
          <p:cNvPr id="47207" name="Text Box 123"/>
          <p:cNvSpPr txBox="1">
            <a:spLocks noChangeArrowheads="1"/>
          </p:cNvSpPr>
          <p:nvPr/>
        </p:nvSpPr>
        <p:spPr bwMode="auto">
          <a:xfrm>
            <a:off x="5313363" y="5818188"/>
            <a:ext cx="754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B*EPr^2</a:t>
            </a:r>
          </a:p>
        </p:txBody>
      </p:sp>
      <p:sp>
        <p:nvSpPr>
          <p:cNvPr id="47208" name="Text Box 124"/>
          <p:cNvSpPr txBox="1">
            <a:spLocks noChangeArrowheads="1"/>
          </p:cNvSpPr>
          <p:nvPr/>
        </p:nvSpPr>
        <p:spPr bwMode="auto">
          <a:xfrm>
            <a:off x="5467350" y="6232525"/>
            <a:ext cx="177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ECOP=A*EPr+B*EPr^2</a:t>
            </a:r>
          </a:p>
        </p:txBody>
      </p:sp>
      <p:sp>
        <p:nvSpPr>
          <p:cNvPr id="47209" name="Text Box 125"/>
          <p:cNvSpPr txBox="1">
            <a:spLocks noChangeArrowheads="1"/>
          </p:cNvSpPr>
          <p:nvPr/>
        </p:nvSpPr>
        <p:spPr bwMode="auto">
          <a:xfrm>
            <a:off x="6737350" y="5772150"/>
            <a:ext cx="1136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ACOP+ECOP</a:t>
            </a:r>
          </a:p>
        </p:txBody>
      </p:sp>
      <p:sp>
        <p:nvSpPr>
          <p:cNvPr id="47210" name="Text Box 126"/>
          <p:cNvSpPr txBox="1">
            <a:spLocks noChangeArrowheads="1"/>
          </p:cNvSpPr>
          <p:nvPr/>
        </p:nvSpPr>
        <p:spPr bwMode="auto">
          <a:xfrm>
            <a:off x="7158038" y="6270625"/>
            <a:ext cx="2071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AVeCOP=(ACOP+ECOP)/2</a:t>
            </a:r>
          </a:p>
        </p:txBody>
      </p:sp>
      <p:sp>
        <p:nvSpPr>
          <p:cNvPr id="47211" name="Text Box 127"/>
          <p:cNvSpPr txBox="1">
            <a:spLocks noChangeArrowheads="1"/>
          </p:cNvSpPr>
          <p:nvPr/>
        </p:nvSpPr>
        <p:spPr bwMode="auto">
          <a:xfrm>
            <a:off x="3379788" y="1608138"/>
            <a:ext cx="801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AVeCOP</a:t>
            </a:r>
          </a:p>
        </p:txBody>
      </p:sp>
      <p:sp>
        <p:nvSpPr>
          <p:cNvPr id="47212" name="Text Box 128"/>
          <p:cNvSpPr txBox="1">
            <a:spLocks noChangeArrowheads="1"/>
          </p:cNvSpPr>
          <p:nvPr/>
        </p:nvSpPr>
        <p:spPr bwMode="auto">
          <a:xfrm>
            <a:off x="3551238" y="143668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PTP</a:t>
            </a:r>
          </a:p>
        </p:txBody>
      </p:sp>
      <p:sp>
        <p:nvSpPr>
          <p:cNvPr id="47213" name="Text Box 129"/>
          <p:cNvSpPr txBox="1">
            <a:spLocks noChangeArrowheads="1"/>
          </p:cNvSpPr>
          <p:nvPr/>
        </p:nvSpPr>
        <p:spPr bwMode="auto">
          <a:xfrm>
            <a:off x="3730625" y="1136650"/>
            <a:ext cx="404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GP</a:t>
            </a:r>
          </a:p>
        </p:txBody>
      </p:sp>
      <p:sp>
        <p:nvSpPr>
          <p:cNvPr id="47214" name="Text Box 131"/>
          <p:cNvSpPr txBox="1">
            <a:spLocks noChangeArrowheads="1"/>
          </p:cNvSpPr>
          <p:nvPr/>
        </p:nvSpPr>
        <p:spPr bwMode="auto">
          <a:xfrm>
            <a:off x="5426075" y="2603500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GFR</a:t>
            </a:r>
          </a:p>
        </p:txBody>
      </p:sp>
      <p:sp>
        <p:nvSpPr>
          <p:cNvPr id="47215" name="Text Box 132"/>
          <p:cNvSpPr txBox="1">
            <a:spLocks noChangeArrowheads="1"/>
          </p:cNvSpPr>
          <p:nvPr/>
        </p:nvSpPr>
        <p:spPr bwMode="auto">
          <a:xfrm>
            <a:off x="1789113" y="1716088"/>
            <a:ext cx="617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TubC</a:t>
            </a:r>
          </a:p>
        </p:txBody>
      </p:sp>
      <p:sp>
        <p:nvSpPr>
          <p:cNvPr id="47216" name="AutoShape 134"/>
          <p:cNvSpPr>
            <a:spLocks noChangeArrowheads="1"/>
          </p:cNvSpPr>
          <p:nvPr/>
        </p:nvSpPr>
        <p:spPr bwMode="auto">
          <a:xfrm>
            <a:off x="8666163" y="541338"/>
            <a:ext cx="477837" cy="5762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GFR</a:t>
            </a:r>
          </a:p>
        </p:txBody>
      </p:sp>
      <p:sp>
        <p:nvSpPr>
          <p:cNvPr id="47217" name="Text Box 135"/>
          <p:cNvSpPr txBox="1">
            <a:spLocks noChangeArrowheads="1"/>
          </p:cNvSpPr>
          <p:nvPr/>
        </p:nvSpPr>
        <p:spPr bwMode="auto">
          <a:xfrm>
            <a:off x="4978400" y="488950"/>
            <a:ext cx="44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GKf</a:t>
            </a:r>
          </a:p>
        </p:txBody>
      </p:sp>
      <p:sp>
        <p:nvSpPr>
          <p:cNvPr id="47218" name="AutoShape 136"/>
          <p:cNvSpPr>
            <a:spLocks noChangeArrowheads="1"/>
          </p:cNvSpPr>
          <p:nvPr/>
        </p:nvSpPr>
        <p:spPr bwMode="auto">
          <a:xfrm>
            <a:off x="598488" y="-55563"/>
            <a:ext cx="863600" cy="368301"/>
          </a:xfrm>
          <a:prstGeom prst="righ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GKf</a:t>
            </a:r>
          </a:p>
        </p:txBody>
      </p:sp>
      <p:sp>
        <p:nvSpPr>
          <p:cNvPr id="47219" name="Oval 137"/>
          <p:cNvSpPr>
            <a:spLocks noChangeArrowheads="1"/>
          </p:cNvSpPr>
          <p:nvPr/>
        </p:nvSpPr>
        <p:spPr bwMode="auto">
          <a:xfrm>
            <a:off x="6080125" y="782638"/>
            <a:ext cx="88900" cy="106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7220" name="Picture 140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33913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21" name="Text Box 141"/>
          <p:cNvSpPr txBox="1">
            <a:spLocks noChangeArrowheads="1"/>
          </p:cNvSpPr>
          <p:nvPr/>
        </p:nvSpPr>
        <p:spPr bwMode="auto">
          <a:xfrm>
            <a:off x="257175" y="64500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  <p:sp>
        <p:nvSpPr>
          <p:cNvPr id="47222" name="Text Box 11"/>
          <p:cNvSpPr txBox="1">
            <a:spLocks noChangeArrowheads="1"/>
          </p:cNvSpPr>
          <p:nvPr/>
        </p:nvSpPr>
        <p:spPr bwMode="auto">
          <a:xfrm>
            <a:off x="5045075" y="-14288"/>
            <a:ext cx="4100513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</a:rPr>
              <a:t>Grafické zobrazení matematických vztahů?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H:\MOS 2012\Uvodní Přednáška.pptx&quot;/&gt;&lt;object type=&quot;2&quot; unique_id=&quot;10002&quot;&gt;&lt;object type=&quot;3&quot; unique_id=&quot;15333&quot;&gt;&lt;property id=&quot;20148&quot; value=&quot;5&quot;/&gt;&lt;property id=&quot;20300&quot; value=&quot;Slide 2 - &amp;quot;Studijní materiály&amp;quot;&quot;/&gt;&lt;property id=&quot;20307&quot; value=&quot;394&quot;/&gt;&lt;/object&gt;&lt;object type=&quot;3&quot; unique_id=&quot;15845&quot;&gt;&lt;property id=&quot;20148&quot; value=&quot;5&quot;/&gt;&lt;property id=&quot;20300&quot; value=&quot;Slide 3 - &amp;quot;Studijní materiály&amp;quot;&quot;/&gt;&lt;property id=&quot;20307&quot; value=&quot;408&quot;/&gt;&lt;/object&gt;&lt;object type=&quot;3&quot; unique_id=&quot;15846&quot;&gt;&lt;property id=&quot;20148&quot; value=&quot;5&quot;/&gt;&lt;property id=&quot;20300&quot; value=&quot;Slide 4 - &amp;quot;Modelování &amp;quot;&quot;/&gt;&lt;property id=&quot;20307&quot; value=&quot;432&quot;/&gt;&lt;/object&gt;&lt;object type=&quot;3&quot; unique_id=&quot;15847&quot;&gt;&lt;property id=&quot;20148&quot; value=&quot;5&quot;/&gt;&lt;property id=&quot;20300&quot; value=&quot;Slide 5 - &amp;quot;Softwarové nástroje pro tvorbu modelů&amp;quot;&quot;/&gt;&lt;property id=&quot;20307&quot; value=&quot;435&quot;/&gt;&lt;/object&gt;&lt;object type=&quot;3&quot; unique_id=&quot;15848&quot;&gt;&lt;property id=&quot;20148&quot; value=&quot;5&quot;/&gt;&lt;property id=&quot;20300&quot; value=&quot;Slide 6 - &amp;quot;Softwarové nástroje pro tvorbu modelů&amp;quot;&quot;/&gt;&lt;property id=&quot;20307&quot; value=&quot;436&quot;/&gt;&lt;/object&gt;&lt;object type=&quot;3&quot; unique_id=&quot;15849&quot;&gt;&lt;property id=&quot;20148&quot; value=&quot;5&quot;/&gt;&lt;property id=&quot;20300&quot; value=&quot;Slide 7 - &amp;quot;Softwarové nástroje pro tvorbu modelů&amp;quot;&quot;/&gt;&lt;property id=&quot;20307&quot; value=&quot;437&quot;/&gt;&lt;/object&gt;&lt;object type=&quot;3&quot; unique_id=&quot;15850&quot;&gt;&lt;property id=&quot;20148&quot; value=&quot;5&quot;/&gt;&lt;property id=&quot;20300&quot; value=&quot;Slide 8&quot;/&gt;&lt;property id=&quot;20307&quot; value=&quot;438&quot;/&gt;&lt;/object&gt;&lt;object type=&quot;3&quot; unique_id=&quot;15851&quot;&gt;&lt;property id=&quot;20148&quot; value=&quot;5&quot;/&gt;&lt;property id=&quot;20300&quot; value=&quot;Slide 9&quot;/&gt;&lt;property id=&quot;20307&quot; value=&quot;439&quot;/&gt;&lt;/object&gt;&lt;object type=&quot;3&quot; unique_id=&quot;15852&quot;&gt;&lt;property id=&quot;20148&quot; value=&quot;5&quot;/&gt;&lt;property id=&quot;20300&quot; value=&quot;Slide 10&quot;/&gt;&lt;property id=&quot;20307&quot; value=&quot;440&quot;/&gt;&lt;/object&gt;&lt;object type=&quot;3&quot; unique_id=&quot;15853&quot;&gt;&lt;property id=&quot;20148&quot; value=&quot;5&quot;/&gt;&lt;property id=&quot;20300&quot; value=&quot;Slide 11&quot;/&gt;&lt;property id=&quot;20307&quot; value=&quot;441&quot;/&gt;&lt;/object&gt;&lt;object type=&quot;3&quot; unique_id=&quot;15854&quot;&gt;&lt;property id=&quot;20148&quot; value=&quot;5&quot;/&gt;&lt;property id=&quot;20300&quot; value=&quot;Slide 12&quot;/&gt;&lt;property id=&quot;20307&quot; value=&quot;442&quot;/&gt;&lt;/object&gt;&lt;object type=&quot;3&quot; unique_id=&quot;15855&quot;&gt;&lt;property id=&quot;20148&quot; value=&quot;5&quot;/&gt;&lt;property id=&quot;20300&quot; value=&quot;Slide 13 - &amp;quot;Softwarové nástroje pro tvorbu modelů&amp;quot;&quot;/&gt;&lt;property id=&quot;20307&quot; value=&quot;443&quot;/&gt;&lt;/object&gt;&lt;object type=&quot;3&quot; unique_id=&quot;15856&quot;&gt;&lt;property id=&quot;20148&quot; value=&quot;5&quot;/&gt;&lt;property id=&quot;20300&quot; value=&quot;Slide 14 - &amp;quot;Blokově orientované modelovací nástroje&amp;quot;&quot;/&gt;&lt;property id=&quot;20307&quot; value=&quot;444&quot;/&gt;&lt;/object&gt;&lt;object type=&quot;3&quot; unique_id=&quot;15857&quot;&gt;&lt;property id=&quot;20148&quot; value=&quot;5&quot;/&gt;&lt;property id=&quot;20300&quot; value=&quot;Slide 15 - &amp;quot;Modelování &amp;quot;&quot;/&gt;&lt;property id=&quot;20307&quot; value=&quot;445&quot;/&gt;&lt;/object&gt;&lt;object type=&quot;3&quot; unique_id=&quot;15858&quot;&gt;&lt;property id=&quot;20148&quot; value=&quot;5&quot;/&gt;&lt;property id=&quot;20300&quot; value=&quot;Slide 16 - &amp;quot;Zobecněné systémové vlastnosti&amp;quot;&quot;/&gt;&lt;property id=&quot;20307&quot; value=&quot;425&quot;/&gt;&lt;/object&gt;&lt;object type=&quot;3&quot; unique_id=&quot;15859&quot;&gt;&lt;property id=&quot;20148&quot; value=&quot;5&quot;/&gt;&lt;property id=&quot;20300&quot; value=&quot;Slide 17&quot;/&gt;&lt;property id=&quot;20307&quot; value=&quot;426&quot;/&gt;&lt;/object&gt;&lt;object type=&quot;3&quot; unique_id=&quot;15860&quot;&gt;&lt;property id=&quot;20148&quot; value=&quot;5&quot;/&gt;&lt;property id=&quot;20300&quot; value=&quot;Slide 18 - &amp;quot;Zobecněné systémové vlastnosti&amp;quot;&quot;/&gt;&lt;property id=&quot;20307&quot; value=&quot;427&quot;/&gt;&lt;/object&gt;&lt;object type=&quot;3&quot; unique_id=&quot;15861&quot;&gt;&lt;property id=&quot;20148&quot; value=&quot;5&quot;/&gt;&lt;property id=&quot;20300&quot; value=&quot;Slide 19 - &amp;quot;Zobecněné systémové vlastnosti&amp;quot;&quot;/&gt;&lt;property id=&quot;20307&quot; value=&quot;428&quot;/&gt;&lt;/object&gt;&lt;object type=&quot;3&quot; unique_id=&quot;15862&quot;&gt;&lt;property id=&quot;20148&quot; value=&quot;5&quot;/&gt;&lt;property id=&quot;20300&quot; value=&quot;Slide 20 - &amp;quot;Obecné  systémové vlastnosti&amp;quot;&quot;/&gt;&lt;property id=&quot;20307&quot; value=&quot;429&quot;/&gt;&lt;/object&gt;&lt;object type=&quot;3&quot; unique_id=&quot;15863&quot;&gt;&lt;property id=&quot;20148&quot; value=&quot;5&quot;/&gt;&lt;property id=&quot;20300&quot; value=&quot;Slide 21 - &amp;quot;Obecné  systémové vlastnosti&amp;quot;&quot;/&gt;&lt;property id=&quot;20307&quot; value=&quot;430&quot;/&gt;&lt;/object&gt;&lt;object type=&quot;3&quot; unique_id=&quot;15864&quot;&gt;&lt;property id=&quot;20148&quot; value=&quot;5&quot;/&gt;&lt;property id=&quot;20300&quot; value=&quot;Slide 22 - &amp;quot;Obecné  systémové vlastnosti&amp;quot;&quot;/&gt;&lt;property id=&quot;20307&quot; value=&quot;431&quot;/&gt;&lt;/object&gt;&lt;object type=&quot;3&quot; unique_id=&quot;15865&quot;&gt;&lt;property id=&quot;20148&quot; value=&quot;5&quot;/&gt;&lt;property id=&quot;20300&quot; value=&quot;Slide 23 - &amp;quot;Bond Graphs  - Výkonové grafy&amp;quot;&quot;/&gt;&lt;property id=&quot;20307&quot; value=&quot;451&quot;/&gt;&lt;/object&gt;&lt;object type=&quot;3&quot; unique_id=&quot;15866&quot;&gt;&lt;property id=&quot;20148&quot; value=&quot;5&quot;/&gt;&lt;property id=&quot;20300&quot; value=&quot;Slide 24 - &amp;quot;Bond Graphs  - Výkonové grafy&amp;quot;&quot;/&gt;&lt;property id=&quot;20307&quot; value=&quot;446&quot;/&gt;&lt;/object&gt;&lt;object type=&quot;3&quot; unique_id=&quot;15867&quot;&gt;&lt;property id=&quot;20148&quot; value=&quot;5&quot;/&gt;&lt;property id=&quot;20300&quot; value=&quot;Slide 25 - &amp;quot;Bond Graphs  - Výkonové grafy&amp;quot;&quot;/&gt;&lt;property id=&quot;20307&quot; value=&quot;447&quot;/&gt;&lt;/object&gt;&lt;object type=&quot;3&quot; unique_id=&quot;15868&quot;&gt;&lt;property id=&quot;20148&quot; value=&quot;5&quot;/&gt;&lt;property id=&quot;20300&quot; value=&quot;Slide 26 - &amp;quot;Bond Graphs  - Výkonové grafy&amp;quot;&quot;/&gt;&lt;property id=&quot;20307&quot; value=&quot;448&quot;/&gt;&lt;/object&gt;&lt;object type=&quot;3&quot; unique_id=&quot;15869&quot;&gt;&lt;property id=&quot;20148&quot; value=&quot;5&quot;/&gt;&lt;property id=&quot;20300&quot; value=&quot;Slide 27 - &amp;quot;Bond Graphs  - Výkonové grafy&amp;quot;&quot;/&gt;&lt;property id=&quot;20307&quot; value=&quot;449&quot;/&gt;&lt;/object&gt;&lt;object type=&quot;3&quot; unique_id=&quot;15870&quot;&gt;&lt;property id=&quot;20148&quot; value=&quot;5&quot;/&gt;&lt;property id=&quot;20300&quot; value=&quot;Slide 28 - &amp;quot;Bond Graphs  - Výkonové grafy&amp;quot;&quot;/&gt;&lt;property id=&quot;20307&quot; value=&quot;450&quot;/&gt;&lt;/object&gt;&lt;object type=&quot;3&quot; unique_id=&quot;15871&quot;&gt;&lt;property id=&quot;20148&quot; value=&quot;5&quot;/&gt;&lt;property id=&quot;20300&quot; value=&quot;Slide 29 - &amp;quot;Bond Graphs  - Výkonové grafy&amp;quot;&quot;/&gt;&lt;property id=&quot;20307&quot; value=&quot;452&quot;/&gt;&lt;/object&gt;&lt;object type=&quot;3&quot; unique_id=&quot;15872&quot;&gt;&lt;property id=&quot;20148&quot; value=&quot;5&quot;/&gt;&lt;property id=&quot;20300&quot; value=&quot;Slide 30 - &amp;quot;Bond Graphs  - Výkonové grafy&amp;quot;&quot;/&gt;&lt;property id=&quot;20307&quot; value=&quot;453&quot;/&gt;&lt;/object&gt;&lt;object type=&quot;3&quot; unique_id=&quot;15873&quot;&gt;&lt;property id=&quot;20148&quot; value=&quot;5&quot;/&gt;&lt;property id=&quot;20300&quot; value=&quot;Slide 31 - &amp;quot;Bond Graphs  - Výkonové grafy&amp;quot;&quot;/&gt;&lt;property id=&quot;20307&quot; value=&quot;454&quot;/&gt;&lt;/object&gt;&lt;object type=&quot;3&quot; unique_id=&quot;15876&quot;&gt;&lt;property id=&quot;20148&quot; value=&quot;5&quot;/&gt;&lt;property id=&quot;20300&quot; value=&quot;Slide 36 - &amp;quot;Transformátory&amp;quot;&quot;/&gt;&lt;property id=&quot;20307&quot; value=&quot;410&quot;/&gt;&lt;/object&gt;&lt;object type=&quot;3&quot; unique_id=&quot;21821&quot;&gt;&lt;property id=&quot;20148&quot; value=&quot;5&quot;/&gt;&lt;property id=&quot;20300&quot; value=&quot;Slide 1 - &amp;quot;Statická analýza fyziologických systémů&amp;quot;&quot;/&gt;&lt;property id=&quot;20307&quot; value=&quot;504&quot;/&gt;&lt;/object&gt;&lt;object type=&quot;3&quot; unique_id=&quot;21822&quot;&gt;&lt;property id=&quot;20148&quot; value=&quot;5&quot;/&gt;&lt;property id=&quot;20300&quot; value=&quot;Slide 32 - &amp;quot;Bond Graphs  - Výkonové grafy&amp;quot;&quot;/&gt;&lt;property id=&quot;20307&quot; value=&quot;455&quot;/&gt;&lt;/object&gt;&lt;object type=&quot;3&quot; unique_id=&quot;21823&quot;&gt;&lt;property id=&quot;20148&quot; value=&quot;5&quot;/&gt;&lt;property id=&quot;20300&quot; value=&quot;Slide 33 - &amp;quot;Bond Graphs  - Výkonové grafy&amp;quot;&quot;/&gt;&lt;property id=&quot;20307&quot; value=&quot;456&quot;/&gt;&lt;/object&gt;&lt;object type=&quot;3&quot; unique_id=&quot;21824&quot;&gt;&lt;property id=&quot;20148&quot; value=&quot;5&quot;/&gt;&lt;property id=&quot;20300&quot; value=&quot;Slide 34 - &amp;quot;Bond Graphs  - Výkonové grafy&amp;quot;&quot;/&gt;&lt;property id=&quot;20307&quot; value=&quot;457&quot;/&gt;&lt;/object&gt;&lt;object type=&quot;3&quot; unique_id=&quot;21825&quot;&gt;&lt;property id=&quot;20148&quot; value=&quot;5&quot;/&gt;&lt;property id=&quot;20300&quot; value=&quot;Slide 35 - &amp;quot;Bond Graphs  - Výkonové grafy&amp;quot;&quot;/&gt;&lt;property id=&quot;20307&quot; value=&quot;458&quot;/&gt;&lt;/object&gt;&lt;object type=&quot;3&quot; unique_id=&quot;21826&quot;&gt;&lt;property id=&quot;20148&quot; value=&quot;5&quot;/&gt;&lt;property id=&quot;20300&quot; value=&quot;Slide 37 - &amp;quot;Gyrátory&amp;quot;&quot;/&gt;&lt;property id=&quot;20307&quot; value=&quot;460&quot;/&gt;&lt;/object&gt;&lt;object type=&quot;3&quot; unique_id=&quot;21827&quot;&gt;&lt;property id=&quot;20148&quot; value=&quot;5&quot;/&gt;&lt;property id=&quot;20300&quot; value=&quot;Slide 38 - &amp;quot;Gyrátory&amp;quot;&quot;/&gt;&lt;property id=&quot;20307&quot; value=&quot;459&quot;/&gt;&lt;/object&gt;&lt;object type=&quot;3&quot; unique_id=&quot;21828&quot;&gt;&lt;property id=&quot;20148&quot; value=&quot;5&quot;/&gt;&lt;property id=&quot;20300&quot; value=&quot;Slide 39 - &amp;quot;Využití výkonových grafů k určení kauzálního směru výpočtu&amp;quot;&quot;/&gt;&lt;property id=&quot;20307&quot; value=&quot;461&quot;/&gt;&lt;/object&gt;&lt;object type=&quot;3&quot; unique_id=&quot;21829&quot;&gt;&lt;property id=&quot;20148&quot; value=&quot;5&quot;/&gt;&lt;property id=&quot;20300&quot; value=&quot;Slide 40 - &amp;quot;Využití výkonových grafů k určení kauzálního směru výpočtu&amp;quot;&quot;/&gt;&lt;property id=&quot;20307&quot; value=&quot;494&quot;/&gt;&lt;/object&gt;&lt;object type=&quot;3&quot; unique_id=&quot;21830&quot;&gt;&lt;property id=&quot;20148&quot; value=&quot;5&quot;/&gt;&lt;property id=&quot;20300&quot; value=&quot;Slide 41 - &amp;quot;Využití výkonových grafů k určení kauzálního směru výpočtu&amp;quot;&quot;/&gt;&lt;property id=&quot;20307&quot; value=&quot;463&quot;/&gt;&lt;/object&gt;&lt;object type=&quot;3&quot; unique_id=&quot;21831&quot;&gt;&lt;property id=&quot;20148&quot; value=&quot;5&quot;/&gt;&lt;property id=&quot;20300&quot; value=&quot;Slide 42 - &amp;quot;Modelování &amp;quot;&quot;/&gt;&lt;property id=&quot;20307&quot; value=&quot;495&quot;/&gt;&lt;/object&gt;&lt;object type=&quot;3&quot; unique_id=&quot;21832&quot;&gt;&lt;property id=&quot;20148&quot; value=&quot;5&quot;/&gt;&lt;property id=&quot;20300&quot; value=&quot;Slide 43 - &amp;quot;Modelování &amp;quot;&quot;/&gt;&lt;property id=&quot;20307&quot; value=&quot;496&quot;/&gt;&lt;/object&gt;&lt;object type=&quot;3&quot; unique_id=&quot;21833&quot;&gt;&lt;property id=&quot;20148&quot; value=&quot;5&quot;/&gt;&lt;property id=&quot;20300&quot; value=&quot;Slide 44 - &amp;quot;Blokové schéma systému&amp;quot;&quot;/&gt;&lt;property id=&quot;20307&quot; value=&quot;497&quot;/&gt;&lt;/object&gt;&lt;object type=&quot;3&quot; unique_id=&quot;21834&quot;&gt;&lt;property id=&quot;20148&quot; value=&quot;5&quot;/&gt;&lt;property id=&quot;20300&quot; value=&quot;Slide 45 - &amp;quot;Separabilita systému&amp;quot;&quot;/&gt;&lt;property id=&quot;20307&quot; value=&quot;498&quot;/&gt;&lt;/object&gt;&lt;object type=&quot;3&quot; unique_id=&quot;21835&quot;&gt;&lt;property id=&quot;20148&quot; value=&quot;5&quot;/&gt;&lt;property id=&quot;20300&quot; value=&quot;Slide 46 - &amp;quot;Základní atributy systému&amp;quot;&quot;/&gt;&lt;property id=&quot;20307&quot; value=&quot;499&quot;/&gt;&lt;/object&gt;&lt;object type=&quot;3&quot; unique_id=&quot;21836&quot;&gt;&lt;property id=&quot;20148&quot; value=&quot;5&quot;/&gt;&lt;property id=&quot;20300&quot; value=&quot;Slide 47 - &amp;quot;Blokové schéma systému&amp;quot;&quot;/&gt;&lt;property id=&quot;20307&quot; value=&quot;500&quot;/&gt;&lt;/object&gt;&lt;object type=&quot;3&quot; unique_id=&quot;21837&quot;&gt;&lt;property id=&quot;20148&quot; value=&quot;5&quot;/&gt;&lt;property id=&quot;20300&quot; value=&quot;Slide 48 - &amp;quot;Blokové schéma systému&amp;quot;&quot;/&gt;&lt;property id=&quot;20307&quot; value=&quot;501&quot;/&gt;&lt;/object&gt;&lt;object type=&quot;3&quot; unique_id=&quot;21838&quot;&gt;&lt;property id=&quot;20148&quot; value=&quot;5&quot;/&gt;&lt;property id=&quot;20300&quot; value=&quot;Slide 49 - &amp;quot;Stavové proměnné&amp;quot;&quot;/&gt;&lt;property id=&quot;20307&quot; value=&quot;502&quot;/&gt;&lt;/object&gt;&lt;object type=&quot;3&quot; unique_id=&quot;21839&quot;&gt;&lt;property id=&quot;20148&quot; value=&quot;5&quot;/&gt;&lt;property id=&quot;20300&quot; value=&quot;Slide 50 - &amp;quot;Stavové proměnné&amp;quot;&quot;/&gt;&lt;property id=&quot;20307&quot; value=&quot;503&quot;/&gt;&lt;/object&gt;&lt;object type=&quot;3&quot; unique_id=&quot;21840&quot;&gt;&lt;property id=&quot;20148&quot; value=&quot;5&quot;/&gt;&lt;property id=&quot;20300&quot; value=&quot;Slide 51 - &amp;quot;Statická analýzy fyziologických systémů&amp;quot;&quot;/&gt;&lt;property id=&quot;20307&quot; value=&quot;464&quot;/&gt;&lt;/object&gt;&lt;object type=&quot;3&quot; unique_id=&quot;21841&quot;&gt;&lt;property id=&quot;20148&quot; value=&quot;5&quot;/&gt;&lt;property id=&quot;20300&quot; value=&quot;Slide 52 - &amp;quot;Regulace srdečního výdeje&amp;quot;&quot;/&gt;&lt;property id=&quot;20307&quot; value=&quot;465&quot;/&gt;&lt;/object&gt;&lt;object type=&quot;3&quot; unique_id=&quot;21842&quot;&gt;&lt;property id=&quot;20148&quot; value=&quot;5&quot;/&gt;&lt;property id=&quot;20300&quot; value=&quot;Slide 53 - &amp;quot;Regulace srdečního výdeje&amp;quot;&quot;/&gt;&lt;property id=&quot;20307&quot; value=&quot;505&quot;/&gt;&lt;/object&gt;&lt;object type=&quot;3&quot; unique_id=&quot;21843&quot;&gt;&lt;property id=&quot;20148&quot; value=&quot;5&quot;/&gt;&lt;property id=&quot;20300&quot; value=&quot;Slide 54 - &amp;quot;Regulace srdečního výdeje&amp;quot;&quot;/&gt;&lt;property id=&quot;20307&quot; value=&quot;506&quot;/&gt;&lt;/object&gt;&lt;object type=&quot;3&quot; unique_id=&quot;21844&quot;&gt;&lt;property id=&quot;20148&quot; value=&quot;5&quot;/&gt;&lt;property id=&quot;20300&quot; value=&quot;Slide 55 - &amp;quot;Regulace srdečního výdeje&amp;quot;&quot;/&gt;&lt;property id=&quot;20307&quot; value=&quot;507&quot;/&gt;&lt;/object&gt;&lt;object type=&quot;3&quot; unique_id=&quot;21845&quot;&gt;&lt;property id=&quot;20148&quot; value=&quot;5&quot;/&gt;&lt;property id=&quot;20300&quot; value=&quot;Slide 56 - &amp;quot;Regulace srdečního výdeje&amp;quot;&quot;/&gt;&lt;property id=&quot;20307&quot; value=&quot;508&quot;/&gt;&lt;/object&gt;&lt;object type=&quot;3&quot; unique_id=&quot;21846&quot;&gt;&lt;property id=&quot;20148&quot; value=&quot;5&quot;/&gt;&lt;property id=&quot;20300&quot; value=&quot;Slide 57 - &amp;quot;Regulace srdečního výdeje&amp;quot;&quot;/&gt;&lt;property id=&quot;20307&quot; value=&quot;509&quot;/&gt;&lt;/object&gt;&lt;object type=&quot;3&quot; unique_id=&quot;21847&quot;&gt;&lt;property id=&quot;20148&quot; value=&quot;5&quot;/&gt;&lt;property id=&quot;20300&quot; value=&quot;Slide 58 - &amp;quot;Regulace srdečního výdeje&amp;quot;&quot;/&gt;&lt;property id=&quot;20307&quot; value=&quot;511&quot;/&gt;&lt;/object&gt;&lt;object type=&quot;3&quot; unique_id=&quot;21848&quot;&gt;&lt;property id=&quot;20148&quot; value=&quot;5&quot;/&gt;&lt;property id=&quot;20300&quot; value=&quot;Slide 59 - &amp;quot;Regulace srdečního výdeje&amp;quot;&quot;/&gt;&lt;property id=&quot;20307&quot; value=&quot;510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C">
  <a:themeElements>
    <a:clrScheme name="Výchozí návrh 14">
      <a:dk1>
        <a:srgbClr val="000000"/>
      </a:dk1>
      <a:lt1>
        <a:srgbClr val="FFFFFF"/>
      </a:lt1>
      <a:dk2>
        <a:srgbClr val="005070"/>
      </a:dk2>
      <a:lt2>
        <a:srgbClr val="CCECFF"/>
      </a:lt2>
      <a:accent1>
        <a:srgbClr val="FFFFFF"/>
      </a:accent1>
      <a:accent2>
        <a:srgbClr val="F1600F"/>
      </a:accent2>
      <a:accent3>
        <a:srgbClr val="FFFFFF"/>
      </a:accent3>
      <a:accent4>
        <a:srgbClr val="000000"/>
      </a:accent4>
      <a:accent5>
        <a:srgbClr val="FFFFFF"/>
      </a:accent5>
      <a:accent6>
        <a:srgbClr val="DA560C"/>
      </a:accent6>
      <a:hlink>
        <a:srgbClr val="003399"/>
      </a:hlink>
      <a:folHlink>
        <a:srgbClr val="003399"/>
      </a:folHlink>
    </a:clrScheme>
    <a:fontScheme name="Výchozí návrh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5070"/>
        </a:dk2>
        <a:lt2>
          <a:srgbClr val="FFFFFF"/>
        </a:lt2>
        <a:accent1>
          <a:srgbClr val="C5EEFF"/>
        </a:accent1>
        <a:accent2>
          <a:srgbClr val="F1600F"/>
        </a:accent2>
        <a:accent3>
          <a:srgbClr val="FFFFFF"/>
        </a:accent3>
        <a:accent4>
          <a:srgbClr val="000000"/>
        </a:accent4>
        <a:accent5>
          <a:srgbClr val="DFF5FF"/>
        </a:accent5>
        <a:accent6>
          <a:srgbClr val="DA560C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00000"/>
        </a:dk1>
        <a:lt1>
          <a:srgbClr val="FFFFFF"/>
        </a:lt1>
        <a:dk2>
          <a:srgbClr val="005070"/>
        </a:dk2>
        <a:lt2>
          <a:srgbClr val="CCECFF"/>
        </a:lt2>
        <a:accent1>
          <a:srgbClr val="FFFFFF"/>
        </a:accent1>
        <a:accent2>
          <a:srgbClr val="F1600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A560C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1923</Words>
  <Application>Microsoft Office PowerPoint</Application>
  <PresentationFormat>Předvádění na obrazovce (4:3)</PresentationFormat>
  <Paragraphs>953</Paragraphs>
  <Slides>59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CC</vt:lpstr>
      <vt:lpstr>Statická analýza fyziologických systémů</vt:lpstr>
      <vt:lpstr>Studijní materiály</vt:lpstr>
      <vt:lpstr>Studijní materiály</vt:lpstr>
      <vt:lpstr>Modelování </vt:lpstr>
      <vt:lpstr>Softwarové nástroje pro tvorbu modelů</vt:lpstr>
      <vt:lpstr>Softwarové nástroje pro tvorbu modelů</vt:lpstr>
      <vt:lpstr>Softwarové nástroje pro tvorbu modelů</vt:lpstr>
      <vt:lpstr>Snímek 8</vt:lpstr>
      <vt:lpstr>Snímek 9</vt:lpstr>
      <vt:lpstr>Snímek 10</vt:lpstr>
      <vt:lpstr>Snímek 11</vt:lpstr>
      <vt:lpstr>Snímek 12</vt:lpstr>
      <vt:lpstr>Softwarové nástroje pro tvorbu modelů</vt:lpstr>
      <vt:lpstr>Blokově orientované modelovací nástroje</vt:lpstr>
      <vt:lpstr>Modelování </vt:lpstr>
      <vt:lpstr>Zobecněné systémové vlastnosti</vt:lpstr>
      <vt:lpstr>Snímek 17</vt:lpstr>
      <vt:lpstr>Zobecněné systémové vlastnosti</vt:lpstr>
      <vt:lpstr>Zobecněné systémové vlastnosti</vt:lpstr>
      <vt:lpstr>Obecné  systémové vlastnosti</vt:lpstr>
      <vt:lpstr>Obecné  systémové vlastnosti</vt:lpstr>
      <vt:lpstr>Obecné  systémové vlastnosti</vt:lpstr>
      <vt:lpstr>Bond Graphs  - Výkonové grafy</vt:lpstr>
      <vt:lpstr>Bond Graphs  - Výkonové grafy</vt:lpstr>
      <vt:lpstr>Bond Graphs  - Výkonové grafy</vt:lpstr>
      <vt:lpstr>Bond Graphs  - Výkonové grafy</vt:lpstr>
      <vt:lpstr>Bond Graphs  - Výkonové grafy</vt:lpstr>
      <vt:lpstr>Bond Graphs  - Výkonové grafy</vt:lpstr>
      <vt:lpstr>Bond Graphs  - Výkonové grafy</vt:lpstr>
      <vt:lpstr>Bond Graphs  - Výkonové grafy</vt:lpstr>
      <vt:lpstr>Bond Graphs  - Výkonové grafy</vt:lpstr>
      <vt:lpstr>Bond Graphs  - Výkonové grafy</vt:lpstr>
      <vt:lpstr>Bond Graphs  - Výkonové grafy</vt:lpstr>
      <vt:lpstr>Bond Graphs  - Výkonové grafy</vt:lpstr>
      <vt:lpstr>Bond Graphs  - Výkonové grafy</vt:lpstr>
      <vt:lpstr>Transformátory</vt:lpstr>
      <vt:lpstr>Gyrátory</vt:lpstr>
      <vt:lpstr>Gyrátory</vt:lpstr>
      <vt:lpstr>Využití výkonových grafů k určení kauzálního směru výpočtu</vt:lpstr>
      <vt:lpstr>Využití výkonových grafů k určení kauzálního směru výpočtu</vt:lpstr>
      <vt:lpstr>Využití výkonových grafů k určení kauzálního směru výpočtu</vt:lpstr>
      <vt:lpstr>Modelování </vt:lpstr>
      <vt:lpstr>Modelování </vt:lpstr>
      <vt:lpstr>Blokové schéma systému</vt:lpstr>
      <vt:lpstr>Separabilita systému</vt:lpstr>
      <vt:lpstr>Základní atributy systému</vt:lpstr>
      <vt:lpstr>Blokové schéma systému</vt:lpstr>
      <vt:lpstr>Blokové schéma systému</vt:lpstr>
      <vt:lpstr>Stavové proměnné</vt:lpstr>
      <vt:lpstr>Stavové proměnné</vt:lpstr>
      <vt:lpstr>Statická analýzy fyziologických systémů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Jirka</dc:creator>
  <cp:lastModifiedBy>Jiří Kofránek</cp:lastModifiedBy>
  <cp:revision>192</cp:revision>
  <dcterms:created xsi:type="dcterms:W3CDTF">2012-09-16T12:27:16Z</dcterms:created>
  <dcterms:modified xsi:type="dcterms:W3CDTF">2012-10-03T10:43:16Z</dcterms:modified>
</cp:coreProperties>
</file>