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537" r:id="rId2"/>
    <p:sldId id="553" r:id="rId3"/>
    <p:sldId id="554" r:id="rId4"/>
    <p:sldId id="555" r:id="rId5"/>
    <p:sldId id="566" r:id="rId6"/>
    <p:sldId id="556" r:id="rId7"/>
    <p:sldId id="565" r:id="rId8"/>
    <p:sldId id="557" r:id="rId9"/>
    <p:sldId id="558" r:id="rId10"/>
    <p:sldId id="559" r:id="rId11"/>
    <p:sldId id="560" r:id="rId12"/>
    <p:sldId id="567" r:id="rId13"/>
    <p:sldId id="561" r:id="rId14"/>
    <p:sldId id="562" r:id="rId15"/>
    <p:sldId id="563" r:id="rId16"/>
    <p:sldId id="568" r:id="rId17"/>
    <p:sldId id="564" r:id="rId18"/>
    <p:sldId id="543" r:id="rId19"/>
    <p:sldId id="544" r:id="rId20"/>
    <p:sldId id="545" r:id="rId21"/>
    <p:sldId id="550" r:id="rId22"/>
    <p:sldId id="551" r:id="rId23"/>
    <p:sldId id="498" r:id="rId24"/>
    <p:sldId id="533" r:id="rId25"/>
    <p:sldId id="528" r:id="rId26"/>
    <p:sldId id="496" r:id="rId27"/>
    <p:sldId id="497" r:id="rId28"/>
    <p:sldId id="493" r:id="rId29"/>
    <p:sldId id="502" r:id="rId30"/>
    <p:sldId id="503" r:id="rId31"/>
    <p:sldId id="504" r:id="rId32"/>
    <p:sldId id="436" r:id="rId33"/>
    <p:sldId id="506" r:id="rId34"/>
    <p:sldId id="505" r:id="rId35"/>
    <p:sldId id="507" r:id="rId36"/>
    <p:sldId id="495" r:id="rId37"/>
    <p:sldId id="542" r:id="rId38"/>
    <p:sldId id="437" r:id="rId39"/>
    <p:sldId id="538" r:id="rId40"/>
    <p:sldId id="539" r:id="rId41"/>
    <p:sldId id="540" r:id="rId42"/>
    <p:sldId id="541" r:id="rId43"/>
    <p:sldId id="508" r:id="rId44"/>
    <p:sldId id="510" r:id="rId45"/>
    <p:sldId id="525" r:id="rId46"/>
    <p:sldId id="526" r:id="rId47"/>
    <p:sldId id="527" r:id="rId48"/>
    <p:sldId id="512" r:id="rId49"/>
    <p:sldId id="438" r:id="rId50"/>
    <p:sldId id="513" r:id="rId51"/>
    <p:sldId id="511" r:id="rId52"/>
    <p:sldId id="515" r:id="rId53"/>
    <p:sldId id="516" r:id="rId54"/>
    <p:sldId id="514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9" r:id="rId64"/>
    <p:sldId id="530" r:id="rId65"/>
  </p:sldIdLst>
  <p:sldSz cx="9144000" cy="6858000" type="screen4x3"/>
  <p:notesSz cx="6858000" cy="9144000"/>
  <p:custDataLst>
    <p:tags r:id="rId6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 showGuides="1">
      <p:cViewPr varScale="1">
        <p:scale>
          <a:sx n="63" d="100"/>
          <a:sy n="63" d="100"/>
        </p:scale>
        <p:origin x="-612" y="-10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3"/>
    </p:cViewPr>
  </p:sorterViewPr>
  <p:notesViewPr>
    <p:cSldViewPr showGuides="1">
      <p:cViewPr varScale="1">
        <p:scale>
          <a:sx n="26" d="100"/>
          <a:sy n="26" d="100"/>
        </p:scale>
        <p:origin x="-917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0B9C-ED1F-4C09-89DA-CE3728422DF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F958-2734-4272-9B55-9C0D552E3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6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B60A-82A0-45D9-8BE2-1A585D5E2485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D8DA-E681-4090-910E-6126FBE99A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18547-4B6B-42EC-9BF6-C29840B7D303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EBF9FF"/>
            </a:gs>
            <a:gs pos="100000">
              <a:srgbClr val="37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7" y="3429000"/>
            <a:ext cx="7058025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3917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616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616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" y="366714"/>
            <a:ext cx="8775764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165" y="1125538"/>
            <a:ext cx="4285506" cy="539980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44" y="1125538"/>
            <a:ext cx="4287093" cy="532779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3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9FF"/>
            </a:gs>
            <a:gs pos="100000">
              <a:srgbClr val="9FD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283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692275" cy="6858000"/>
          </a:xfrm>
          <a:prstGeom prst="rect">
            <a:avLst/>
          </a:prstGeom>
          <a:gradFill rotWithShape="1">
            <a:gsLst>
              <a:gs pos="0">
                <a:srgbClr val="37B3FF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700808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konceptuálního modelu k modelu v </a:t>
            </a:r>
            <a:r>
              <a:rPr lang="cs-CZ" dirty="0" err="1" smtClean="0"/>
              <a:t>Modelice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 err="1" smtClean="0"/>
              <a:t>příkladě</a:t>
            </a:r>
            <a:r>
              <a:rPr lang="cs-CZ" dirty="0"/>
              <a:t/>
            </a:r>
            <a:br>
              <a:rPr lang="cs-CZ" dirty="0"/>
            </a:br>
            <a:r>
              <a:rPr lang="cs-CZ" sz="3200" dirty="0"/>
              <a:t>m</a:t>
            </a:r>
            <a:r>
              <a:rPr lang="cs-CZ" sz="3200" dirty="0" smtClean="0"/>
              <a:t>odelování kardiovaskulárního systému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086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3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14242242">
            <a:off x="6680634" y="1528470"/>
            <a:ext cx="234037" cy="103152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355976" y="2132856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4" cstate="print"/>
          <a:srcRect l="17568"/>
          <a:stretch>
            <a:fillRect/>
          </a:stretch>
        </p:blipFill>
        <p:spPr bwMode="auto">
          <a:xfrm>
            <a:off x="179512" y="4437112"/>
            <a:ext cx="4392488" cy="22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 rot="10966467">
            <a:off x="7839038" y="1629435"/>
            <a:ext cx="234037" cy="110800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2636912"/>
            <a:ext cx="206819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Intrapleurální</a:t>
            </a:r>
            <a:r>
              <a:rPr lang="cs-CZ" dirty="0" smtClean="0"/>
              <a:t> tlak</a:t>
            </a:r>
            <a:endParaRPr lang="cs-CZ" dirty="0"/>
          </a:p>
        </p:txBody>
      </p:sp>
      <p:grpSp>
        <p:nvGrpSpPr>
          <p:cNvPr id="41" name="Skupina 40"/>
          <p:cNvGrpSpPr/>
          <p:nvPr/>
        </p:nvGrpSpPr>
        <p:grpSpPr>
          <a:xfrm>
            <a:off x="607517" y="720696"/>
            <a:ext cx="3970566" cy="3676515"/>
            <a:chOff x="1465530" y="1335385"/>
            <a:chExt cx="5518738" cy="5275366"/>
          </a:xfrm>
        </p:grpSpPr>
        <p:grpSp>
          <p:nvGrpSpPr>
            <p:cNvPr id="42" name="Skupina 41"/>
            <p:cNvGrpSpPr/>
            <p:nvPr/>
          </p:nvGrpSpPr>
          <p:grpSpPr>
            <a:xfrm>
              <a:off x="1465530" y="1335385"/>
              <a:ext cx="5518738" cy="5275366"/>
              <a:chOff x="1465530" y="1335385"/>
              <a:chExt cx="5518738" cy="5275366"/>
            </a:xfrm>
          </p:grpSpPr>
          <p:grpSp>
            <p:nvGrpSpPr>
              <p:cNvPr id="54" name="Skupina 53"/>
              <p:cNvGrpSpPr/>
              <p:nvPr/>
            </p:nvGrpSpPr>
            <p:grpSpPr>
              <a:xfrm>
                <a:off x="3387117" y="1659344"/>
                <a:ext cx="1548172" cy="1452320"/>
                <a:chOff x="1736068" y="2132856"/>
                <a:chExt cx="1548172" cy="1452320"/>
              </a:xfrm>
            </p:grpSpPr>
            <p:sp>
              <p:nvSpPr>
                <p:cNvPr id="76" name="Elipsa 3"/>
                <p:cNvSpPr/>
                <p:nvPr/>
              </p:nvSpPr>
              <p:spPr>
                <a:xfrm>
                  <a:off x="1736068" y="2132856"/>
                  <a:ext cx="1548172" cy="14523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Elipsa 3"/>
                <p:cNvSpPr/>
                <p:nvPr/>
              </p:nvSpPr>
              <p:spPr>
                <a:xfrm rot="5400000">
                  <a:off x="1938282" y="2084930"/>
                  <a:ext cx="1143744" cy="1548172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" name="Elipsa 3"/>
              <p:cNvSpPr/>
              <p:nvPr/>
            </p:nvSpPr>
            <p:spPr>
              <a:xfrm>
                <a:off x="5580112" y="4001621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rot="5400000">
                <a:off x="4421284" y="58119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74" name="Rovnoramenný trojúhelník 73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Rovnoramenný trojúhelník 74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7" name="Elipsa 3"/>
              <p:cNvSpPr/>
              <p:nvPr/>
            </p:nvSpPr>
            <p:spPr>
              <a:xfrm>
                <a:off x="1465530" y="4584384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Skupina 57"/>
              <p:cNvGrpSpPr/>
              <p:nvPr/>
            </p:nvGrpSpPr>
            <p:grpSpPr>
              <a:xfrm>
                <a:off x="1875480" y="31116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72" name="Rovnoramenný trojúhelník 71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Rovnoramenný trojúhelník 72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9" name="TextovéPole 58"/>
              <p:cNvSpPr txBox="1"/>
              <p:nvPr/>
            </p:nvSpPr>
            <p:spPr>
              <a:xfrm>
                <a:off x="3936546" y="219220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H</a:t>
                </a:r>
                <a:endParaRPr lang="cs-CZ" baseline="-25000" dirty="0"/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6012160" y="438861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61" name="TextovéPole 60"/>
              <p:cNvSpPr txBox="1"/>
              <p:nvPr/>
            </p:nvSpPr>
            <p:spPr>
              <a:xfrm>
                <a:off x="1809889" y="501317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/>
                  <a:t>V</a:t>
                </a: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4463988" y="5850021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2284506" y="343105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</a:t>
                </a:r>
                <a:r>
                  <a:rPr lang="cs-CZ" baseline="-25000" dirty="0"/>
                  <a:t>V</a:t>
                </a:r>
              </a:p>
            </p:txBody>
          </p:sp>
          <p:cxnSp>
            <p:nvCxnSpPr>
              <p:cNvPr id="64" name="Pravoúhlá spojnice 63"/>
              <p:cNvCxnSpPr>
                <a:stCxn id="73" idx="3"/>
                <a:endCxn id="77" idx="4"/>
              </p:cNvCxnSpPr>
              <p:nvPr/>
            </p:nvCxnSpPr>
            <p:spPr>
              <a:xfrm rot="5400000" flipH="1" flipV="1">
                <a:off x="2418934" y="2143481"/>
                <a:ext cx="726160" cy="1210206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ravoúhlá spojnice 64"/>
              <p:cNvCxnSpPr>
                <a:stCxn id="77" idx="0"/>
                <a:endCxn id="55" idx="0"/>
              </p:cNvCxnSpPr>
              <p:nvPr/>
            </p:nvCxnSpPr>
            <p:spPr>
              <a:xfrm>
                <a:off x="4935289" y="2385504"/>
                <a:ext cx="1292895" cy="1616117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ravoúhlá spojnice 65"/>
              <p:cNvCxnSpPr>
                <a:stCxn id="55" idx="4"/>
                <a:endCxn id="75" idx="3"/>
              </p:cNvCxnSpPr>
              <p:nvPr/>
            </p:nvCxnSpPr>
            <p:spPr>
              <a:xfrm rot="5400000">
                <a:off x="5146342" y="5240878"/>
                <a:ext cx="1155572" cy="1008112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ravoúhlá spojnice 66"/>
              <p:cNvCxnSpPr>
                <a:stCxn id="74" idx="3"/>
                <a:endCxn id="57" idx="4"/>
              </p:cNvCxnSpPr>
              <p:nvPr/>
            </p:nvCxnSpPr>
            <p:spPr>
              <a:xfrm rot="10800000">
                <a:off x="2113602" y="5749911"/>
                <a:ext cx="2098358" cy="559410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ravoúhlá spojnice 67"/>
              <p:cNvCxnSpPr>
                <a:stCxn id="57" idx="0"/>
                <a:endCxn id="72" idx="3"/>
              </p:cNvCxnSpPr>
              <p:nvPr/>
            </p:nvCxnSpPr>
            <p:spPr>
              <a:xfrm rot="5400000" flipH="1" flipV="1">
                <a:off x="1906253" y="4327125"/>
                <a:ext cx="464608" cy="49910"/>
              </a:xfrm>
              <a:prstGeom prst="bentConnector3">
                <a:avLst>
                  <a:gd name="adj1" fmla="val 50000"/>
                </a:avLst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ovéPole 68"/>
              <p:cNvSpPr txBox="1"/>
              <p:nvPr/>
            </p:nvSpPr>
            <p:spPr>
              <a:xfrm>
                <a:off x="5678506" y="2007538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1965490" y="1978821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ra</a:t>
                </a:r>
                <a:endParaRPr lang="cs-CZ" baseline="-25000" dirty="0"/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4391980" y="1335385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P</a:t>
                </a:r>
                <a:r>
                  <a:rPr lang="cs-CZ" baseline="-25000" dirty="0" err="1"/>
                  <a:t>p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grpSp>
          <p:nvGrpSpPr>
            <p:cNvPr id="43" name="Skupina 42"/>
            <p:cNvGrpSpPr/>
            <p:nvPr/>
          </p:nvGrpSpPr>
          <p:grpSpPr>
            <a:xfrm>
              <a:off x="2878572" y="2052834"/>
              <a:ext cx="2557524" cy="656706"/>
              <a:chOff x="2878572" y="2052834"/>
              <a:chExt cx="2557524" cy="656706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2878572" y="2061468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50" name="Skupina 49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52" name="Rovnoramenný trojúhelník 51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3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Obdélník 50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5" name="Skupina 44"/>
              <p:cNvGrpSpPr/>
              <p:nvPr/>
            </p:nvGrpSpPr>
            <p:grpSpPr>
              <a:xfrm>
                <a:off x="4932040" y="2052834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46" name="Skupina 45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48" name="Rovnoramenný trojúhelník 47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9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Obdélník 46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27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4626514" cy="25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60848"/>
            <a:ext cx="1924794" cy="10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984"/>
            <a:ext cx="3088183" cy="10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8920" r="31249" b="54785"/>
          <a:stretch>
            <a:fillRect/>
          </a:stretch>
        </p:blipFill>
        <p:spPr bwMode="auto">
          <a:xfrm>
            <a:off x="5940152" y="4437112"/>
            <a:ext cx="1728192" cy="9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5680" t="64354" r="2271"/>
          <a:stretch>
            <a:fillRect/>
          </a:stretch>
        </p:blipFill>
        <p:spPr bwMode="auto">
          <a:xfrm>
            <a:off x="5183560" y="5805264"/>
            <a:ext cx="3960440" cy="5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51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2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4626514" cy="25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6444208" y="436510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V</a:t>
            </a:r>
            <a:r>
              <a:rPr lang="cs-CZ" dirty="0" smtClean="0"/>
              <a:t>=18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18" name="Šipka dolů 17"/>
          <p:cNvSpPr/>
          <p:nvPr/>
        </p:nvSpPr>
        <p:spPr>
          <a:xfrm rot="10800000">
            <a:off x="7524328" y="3861048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5" cstate="print"/>
          <a:srcRect l="8932"/>
          <a:stretch>
            <a:fillRect/>
          </a:stretch>
        </p:blipFill>
        <p:spPr bwMode="auto">
          <a:xfrm>
            <a:off x="6444208" y="2492896"/>
            <a:ext cx="2202557" cy="13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Skupina 33"/>
          <p:cNvGrpSpPr/>
          <p:nvPr/>
        </p:nvGrpSpPr>
        <p:grpSpPr>
          <a:xfrm>
            <a:off x="1115616" y="3212976"/>
            <a:ext cx="4608512" cy="3645024"/>
            <a:chOff x="1115616" y="3212976"/>
            <a:chExt cx="4608512" cy="3645024"/>
          </a:xfrm>
        </p:grpSpPr>
        <p:pic>
          <p:nvPicPr>
            <p:cNvPr id="5058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32280"/>
            <a:stretch>
              <a:fillRect/>
            </a:stretch>
          </p:blipFill>
          <p:spPr bwMode="auto">
            <a:xfrm>
              <a:off x="1115616" y="3212976"/>
              <a:ext cx="4608512" cy="3445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4139952" y="6488668"/>
              <a:ext cx="144016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cvičení</a:t>
              </a:r>
              <a:endParaRPr lang="cs-CZ" dirty="0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r="62966"/>
          <a:stretch>
            <a:fillRect/>
          </a:stretch>
        </p:blipFill>
        <p:spPr bwMode="auto">
          <a:xfrm>
            <a:off x="1115616" y="3212976"/>
            <a:ext cx="2520280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Skupina 34"/>
          <p:cNvGrpSpPr/>
          <p:nvPr/>
        </p:nvGrpSpPr>
        <p:grpSpPr>
          <a:xfrm>
            <a:off x="4067944" y="1916832"/>
            <a:ext cx="1440160" cy="1512168"/>
            <a:chOff x="4067944" y="1916832"/>
            <a:chExt cx="1440160" cy="1512168"/>
          </a:xfrm>
        </p:grpSpPr>
        <p:sp>
          <p:nvSpPr>
            <p:cNvPr id="13" name="Šipka dolů 12"/>
            <p:cNvSpPr/>
            <p:nvPr/>
          </p:nvSpPr>
          <p:spPr>
            <a:xfrm>
              <a:off x="4499992" y="2204864"/>
              <a:ext cx="288032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067944" y="1916832"/>
              <a:ext cx="1440160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Sympatikus f</a:t>
              </a:r>
              <a:endParaRPr lang="cs-CZ" dirty="0"/>
            </a:p>
          </p:txBody>
        </p:sp>
        <p:sp>
          <p:nvSpPr>
            <p:cNvPr id="24" name="Šipka dolů 23"/>
            <p:cNvSpPr/>
            <p:nvPr/>
          </p:nvSpPr>
          <p:spPr>
            <a:xfrm flipV="1">
              <a:off x="4860032" y="2276872"/>
              <a:ext cx="144016" cy="216024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5124678" y="2492896"/>
            <a:ext cx="3119730" cy="2132598"/>
            <a:chOff x="5124678" y="2492896"/>
            <a:chExt cx="3119730" cy="2132598"/>
          </a:xfrm>
        </p:grpSpPr>
        <p:sp>
          <p:nvSpPr>
            <p:cNvPr id="38" name="Šipka dolů 37"/>
            <p:cNvSpPr/>
            <p:nvPr/>
          </p:nvSpPr>
          <p:spPr>
            <a:xfrm rot="1757583">
              <a:off x="5124678" y="2585399"/>
              <a:ext cx="288032" cy="20400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652120" y="2492896"/>
              <a:ext cx="2592288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Vasodilatace, R</a:t>
              </a:r>
              <a:r>
                <a:rPr lang="cs-CZ" baseline="-25000" dirty="0" smtClean="0"/>
                <a:t>A</a:t>
              </a:r>
            </a:p>
            <a:p>
              <a:pPr algn="ctr"/>
              <a:r>
                <a:rPr lang="cs-CZ" dirty="0" err="1" smtClean="0"/>
                <a:t>venokonstrikce</a:t>
              </a:r>
              <a:r>
                <a:rPr lang="cs-CZ" dirty="0" smtClean="0"/>
                <a:t>   C</a:t>
              </a:r>
              <a:r>
                <a:rPr lang="cs-CZ" baseline="-25000" dirty="0" smtClean="0"/>
                <a:t>V</a:t>
              </a:r>
              <a:r>
                <a:rPr lang="cs-CZ" dirty="0" smtClean="0"/>
                <a:t>   C</a:t>
              </a:r>
              <a:r>
                <a:rPr lang="cs-CZ" baseline="-25000" dirty="0" smtClean="0"/>
                <a:t>A</a:t>
              </a:r>
              <a:endParaRPr lang="cs-CZ" baseline="-25000" dirty="0"/>
            </a:p>
          </p:txBody>
        </p:sp>
        <p:sp>
          <p:nvSpPr>
            <p:cNvPr id="40" name="Šipka dolů 39"/>
            <p:cNvSpPr/>
            <p:nvPr/>
          </p:nvSpPr>
          <p:spPr>
            <a:xfrm>
              <a:off x="8100392" y="2852936"/>
              <a:ext cx="144016" cy="288032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Šipka dolů 40"/>
            <p:cNvSpPr/>
            <p:nvPr/>
          </p:nvSpPr>
          <p:spPr>
            <a:xfrm>
              <a:off x="7740352" y="2852936"/>
              <a:ext cx="144016" cy="288032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7812360" y="2492896"/>
              <a:ext cx="144016" cy="288032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550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413667" cy="27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716016" y="90872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Venózní návrat</a:t>
            </a:r>
            <a:endParaRPr lang="cs-CZ" sz="2800" dirty="0"/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3" cstate="print"/>
          <a:srcRect l="13915" r="15719" b="29231"/>
          <a:stretch>
            <a:fillRect/>
          </a:stretch>
        </p:blipFill>
        <p:spPr bwMode="auto">
          <a:xfrm>
            <a:off x="4932040" y="2060848"/>
            <a:ext cx="2160240" cy="9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4788024" y="155679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ms</a:t>
            </a:r>
            <a:endParaRPr lang="cs-CZ" i="1" baseline="-25000" dirty="0"/>
          </a:p>
        </p:txBody>
      </p:sp>
      <p:pic>
        <p:nvPicPr>
          <p:cNvPr id="503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312368" cy="10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40"/>
            <a:ext cx="4120208" cy="5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13113731">
            <a:off x="3224307" y="4593667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957345" flipV="1">
            <a:off x="3661926" y="3951860"/>
            <a:ext cx="1856128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8606681" flipV="1">
            <a:off x="1234082" y="4084865"/>
            <a:ext cx="4186229" cy="32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6" cstate="print"/>
          <a:srcRect l="15763" t="10518"/>
          <a:stretch>
            <a:fillRect/>
          </a:stretch>
        </p:blipFill>
        <p:spPr bwMode="auto">
          <a:xfrm>
            <a:off x="5868144" y="5477228"/>
            <a:ext cx="3168352" cy="1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509120"/>
            <a:ext cx="1515616" cy="8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prava 27"/>
          <p:cNvSpPr/>
          <p:nvPr/>
        </p:nvSpPr>
        <p:spPr>
          <a:xfrm rot="390741">
            <a:off x="4873161" y="5860683"/>
            <a:ext cx="99365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90872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Uzavřená smyčka</a:t>
            </a:r>
            <a:endParaRPr lang="cs-CZ" sz="2800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1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6805264" cy="34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>
            <a:off x="4499992" y="2204864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1916832"/>
            <a:ext cx="14401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Sympatikus f</a:t>
            </a:r>
            <a:endParaRPr lang="cs-CZ" dirty="0"/>
          </a:p>
        </p:txBody>
      </p:sp>
      <p:sp>
        <p:nvSpPr>
          <p:cNvPr id="20" name="Šipka dolů 19"/>
          <p:cNvSpPr/>
          <p:nvPr/>
        </p:nvSpPr>
        <p:spPr>
          <a:xfrm rot="1757583">
            <a:off x="5124678" y="2585399"/>
            <a:ext cx="288032" cy="2040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492896"/>
            <a:ext cx="25922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Vasodilatace, R</a:t>
            </a:r>
            <a:r>
              <a:rPr lang="cs-CZ" baseline="-25000" dirty="0" smtClean="0"/>
              <a:t>A</a:t>
            </a:r>
          </a:p>
          <a:p>
            <a:pPr algn="ctr"/>
            <a:r>
              <a:rPr lang="cs-CZ" dirty="0" err="1" smtClean="0"/>
              <a:t>venokonstrikce</a:t>
            </a:r>
            <a:r>
              <a:rPr lang="cs-CZ" dirty="0" smtClean="0"/>
              <a:t>   C</a:t>
            </a:r>
            <a:r>
              <a:rPr lang="cs-CZ" baseline="-25000" dirty="0" smtClean="0"/>
              <a:t>V</a:t>
            </a:r>
            <a:r>
              <a:rPr lang="cs-CZ" dirty="0" smtClean="0"/>
              <a:t>   C</a:t>
            </a:r>
            <a:r>
              <a:rPr lang="cs-CZ" baseline="-25000" dirty="0" smtClean="0"/>
              <a:t>A</a:t>
            </a:r>
            <a:endParaRPr lang="cs-CZ" baseline="-25000" dirty="0"/>
          </a:p>
        </p:txBody>
      </p:sp>
      <p:sp>
        <p:nvSpPr>
          <p:cNvPr id="21" name="Šipka dolů 20"/>
          <p:cNvSpPr/>
          <p:nvPr/>
        </p:nvSpPr>
        <p:spPr>
          <a:xfrm>
            <a:off x="810039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7740352" y="285293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7812360" y="2492896"/>
            <a:ext cx="144016" cy="288032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 flipV="1">
            <a:off x="4860032" y="2276872"/>
            <a:ext cx="144016" cy="216024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156176" y="6488668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infarkt</a:t>
            </a:r>
            <a:endParaRPr lang="cs-CZ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7046533" y="4652366"/>
            <a:ext cx="1701931" cy="442110"/>
            <a:chOff x="7046533" y="4652366"/>
            <a:chExt cx="1701931" cy="442110"/>
          </a:xfrm>
        </p:grpSpPr>
        <p:sp>
          <p:nvSpPr>
            <p:cNvPr id="37" name="Šipka dolů 36"/>
            <p:cNvSpPr/>
            <p:nvPr/>
          </p:nvSpPr>
          <p:spPr>
            <a:xfrm rot="6037733">
              <a:off x="7334097" y="4364802"/>
              <a:ext cx="217563" cy="7926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308304" y="4725144"/>
              <a:ext cx="144016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</a:t>
              </a:r>
              <a:r>
                <a:rPr lang="cs-CZ" baseline="-25000" dirty="0" smtClean="0"/>
                <a:t>S</a:t>
              </a:r>
              <a:r>
                <a:rPr lang="cs-CZ" dirty="0" smtClean="0"/>
                <a:t>    C</a:t>
              </a:r>
              <a:r>
                <a:rPr lang="cs-CZ" baseline="-25000" dirty="0" smtClean="0"/>
                <a:t>D</a:t>
              </a:r>
              <a:endParaRPr lang="cs-CZ" baseline="-25000" dirty="0"/>
            </a:p>
          </p:txBody>
        </p:sp>
        <p:sp>
          <p:nvSpPr>
            <p:cNvPr id="39" name="Šipka dolů 38"/>
            <p:cNvSpPr/>
            <p:nvPr/>
          </p:nvSpPr>
          <p:spPr>
            <a:xfrm>
              <a:off x="8388424" y="4797152"/>
              <a:ext cx="144016" cy="288032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Šipka dolů 39"/>
            <p:cNvSpPr/>
            <p:nvPr/>
          </p:nvSpPr>
          <p:spPr>
            <a:xfrm flipV="1">
              <a:off x="7884368" y="4797152"/>
              <a:ext cx="144016" cy="216024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380312" y="5373216"/>
            <a:ext cx="1763688" cy="441340"/>
            <a:chOff x="7380312" y="5373216"/>
            <a:chExt cx="1763688" cy="441340"/>
          </a:xfrm>
        </p:grpSpPr>
        <p:sp>
          <p:nvSpPr>
            <p:cNvPr id="43" name="TextovéPole 42"/>
            <p:cNvSpPr txBox="1"/>
            <p:nvPr/>
          </p:nvSpPr>
          <p:spPr>
            <a:xfrm>
              <a:off x="7703840" y="5445224"/>
              <a:ext cx="144016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err="1" smtClean="0"/>
                <a:t>V</a:t>
              </a:r>
              <a:r>
                <a:rPr lang="cs-CZ" baseline="-25000" dirty="0" err="1" smtClean="0"/>
                <a:t>v</a:t>
              </a:r>
              <a:r>
                <a:rPr lang="cs-CZ" dirty="0" smtClean="0"/>
                <a:t>    V</a:t>
              </a:r>
              <a:r>
                <a:rPr lang="cs-CZ" baseline="-25000" dirty="0" smtClean="0"/>
                <a:t>A</a:t>
              </a:r>
              <a:endParaRPr lang="cs-CZ" baseline="-25000" dirty="0"/>
            </a:p>
          </p:txBody>
        </p:sp>
        <p:sp>
          <p:nvSpPr>
            <p:cNvPr id="44" name="Šipka dolů 43"/>
            <p:cNvSpPr/>
            <p:nvPr/>
          </p:nvSpPr>
          <p:spPr>
            <a:xfrm flipV="1">
              <a:off x="8316416" y="5517232"/>
              <a:ext cx="144016" cy="216024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820472" y="5517232"/>
              <a:ext cx="144016" cy="216024"/>
            </a:xfrm>
            <a:prstGeom prst="down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Šipka dolů 45"/>
            <p:cNvSpPr/>
            <p:nvPr/>
          </p:nvSpPr>
          <p:spPr>
            <a:xfrm rot="5400000">
              <a:off x="7380312" y="5373216"/>
              <a:ext cx="288032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948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755576" y="0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</a:t>
            </a:r>
            <a:r>
              <a:rPr kumimoji="0" lang="cs-CZ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cirkulačního systému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2372" y="2060848"/>
            <a:ext cx="8219256" cy="1008113"/>
          </a:xfrm>
        </p:spPr>
        <p:txBody>
          <a:bodyPr/>
          <a:lstStyle/>
          <a:p>
            <a:pPr algn="ctr"/>
            <a:r>
              <a:rPr lang="cs-CZ" b="1" dirty="0" smtClean="0"/>
              <a:t>Konceptuální </a:t>
            </a:r>
            <a:r>
              <a:rPr lang="cs-CZ" b="1" dirty="0" smtClean="0"/>
              <a:t>analýza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410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755576" y="0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</a:t>
            </a:r>
            <a:r>
              <a:rPr kumimoji="0" lang="cs-CZ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cirkulačního systému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128792" cy="52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318316" y="823447"/>
            <a:ext cx="5859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25000"/>
                  </a:schemeClr>
                </a:solidFill>
              </a:rPr>
              <a:t>Konceptuální model cirkulačního systému</a:t>
            </a:r>
            <a:endParaRPr lang="cs-CZ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dirty="0" smtClean="0"/>
              <a:t>Modelování cirkulačního systému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400800" cy="1752600"/>
          </a:xfrm>
        </p:spPr>
        <p:txBody>
          <a:bodyPr/>
          <a:lstStyle/>
          <a:p>
            <a:r>
              <a:rPr lang="cs-CZ" dirty="0" smtClean="0"/>
              <a:t>v lékařském simulátoru METI</a:t>
            </a:r>
            <a:endParaRPr lang="cs-CZ" dirty="0"/>
          </a:p>
        </p:txBody>
      </p:sp>
      <p:pic>
        <p:nvPicPr>
          <p:cNvPr id="3074" name="Picture 2" descr="AHCSIMCENTER_Image_2L_grantand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238750" cy="34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pic>
        <p:nvPicPr>
          <p:cNvPr id="1031" name="Picture 7" descr="http://www.hellenic-simulations.com/HPS-3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3999530" cy="3888432"/>
          </a:xfrm>
          <a:prstGeom prst="rect">
            <a:avLst/>
          </a:prstGeom>
          <a:noFill/>
        </p:spPr>
      </p:pic>
      <p:pic>
        <p:nvPicPr>
          <p:cNvPr id="1033" name="Picture 9" descr="http://www.hellenic-simulations.com/HPS-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08720"/>
            <a:ext cx="6084168" cy="386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1008113"/>
          </a:xfrm>
        </p:spPr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38912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0" y="1418481"/>
            <a:ext cx="3059832" cy="4372170"/>
          </a:xfrm>
          <a:prstGeom prst="rect">
            <a:avLst/>
          </a:prstGeom>
          <a:noFill/>
        </p:spPr>
      </p:pic>
      <p:pic>
        <p:nvPicPr>
          <p:cNvPr id="389126" name="Picture 6" descr="Principles of Object-Oriented Modeling and Simulation with Modelica 2.1"/>
          <p:cNvPicPr>
            <a:picLocks noChangeAspect="1" noChangeArrowheads="1"/>
          </p:cNvPicPr>
          <p:nvPr/>
        </p:nvPicPr>
        <p:blipFill>
          <a:blip r:embed="rId3" cstate="print"/>
          <a:srcRect l="17640" t="13980" r="23021"/>
          <a:stretch>
            <a:fillRect/>
          </a:stretch>
        </p:blipFill>
        <p:spPr bwMode="auto">
          <a:xfrm>
            <a:off x="3419872" y="1988840"/>
            <a:ext cx="3240360" cy="4697343"/>
          </a:xfrm>
          <a:prstGeom prst="rect">
            <a:avLst/>
          </a:prstGeom>
          <a:noFill/>
        </p:spPr>
      </p:pic>
      <p:pic>
        <p:nvPicPr>
          <p:cNvPr id="389124" name="Picture 4" descr="Introduction to Physical Modeling with Modelica (The Springer International Series in Engineering and Computer Science)"/>
          <p:cNvPicPr>
            <a:picLocks noChangeAspect="1" noChangeArrowheads="1"/>
          </p:cNvPicPr>
          <p:nvPr/>
        </p:nvPicPr>
        <p:blipFill>
          <a:blip r:embed="rId4" cstate="print"/>
          <a:srcRect l="20160" t="14049" r="27866"/>
          <a:stretch>
            <a:fillRect/>
          </a:stretch>
        </p:blipFill>
        <p:spPr bwMode="auto">
          <a:xfrm>
            <a:off x="6335688" y="0"/>
            <a:ext cx="2808312" cy="435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pic>
        <p:nvPicPr>
          <p:cNvPr id="21506" name="Picture 2" descr="http://www.hellenic-simulations.com/HPS-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800"/>
            <a:ext cx="5527353" cy="3096344"/>
          </a:xfrm>
          <a:prstGeom prst="rect">
            <a:avLst/>
          </a:prstGeom>
          <a:noFill/>
        </p:spPr>
      </p:pic>
      <p:pic>
        <p:nvPicPr>
          <p:cNvPr id="21508" name="Picture 4" descr="http://www.hellenic-simulations.com/HPS-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9027"/>
            <a:ext cx="3353544" cy="5728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8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 t="50823"/>
          <a:stretch>
            <a:fillRect/>
          </a:stretch>
        </p:blipFill>
        <p:spPr bwMode="auto">
          <a:xfrm>
            <a:off x="2987824" y="651024"/>
            <a:ext cx="5400600" cy="9057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12474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PATIENT MONITORING: </a:t>
            </a:r>
            <a:endParaRPr lang="cs-CZ" sz="2000" dirty="0" smtClean="0"/>
          </a:p>
          <a:p>
            <a:r>
              <a:rPr lang="en-US" sz="2000" dirty="0" smtClean="0"/>
              <a:t>Connects to standard patient monitors to display the following</a:t>
            </a:r>
            <a:r>
              <a:rPr lang="cs-CZ" sz="2000" dirty="0" smtClean="0"/>
              <a:t> </a:t>
            </a:r>
            <a:r>
              <a:rPr lang="en-US" sz="2000" dirty="0" smtClean="0"/>
              <a:t>parameters: </a:t>
            </a:r>
            <a:endParaRPr lang="cs-CZ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Arterial blood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Left ventricular pressure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Central venous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Right arterial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Right ventricular pressure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Pulmonary artery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Thermodilution</a:t>
            </a:r>
            <a:r>
              <a:rPr lang="en-US" sz="2000" dirty="0" smtClean="0">
                <a:solidFill>
                  <a:srgbClr val="FF0000"/>
                </a:solidFill>
              </a:rPr>
              <a:t> cardiac output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Pulmonary capillary occlusion pressure 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Pulmonary artery catheter insertion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NIBP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en-US" sz="2000" dirty="0" smtClean="0"/>
              <a:t>5-lead ECG 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en-US" sz="2000" dirty="0" smtClean="0"/>
              <a:t>SpO2 </a:t>
            </a:r>
            <a:endParaRPr lang="cs-CZ" sz="2000" dirty="0" smtClean="0"/>
          </a:p>
          <a:p>
            <a:r>
              <a:rPr lang="en-US" sz="2000" dirty="0" smtClean="0"/>
              <a:t>Temperature </a:t>
            </a:r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en-US" sz="2000" dirty="0" smtClean="0"/>
              <a:t>Inspired and expired gas concentrations and </a:t>
            </a:r>
            <a:r>
              <a:rPr lang="en-US" sz="2000" dirty="0" err="1" smtClean="0"/>
              <a:t>ventilatory</a:t>
            </a:r>
            <a:r>
              <a:rPr lang="en-US" sz="2000" dirty="0" smtClean="0"/>
              <a:t> mechanics can be measured and displayed on respiratory gas monitors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064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a 22"/>
          <p:cNvSpPr/>
          <p:nvPr/>
        </p:nvSpPr>
        <p:spPr>
          <a:xfrm>
            <a:off x="4355976" y="1484784"/>
            <a:ext cx="237626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9" name="Picture 5" descr="http://www.hellenic-simulations.com/HPS-m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5400600" cy="1841872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4355976" y="2276872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Stavový automat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4932040" y="1700808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pacienta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5076056" y="2852936"/>
            <a:ext cx="1440160" cy="7200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přístroje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5400000">
            <a:off x="6336196" y="1592796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rot="5400000">
            <a:off x="6336196" y="3320988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7452320" y="2996952"/>
            <a:ext cx="151216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Lékařský přístroj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 rot="5400000">
            <a:off x="2411760" y="2492896"/>
            <a:ext cx="309634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rozhraní</a:t>
            </a:r>
            <a:endParaRPr lang="cs-CZ" dirty="0"/>
          </a:p>
        </p:txBody>
      </p:sp>
      <p:sp>
        <p:nvSpPr>
          <p:cNvPr id="15" name="Veselý obličej 14"/>
          <p:cNvSpPr/>
          <p:nvPr/>
        </p:nvSpPr>
        <p:spPr>
          <a:xfrm>
            <a:off x="7740352" y="908720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eselý obličej 15"/>
          <p:cNvSpPr/>
          <p:nvPr/>
        </p:nvSpPr>
        <p:spPr>
          <a:xfrm>
            <a:off x="8172400" y="1484784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/>
          <p:cNvSpPr/>
          <p:nvPr/>
        </p:nvSpPr>
        <p:spPr>
          <a:xfrm>
            <a:off x="2771800" y="2276872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eselý obličej 17"/>
          <p:cNvSpPr/>
          <p:nvPr/>
        </p:nvSpPr>
        <p:spPr>
          <a:xfrm>
            <a:off x="7524328" y="1484784"/>
            <a:ext cx="792088" cy="72008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7604020" y="213285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posluchači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3068960"/>
            <a:ext cx="6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učitel</a:t>
            </a:r>
            <a:endParaRPr lang="cs-CZ" dirty="0"/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4067944" y="1196752"/>
            <a:ext cx="288032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067944" y="4005064"/>
            <a:ext cx="288032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endCxn id="7" idx="2"/>
          </p:cNvCxnSpPr>
          <p:nvPr/>
        </p:nvCxnSpPr>
        <p:spPr>
          <a:xfrm>
            <a:off x="4067944" y="263691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V="1">
            <a:off x="6588224" y="1844824"/>
            <a:ext cx="360040" cy="21602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endCxn id="11" idx="2"/>
          </p:cNvCxnSpPr>
          <p:nvPr/>
        </p:nvCxnSpPr>
        <p:spPr>
          <a:xfrm>
            <a:off x="6621812" y="3212976"/>
            <a:ext cx="326452" cy="21602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7164288" y="335699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12" idx="0"/>
            <a:endCxn id="19" idx="2"/>
          </p:cNvCxnSpPr>
          <p:nvPr/>
        </p:nvCxnSpPr>
        <p:spPr>
          <a:xfrm flipH="1" flipV="1">
            <a:off x="8190880" y="2502188"/>
            <a:ext cx="17524" cy="494764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>
            <a:endCxn id="18" idx="2"/>
          </p:cNvCxnSpPr>
          <p:nvPr/>
        </p:nvCxnSpPr>
        <p:spPr>
          <a:xfrm>
            <a:off x="7164288" y="1844824"/>
            <a:ext cx="360040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>
            <a:off x="3563888" y="2636912"/>
            <a:ext cx="288032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6300192" y="4653136"/>
            <a:ext cx="165618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Figurína pacienta</a:t>
            </a:r>
            <a:endParaRPr lang="cs-CZ" dirty="0"/>
          </a:p>
        </p:txBody>
      </p:sp>
      <p:cxnSp>
        <p:nvCxnSpPr>
          <p:cNvPr id="51" name="Přímá spojovací šipka 50"/>
          <p:cNvCxnSpPr>
            <a:stCxn id="11" idx="3"/>
          </p:cNvCxnSpPr>
          <p:nvPr/>
        </p:nvCxnSpPr>
        <p:spPr>
          <a:xfrm>
            <a:off x="7056276" y="4149080"/>
            <a:ext cx="0" cy="504056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5004048" y="34917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simulátor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28" y="1925216"/>
            <a:ext cx="2022428" cy="3188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7" name="TextovéPole 66"/>
          <p:cNvSpPr txBox="1"/>
          <p:nvPr/>
        </p:nvSpPr>
        <p:spPr>
          <a:xfrm>
            <a:off x="44387" y="5319117"/>
            <a:ext cx="3275856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/>
              <a:t>Willem</a:t>
            </a:r>
            <a:r>
              <a:rPr lang="cs-CZ" sz="1400" dirty="0"/>
              <a:t> van </a:t>
            </a:r>
            <a:r>
              <a:rPr lang="cs-CZ" sz="1400" dirty="0" err="1"/>
              <a:t>Meurs</a:t>
            </a:r>
            <a:r>
              <a:rPr lang="cs-CZ" sz="1400" dirty="0"/>
              <a:t>:</a:t>
            </a:r>
          </a:p>
          <a:p>
            <a:r>
              <a:rPr lang="cs-CZ" sz="1400" b="1" dirty="0"/>
              <a:t>Modeling and </a:t>
            </a:r>
            <a:r>
              <a:rPr lang="cs-CZ" sz="1400" b="1" dirty="0" err="1"/>
              <a:t>Simulation</a:t>
            </a:r>
            <a:r>
              <a:rPr lang="cs-CZ" sz="1400" b="1" dirty="0"/>
              <a:t> in </a:t>
            </a:r>
            <a:r>
              <a:rPr lang="cs-CZ" sz="1400" b="1" dirty="0" err="1"/>
              <a:t>Biomedical</a:t>
            </a:r>
            <a:r>
              <a:rPr lang="cs-CZ" sz="1400" b="1" dirty="0"/>
              <a:t> </a:t>
            </a:r>
            <a:r>
              <a:rPr lang="cs-CZ" sz="1400" b="1" dirty="0" err="1"/>
              <a:t>Engineering</a:t>
            </a:r>
            <a:r>
              <a:rPr lang="cs-CZ" sz="1400" b="1" dirty="0"/>
              <a:t>, </a:t>
            </a:r>
            <a:r>
              <a:rPr lang="cs-CZ" sz="1400" b="1" dirty="0" err="1"/>
              <a:t>Applications</a:t>
            </a:r>
            <a:r>
              <a:rPr lang="cs-CZ" sz="1400" b="1" dirty="0"/>
              <a:t> in </a:t>
            </a:r>
            <a:r>
              <a:rPr lang="cs-CZ" sz="1400" b="1" dirty="0" err="1"/>
              <a:t>Cardiorespiratory</a:t>
            </a:r>
            <a:r>
              <a:rPr lang="cs-CZ" sz="1400" b="1" dirty="0"/>
              <a:t> </a:t>
            </a:r>
            <a:r>
              <a:rPr lang="cs-CZ" sz="1400" b="1" dirty="0" err="1" smtClean="0"/>
              <a:t>Physiology</a:t>
            </a:r>
            <a:endParaRPr lang="cs-CZ" sz="1400" b="1" dirty="0"/>
          </a:p>
        </p:txBody>
      </p:sp>
      <p:sp>
        <p:nvSpPr>
          <p:cNvPr id="68" name="Elipsa 67"/>
          <p:cNvSpPr/>
          <p:nvPr/>
        </p:nvSpPr>
        <p:spPr>
          <a:xfrm>
            <a:off x="4932040" y="1700808"/>
            <a:ext cx="1440160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Model pacienta</a:t>
            </a:r>
            <a:endParaRPr lang="cs-CZ" dirty="0"/>
          </a:p>
        </p:txBody>
      </p:sp>
      <p:sp>
        <p:nvSpPr>
          <p:cNvPr id="70" name="Nadpis 1"/>
          <p:cNvSpPr>
            <a:spLocks noGrp="1"/>
          </p:cNvSpPr>
          <p:nvPr>
            <p:ph type="title"/>
          </p:nvPr>
        </p:nvSpPr>
        <p:spPr>
          <a:xfrm>
            <a:off x="323528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METI‘S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Simulator (HPS)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57" grpId="0"/>
      <p:bldP spid="67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75" t="5815" r="3101"/>
          <a:stretch/>
        </p:blipFill>
        <p:spPr bwMode="auto">
          <a:xfrm>
            <a:off x="1654629" y="1349829"/>
            <a:ext cx="6081486" cy="55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194860" y="596474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Konceptuální schéma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65373" y="17228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58738" y="29063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21774" y="443711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44208" y="601199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76056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865390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45310" y="57959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25230" y="521061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547664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330780" y="21328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41454" y="11874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698" y="81812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r>
              <a:rPr lang="cs-CZ" dirty="0" smtClean="0"/>
              <a:t> - rezistence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07504" y="125946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dirty="0" smtClean="0"/>
              <a:t> - </a:t>
            </a:r>
            <a:r>
              <a:rPr lang="cs-CZ" dirty="0" err="1" smtClean="0"/>
              <a:t>kapacitor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2218" y="35010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15622" y="16288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590376" y="16195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26480" y="227687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145524" y="349171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948264" y="49411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580112" y="61653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10256" y="630932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074618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566040" y="55892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02144" y="61560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54" name="Skupina 53"/>
          <p:cNvGrpSpPr/>
          <p:nvPr/>
        </p:nvGrpSpPr>
        <p:grpSpPr>
          <a:xfrm>
            <a:off x="2330780" y="2780930"/>
            <a:ext cx="4617484" cy="2088230"/>
            <a:chOff x="2330780" y="2780930"/>
            <a:chExt cx="4617484" cy="2088230"/>
          </a:xfrm>
        </p:grpSpPr>
        <p:sp>
          <p:nvSpPr>
            <p:cNvPr id="9" name="TextovéPole 8"/>
            <p:cNvSpPr txBox="1"/>
            <p:nvPr/>
          </p:nvSpPr>
          <p:spPr>
            <a:xfrm>
              <a:off x="4202430" y="3513782"/>
              <a:ext cx="1593706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 smtClean="0"/>
                <a:t>Kapacitory</a:t>
              </a:r>
              <a:r>
                <a:rPr lang="cs-CZ" dirty="0" smtClean="0"/>
                <a:t> </a:t>
              </a:r>
            </a:p>
            <a:p>
              <a:pPr algn="ctr"/>
              <a:r>
                <a:rPr lang="cs-CZ" dirty="0" smtClean="0"/>
                <a:t>s proměnnou </a:t>
              </a:r>
            </a:p>
            <a:p>
              <a:pPr algn="ctr"/>
              <a:r>
                <a:rPr lang="cs-CZ" dirty="0" smtClean="0"/>
                <a:t>kapacitancí</a:t>
              </a:r>
              <a:endParaRPr lang="cs-CZ" dirty="0"/>
            </a:p>
          </p:txBody>
        </p:sp>
        <p:cxnSp>
          <p:nvCxnSpPr>
            <p:cNvPr id="12" name="Přímá spojnice se šipkou 11"/>
            <p:cNvCxnSpPr>
              <a:stCxn id="9" idx="1"/>
            </p:cNvCxnSpPr>
            <p:nvPr/>
          </p:nvCxnSpPr>
          <p:spPr>
            <a:xfrm flipH="1" flipV="1">
              <a:off x="2330780" y="3757682"/>
              <a:ext cx="1871650" cy="2177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H="1">
              <a:off x="2566040" y="4437112"/>
              <a:ext cx="1668362" cy="4320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flipV="1">
              <a:off x="5796136" y="3845372"/>
              <a:ext cx="1152128" cy="2224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 flipV="1">
              <a:off x="5796136" y="2780930"/>
              <a:ext cx="730344" cy="7328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ovéPole 59"/>
          <p:cNvSpPr txBox="1"/>
          <p:nvPr/>
        </p:nvSpPr>
        <p:spPr>
          <a:xfrm>
            <a:off x="112656" y="17091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 - induktor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660232" y="53732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07504" y="212356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 smtClean="0"/>
              <a:t> - chlopeň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515286" y="26706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267744" y="436510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948264" y="399577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6588224" y="277163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" grpId="0"/>
      <p:bldP spid="31" grpId="0"/>
      <p:bldP spid="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347864" y="2420888"/>
            <a:ext cx="25922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C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51520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>
            <a:stCxn id="8" idx="0"/>
            <a:endCxn id="8" idx="4"/>
          </p:cNvCxnSpPr>
          <p:nvPr/>
        </p:nvCxnSpPr>
        <p:spPr>
          <a:xfrm>
            <a:off x="539552" y="3284984"/>
            <a:ext cx="0" cy="57606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347864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061800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172400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2699792" y="3284984"/>
            <a:ext cx="337180" cy="648072"/>
            <a:chOff x="2699792" y="908720"/>
            <a:chExt cx="337180" cy="648072"/>
          </a:xfrm>
        </p:grpSpPr>
        <p:sp>
          <p:nvSpPr>
            <p:cNvPr id="20" name="Rovnoramenný trojúhelník 19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" name="Přímá spojovací čára 21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bdélník 25"/>
          <p:cNvSpPr/>
          <p:nvPr/>
        </p:nvSpPr>
        <p:spPr>
          <a:xfrm>
            <a:off x="7020272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868144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5856" y="354672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0598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627784" y="3573016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339752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11876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755576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6300192" y="3284984"/>
            <a:ext cx="337180" cy="648072"/>
            <a:chOff x="2699792" y="908720"/>
            <a:chExt cx="337180" cy="648072"/>
          </a:xfrm>
        </p:grpSpPr>
        <p:sp>
          <p:nvSpPr>
            <p:cNvPr id="35" name="Rovnoramenný trojúhelník 34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bdélník 36"/>
          <p:cNvSpPr/>
          <p:nvPr/>
        </p:nvSpPr>
        <p:spPr>
          <a:xfrm>
            <a:off x="66602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22818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899592" y="364502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2483768" y="36450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endCxn id="28" idx="3"/>
          </p:cNvCxnSpPr>
          <p:nvPr/>
        </p:nvCxnSpPr>
        <p:spPr>
          <a:xfrm flipV="1">
            <a:off x="3203848" y="3618736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6012160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V="1">
            <a:off x="6804248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flipV="1">
            <a:off x="8316416" y="3645024"/>
            <a:ext cx="432048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2699792" y="1844824"/>
            <a:ext cx="122413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0" y="1412776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Proměnné poddajnost resp. elasticita (C)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0" y="393305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tlaku</a:t>
            </a:r>
            <a:endParaRPr lang="cs-CZ" dirty="0"/>
          </a:p>
        </p:txBody>
      </p:sp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Pulzní pumpa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psidelearning.com/blog/wp-content/uploads/2011/04/legobri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52928" cy="5568618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Definice komponent</a:t>
            </a:r>
            <a:endParaRPr lang="cs-CZ" dirty="0"/>
          </a:p>
        </p:txBody>
      </p:sp>
      <p:pic>
        <p:nvPicPr>
          <p:cNvPr id="1032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43000"/>
            <a:ext cx="43053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Brány - konektory pro propojení prvků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9456" y="52322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</a:t>
            </a:r>
            <a:r>
              <a:rPr lang="cs-CZ" b="1" dirty="0" smtClean="0"/>
              <a:t>ok</a:t>
            </a:r>
            <a:r>
              <a:rPr lang="cs-CZ" dirty="0" smtClean="0"/>
              <a:t> = průtok krve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93677" y="89255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úsilí = tlak krve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835696" y="170080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Connector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BloodFlowConnector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7" name="Obdélník 16"/>
          <p:cNvSpPr/>
          <p:nvPr/>
        </p:nvSpPr>
        <p:spPr>
          <a:xfrm>
            <a:off x="1961456" y="3501008"/>
            <a:ext cx="7182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BloodFlowInflow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BloodFlowInflow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8" name="Obdélník 17"/>
          <p:cNvSpPr/>
          <p:nvPr/>
        </p:nvSpPr>
        <p:spPr>
          <a:xfrm>
            <a:off x="1979712" y="515719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connector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BloodFlowOutflow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"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flow</a:t>
            </a:r>
            <a:r>
              <a:rPr lang="cs-CZ" dirty="0" smtClean="0"/>
              <a:t> Real Q "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 in ml/sec";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</a:t>
            </a:r>
            <a:r>
              <a:rPr lang="cs-CZ" dirty="0" smtClean="0"/>
              <a:t> "</a:t>
            </a:r>
            <a:r>
              <a:rPr lang="cs-CZ" dirty="0" err="1" smtClean="0"/>
              <a:t>Pressure</a:t>
            </a:r>
            <a:r>
              <a:rPr lang="cs-CZ" dirty="0" smtClean="0"/>
              <a:t> in torr";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BloodFlowOutflow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9" name="Obdélník 18"/>
          <p:cNvSpPr/>
          <p:nvPr/>
        </p:nvSpPr>
        <p:spPr>
          <a:xfrm>
            <a:off x="755576" y="1916832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05645" y="5505328"/>
            <a:ext cx="576064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72050" y="3849144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mají odpory a induktory  společného?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Inflow/Outflow Connectors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043608" y="306896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partial</a:t>
            </a:r>
            <a:r>
              <a:rPr lang="cs-CZ" b="1" dirty="0" smtClean="0">
                <a:solidFill>
                  <a:srgbClr val="FF0000"/>
                </a:solidFill>
              </a:rPr>
              <a:t> model </a:t>
            </a:r>
            <a:r>
              <a:rPr lang="cs-CZ" b="1" dirty="0" err="1" smtClean="0">
                <a:solidFill>
                  <a:srgbClr val="FF0000"/>
                </a:solidFill>
              </a:rPr>
              <a:t>BloodFlowOnePort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BloodFlowInflow</a:t>
            </a:r>
            <a:r>
              <a:rPr lang="cs-CZ" dirty="0" smtClean="0"/>
              <a:t> </a:t>
            </a:r>
            <a:r>
              <a:rPr lang="cs-CZ" dirty="0" err="1" smtClean="0"/>
              <a:t>Inflow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BloodFlowOutflow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PressureDrop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Real </a:t>
            </a:r>
            <a:r>
              <a:rPr lang="cs-CZ" dirty="0" err="1" smtClean="0"/>
              <a:t>BloodFlow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Inflow.Pressure</a:t>
            </a:r>
            <a:r>
              <a:rPr lang="cs-CZ" dirty="0" smtClean="0"/>
              <a:t> - </a:t>
            </a:r>
            <a:r>
              <a:rPr lang="cs-CZ" dirty="0" err="1" smtClean="0"/>
              <a:t>Outflow.Pressure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Inflow.Q</a:t>
            </a:r>
            <a:r>
              <a:rPr lang="cs-CZ" dirty="0" smtClean="0"/>
              <a:t> + </a:t>
            </a:r>
            <a:r>
              <a:rPr lang="cs-CZ" dirty="0" err="1" smtClean="0"/>
              <a:t>Outflow.Q</a:t>
            </a:r>
            <a:r>
              <a:rPr lang="cs-CZ" dirty="0" smtClean="0"/>
              <a:t>=0; //nehromadí se krev!!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BloodFlow</a:t>
            </a:r>
            <a:r>
              <a:rPr lang="cs-CZ" dirty="0" smtClean="0"/>
              <a:t>=</a:t>
            </a:r>
            <a:r>
              <a:rPr lang="cs-CZ" dirty="0" err="1" smtClean="0"/>
              <a:t>Inflow.Q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BloodFlowOnePort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2339752" y="1916832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508104" y="191683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3203848" y="2060848"/>
            <a:ext cx="1872208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012160" y="18355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flow</a:t>
            </a:r>
            <a:r>
              <a:rPr lang="cs-CZ" dirty="0" smtClean="0"/>
              <a:t> Real Q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012160" y="21235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Real </a:t>
            </a:r>
            <a:r>
              <a:rPr lang="cs-CZ" dirty="0" err="1" smtClean="0"/>
              <a:t>Pressure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3955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flow</a:t>
            </a:r>
            <a:r>
              <a:rPr lang="cs-CZ" dirty="0" smtClean="0"/>
              <a:t> Real Q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27584" y="21235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Real </a:t>
            </a:r>
            <a:r>
              <a:rPr lang="cs-CZ" dirty="0" err="1" smtClean="0"/>
              <a:t>Pressure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1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350"/>
          <a:stretch/>
        </p:blipFill>
        <p:spPr bwMode="auto">
          <a:xfrm>
            <a:off x="0" y="620689"/>
            <a:ext cx="9144000" cy="19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16200000">
            <a:off x="3203849" y="364502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vnoramenný trojúhelník 7"/>
          <p:cNvSpPr/>
          <p:nvPr/>
        </p:nvSpPr>
        <p:spPr>
          <a:xfrm rot="16200000" flipV="1">
            <a:off x="2519772" y="3681028"/>
            <a:ext cx="86409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411760" y="3861048"/>
            <a:ext cx="288032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51920" y="3861048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349171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průtok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385175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tlak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0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350"/>
          <a:stretch/>
        </p:blipFill>
        <p:spPr bwMode="auto">
          <a:xfrm>
            <a:off x="0" y="620689"/>
            <a:ext cx="9144000" cy="19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Rezistence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67744" y="2683855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</a:t>
            </a:r>
            <a:r>
              <a:rPr lang="cs-CZ" dirty="0" err="1" smtClean="0"/>
              <a:t>BloodResistance</a:t>
            </a:r>
            <a:r>
              <a:rPr lang="cs-CZ" dirty="0" smtClean="0"/>
              <a:t>(start=1) "</a:t>
            </a:r>
            <a:r>
              <a:rPr lang="cs-CZ" dirty="0" err="1" smtClean="0"/>
              <a:t>resistance</a:t>
            </a:r>
            <a:r>
              <a:rPr lang="cs-CZ" dirty="0" smtClean="0"/>
              <a:t> in torr sec/ml";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2267744" y="4772087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VariableBloodResistor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BloodResistance</a:t>
            </a:r>
            <a:r>
              <a:rPr lang="cs-CZ" dirty="0" smtClean="0"/>
              <a:t> "in torr sec/ml“;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VariableBloodResistor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746994"/>
            <a:ext cx="1944216" cy="19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11847"/>
            <a:ext cx="1728192" cy="196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3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1008113"/>
          </a:xfrm>
        </p:spPr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38912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0" y="1418481"/>
            <a:ext cx="3059832" cy="437217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419475" y="1700808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tx2"/>
                </a:solidFill>
              </a:rPr>
              <a:t>Chapter</a:t>
            </a:r>
            <a:r>
              <a:rPr lang="cs-CZ" sz="2400" dirty="0" smtClean="0">
                <a:solidFill>
                  <a:schemeClr val="tx2"/>
                </a:solidFill>
              </a:rPr>
              <a:t> 2. </a:t>
            </a:r>
            <a:r>
              <a:rPr lang="cs-CZ" sz="2400" dirty="0" err="1" smtClean="0">
                <a:solidFill>
                  <a:schemeClr val="tx2"/>
                </a:solidFill>
              </a:rPr>
              <a:t>Mathematical</a:t>
            </a:r>
            <a:r>
              <a:rPr lang="cs-CZ" sz="2400" dirty="0" smtClean="0">
                <a:solidFill>
                  <a:schemeClr val="tx2"/>
                </a:solidFill>
              </a:rPr>
              <a:t> Modeling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483" y="2348880"/>
            <a:ext cx="511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tx2"/>
                </a:solidFill>
              </a:rPr>
              <a:t>Chapter</a:t>
            </a:r>
            <a:r>
              <a:rPr lang="cs-CZ" sz="2400" dirty="0" smtClean="0">
                <a:solidFill>
                  <a:schemeClr val="tx2"/>
                </a:solidFill>
              </a:rPr>
              <a:t> 3. Static </a:t>
            </a:r>
            <a:r>
              <a:rPr lang="cs-CZ" sz="2400" dirty="0" err="1" smtClean="0">
                <a:solidFill>
                  <a:schemeClr val="tx2"/>
                </a:solidFill>
              </a:rPr>
              <a:t>analysis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of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Physiological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Systems</a:t>
            </a: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350"/>
          <a:stretch/>
        </p:blipFill>
        <p:spPr bwMode="auto">
          <a:xfrm>
            <a:off x="0" y="620689"/>
            <a:ext cx="9144000" cy="19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Rezistence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67744" y="2683855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parameter</a:t>
            </a:r>
            <a:r>
              <a:rPr lang="cs-CZ" dirty="0" smtClean="0"/>
              <a:t> Real </a:t>
            </a:r>
            <a:r>
              <a:rPr lang="cs-CZ" dirty="0" err="1" smtClean="0"/>
              <a:t>BloodResistance</a:t>
            </a:r>
            <a:r>
              <a:rPr lang="cs-CZ" dirty="0" smtClean="0"/>
              <a:t>(start=1) "</a:t>
            </a:r>
            <a:r>
              <a:rPr lang="cs-CZ" dirty="0" err="1" smtClean="0"/>
              <a:t>resistance</a:t>
            </a:r>
            <a:r>
              <a:rPr lang="cs-CZ" dirty="0" smtClean="0"/>
              <a:t> in torr sec/ml";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2267744" y="4772087"/>
            <a:ext cx="6876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VariableBloodResistor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BloodResistance</a:t>
            </a:r>
            <a:r>
              <a:rPr lang="cs-CZ" dirty="0" smtClean="0"/>
              <a:t> "in torr sec/ml“;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*</a:t>
            </a:r>
            <a:r>
              <a:rPr lang="cs-CZ" dirty="0" err="1" smtClean="0"/>
              <a:t>BloodResistance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VariableBloodResistor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746994"/>
            <a:ext cx="1944216" cy="19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11847"/>
            <a:ext cx="1728192" cy="196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2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350"/>
          <a:stretch/>
        </p:blipFill>
        <p:spPr bwMode="auto">
          <a:xfrm>
            <a:off x="0" y="620689"/>
            <a:ext cx="9144000" cy="19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Rezistence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19872" y="3701931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VariableBloodConductance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dirty="0" err="1" smtClean="0"/>
              <a:t>BloodConductance</a:t>
            </a:r>
            <a:r>
              <a:rPr lang="cs-CZ" dirty="0" smtClean="0"/>
              <a:t> "in torr ml/sec“;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*</a:t>
            </a:r>
            <a:r>
              <a:rPr lang="cs-CZ" dirty="0" err="1" smtClean="0"/>
              <a:t>BloodConductance</a:t>
            </a:r>
            <a:r>
              <a:rPr lang="cs-CZ" dirty="0" smtClean="0"/>
              <a:t>=</a:t>
            </a:r>
            <a:r>
              <a:rPr lang="cs-CZ" dirty="0" err="1" smtClean="0"/>
              <a:t>BloodFlow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VariableBloodConductance</a:t>
            </a:r>
            <a:r>
              <a:rPr lang="cs-CZ" b="1" dirty="0" smtClean="0"/>
              <a:t>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1" y="3284984"/>
            <a:ext cx="29334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6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" b="91274"/>
          <a:stretch/>
        </p:blipFill>
        <p:spPr bwMode="auto">
          <a:xfrm>
            <a:off x="658" y="548680"/>
            <a:ext cx="9144000" cy="84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Induktor  (setrvačnost proudu krve)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7249" b="50004"/>
          <a:stretch/>
        </p:blipFill>
        <p:spPr bwMode="auto">
          <a:xfrm>
            <a:off x="0" y="1322492"/>
            <a:ext cx="9144000" cy="123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69776" y="4293096"/>
            <a:ext cx="8622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Inductor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</a:t>
            </a:r>
            <a:r>
              <a:rPr lang="cs-CZ" dirty="0" err="1" smtClean="0"/>
              <a:t>extends</a:t>
            </a:r>
            <a:r>
              <a:rPr lang="cs-CZ" dirty="0" smtClean="0"/>
              <a:t> </a:t>
            </a:r>
            <a:r>
              <a:rPr lang="cs-CZ" b="1" dirty="0" err="1" smtClean="0"/>
              <a:t>BloodFlowOnePort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 </a:t>
            </a:r>
            <a:r>
              <a:rPr lang="cs-CZ" b="1" dirty="0" err="1" smtClean="0"/>
              <a:t>Inertance</a:t>
            </a:r>
            <a:r>
              <a:rPr lang="cs-CZ" dirty="0" smtClean="0"/>
              <a:t> "in torr * sec^2/ml“;</a:t>
            </a:r>
          </a:p>
          <a:p>
            <a:r>
              <a:rPr lang="cs-CZ" b="1" dirty="0" err="1" smtClean="0"/>
              <a:t>equation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  </a:t>
            </a:r>
            <a:r>
              <a:rPr lang="cs-CZ" dirty="0" err="1" smtClean="0"/>
              <a:t>PressureDrop</a:t>
            </a:r>
            <a:r>
              <a:rPr lang="cs-CZ" dirty="0" smtClean="0"/>
              <a:t>=der(</a:t>
            </a:r>
            <a:r>
              <a:rPr lang="cs-CZ" dirty="0" err="1" smtClean="0"/>
              <a:t>BloodFlow</a:t>
            </a:r>
            <a:r>
              <a:rPr lang="cs-CZ" dirty="0" smtClean="0"/>
              <a:t>)*</a:t>
            </a:r>
            <a:r>
              <a:rPr lang="cs-CZ" dirty="0" err="1" smtClean="0"/>
              <a:t>Inertance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Inductor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17266"/>
            <a:ext cx="1844152" cy="17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5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731"/>
            <a:ext cx="9209281" cy="68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83671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Kapacitor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– elastický </a:t>
            </a:r>
            <a:r>
              <a:rPr lang="cs-CZ" sz="2800" b="1" dirty="0" err="1" smtClean="0">
                <a:solidFill>
                  <a:srgbClr val="FF0000"/>
                </a:solidFill>
              </a:rPr>
              <a:t>kompartment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8659" b="62682"/>
          <a:stretch/>
        </p:blipFill>
        <p:spPr bwMode="auto">
          <a:xfrm>
            <a:off x="36512" y="1484784"/>
            <a:ext cx="9144000" cy="180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51520" y="6879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Kapacitor</a:t>
            </a:r>
            <a:r>
              <a:rPr lang="cs-CZ" sz="2800" b="1" dirty="0" smtClean="0">
                <a:solidFill>
                  <a:srgbClr val="FF0000"/>
                </a:solidFill>
              </a:rPr>
              <a:t> – elastický </a:t>
            </a:r>
            <a:r>
              <a:rPr lang="cs-CZ" sz="2800" b="1" dirty="0" err="1" smtClean="0">
                <a:solidFill>
                  <a:srgbClr val="FF0000"/>
                </a:solidFill>
              </a:rPr>
              <a:t>kompartment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" b="91130"/>
          <a:stretch/>
        </p:blipFill>
        <p:spPr bwMode="auto">
          <a:xfrm>
            <a:off x="35496" y="620688"/>
            <a:ext cx="9144000" cy="8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251520" y="4643242"/>
            <a:ext cx="1728192" cy="1522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835696" y="5337212"/>
            <a:ext cx="288032" cy="252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5265204"/>
            <a:ext cx="199550" cy="2520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/>
          <p:cNvSpPr/>
          <p:nvPr/>
        </p:nvSpPr>
        <p:spPr>
          <a:xfrm rot="6343792">
            <a:off x="1041747" y="4239015"/>
            <a:ext cx="648072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6343792" flipH="1" flipV="1">
            <a:off x="923124" y="4774281"/>
            <a:ext cx="571241" cy="375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187624" y="3779748"/>
            <a:ext cx="6351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Pext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0052" y="5191472"/>
            <a:ext cx="107112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Pressure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386066" y="4375391"/>
            <a:ext cx="4044092" cy="4861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TransmuralPressure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 err="1" smtClean="0">
                <a:solidFill>
                  <a:schemeClr val="tx1"/>
                </a:solidFill>
              </a:rPr>
              <a:t>Pressure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Pext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5652120" y="3779748"/>
            <a:ext cx="0" cy="2529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652120" y="6309320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6948264" y="4221088"/>
            <a:ext cx="1512168" cy="20882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652120" y="6309320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000481" y="6462968"/>
            <a:ext cx="978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Volume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444867" y="3410462"/>
            <a:ext cx="22749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TransmuralPressure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622260" y="399874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Unstressed</a:t>
            </a:r>
            <a:endParaRPr lang="cs-CZ" dirty="0" smtClean="0"/>
          </a:p>
          <a:p>
            <a:r>
              <a:rPr lang="cs-CZ" dirty="0" err="1" smtClean="0"/>
              <a:t>volume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115744" y="4032086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tressed</a:t>
            </a:r>
            <a:endParaRPr lang="cs-CZ" dirty="0" smtClean="0"/>
          </a:p>
          <a:p>
            <a:r>
              <a:rPr lang="cs-CZ" dirty="0" err="1" smtClean="0"/>
              <a:t>volume</a:t>
            </a:r>
            <a:endParaRPr lang="cs-CZ" dirty="0"/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6948264" y="4032086"/>
            <a:ext cx="0" cy="2277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652120" y="4733976"/>
            <a:ext cx="129614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6948264" y="473397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6862"/>
            <a:ext cx="4276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577711"/>
            <a:ext cx="10494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model </a:t>
            </a:r>
            <a:r>
              <a:rPr lang="cs-CZ" dirty="0" err="1" smtClean="0"/>
              <a:t>BloodElasticCompartment</a:t>
            </a:r>
            <a:r>
              <a:rPr lang="cs-CZ" dirty="0" smtClean="0"/>
              <a:t>  "</a:t>
            </a:r>
            <a:r>
              <a:rPr lang="cs-CZ" dirty="0" err="1" smtClean="0"/>
              <a:t>Elastic</a:t>
            </a:r>
            <a:r>
              <a:rPr lang="cs-CZ" dirty="0" smtClean="0"/>
              <a:t> </a:t>
            </a:r>
            <a:r>
              <a:rPr lang="cs-CZ" dirty="0" err="1" smtClean="0"/>
              <a:t>compartment</a:t>
            </a:r>
            <a:r>
              <a:rPr lang="cs-CZ" dirty="0" smtClean="0"/>
              <a:t> </a:t>
            </a:r>
            <a:r>
              <a:rPr lang="cs-CZ" dirty="0" err="1" smtClean="0"/>
              <a:t>with</a:t>
            </a:r>
            <a:r>
              <a:rPr lang="cs-CZ" dirty="0" smtClean="0"/>
              <a:t> </a:t>
            </a:r>
            <a:r>
              <a:rPr lang="cs-CZ" dirty="0" err="1" smtClean="0"/>
              <a:t>unstressed</a:t>
            </a:r>
            <a:r>
              <a:rPr lang="cs-CZ" dirty="0" smtClean="0"/>
              <a:t> </a:t>
            </a:r>
            <a:r>
              <a:rPr lang="cs-CZ" dirty="0" err="1" smtClean="0"/>
              <a:t>volume</a:t>
            </a:r>
            <a:r>
              <a:rPr lang="cs-CZ" dirty="0" smtClean="0"/>
              <a:t>"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 </a:t>
            </a:r>
            <a:r>
              <a:rPr lang="cs-CZ" b="1" dirty="0" err="1" smtClean="0"/>
              <a:t>Elastance</a:t>
            </a:r>
            <a:r>
              <a:rPr lang="cs-CZ" dirty="0" smtClean="0"/>
              <a:t> "\"in torr/ml\"";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 </a:t>
            </a:r>
            <a:r>
              <a:rPr lang="cs-CZ" b="1" dirty="0" err="1" smtClean="0"/>
              <a:t>Volume</a:t>
            </a:r>
            <a:r>
              <a:rPr lang="cs-CZ" dirty="0" smtClean="0"/>
              <a:t>(start=V0);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 </a:t>
            </a:r>
            <a:r>
              <a:rPr lang="cs-CZ" b="1" dirty="0" err="1" smtClean="0"/>
              <a:t>ExternalPressure</a:t>
            </a:r>
            <a:r>
              <a:rPr lang="cs-CZ" b="1" dirty="0" smtClean="0"/>
              <a:t> </a:t>
            </a:r>
            <a:r>
              <a:rPr lang="cs-CZ" dirty="0" smtClean="0"/>
              <a:t>"\"in torr\"";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Modelica.Blocks.Interfaces.RealInput</a:t>
            </a:r>
            <a:r>
              <a:rPr lang="cs-CZ" dirty="0" smtClean="0"/>
              <a:t> </a:t>
            </a:r>
            <a:r>
              <a:rPr lang="cs-CZ" b="1" dirty="0" err="1" smtClean="0"/>
              <a:t>UnstressedVolume</a:t>
            </a:r>
            <a:r>
              <a:rPr lang="cs-CZ" dirty="0" smtClean="0"/>
              <a:t> "in ml";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 </a:t>
            </a:r>
            <a:r>
              <a:rPr lang="cs-CZ" b="1" dirty="0" err="1" smtClean="0"/>
              <a:t>Pressure</a:t>
            </a:r>
            <a:r>
              <a:rPr lang="cs-CZ" b="1" dirty="0" smtClean="0"/>
              <a:t> </a:t>
            </a:r>
            <a:r>
              <a:rPr lang="cs-CZ" dirty="0" smtClean="0"/>
              <a:t>"</a:t>
            </a:r>
            <a:r>
              <a:rPr lang="cs-CZ" dirty="0" err="1" smtClean="0"/>
              <a:t>Blood</a:t>
            </a:r>
            <a:r>
              <a:rPr lang="cs-CZ" dirty="0" smtClean="0"/>
              <a:t> </a:t>
            </a:r>
            <a:r>
              <a:rPr lang="cs-CZ" dirty="0" err="1" smtClean="0"/>
              <a:t>pressure</a:t>
            </a:r>
            <a:r>
              <a:rPr lang="cs-CZ" dirty="0" smtClean="0"/>
              <a:t> in torr";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BloodFlowConnector</a:t>
            </a:r>
            <a:r>
              <a:rPr lang="cs-CZ" dirty="0" smtClean="0"/>
              <a:t> </a:t>
            </a:r>
            <a:r>
              <a:rPr lang="cs-CZ" b="1" dirty="0" err="1" smtClean="0"/>
              <a:t>bloodFlowInflow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BloodFlowOutflow</a:t>
            </a:r>
            <a:r>
              <a:rPr lang="cs-CZ" b="1" dirty="0" smtClean="0"/>
              <a:t> </a:t>
            </a:r>
            <a:r>
              <a:rPr lang="cs-CZ" b="1" dirty="0" err="1" smtClean="0"/>
              <a:t>bloodFlowOutflow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Modelica.Blocks.Interfaces.RealOutput</a:t>
            </a:r>
            <a:r>
              <a:rPr lang="cs-CZ" dirty="0" smtClean="0"/>
              <a:t> </a:t>
            </a:r>
            <a:r>
              <a:rPr lang="cs-CZ" b="1" dirty="0" err="1" smtClean="0"/>
              <a:t>StressedVolume</a:t>
            </a:r>
            <a:r>
              <a:rPr lang="cs-CZ" b="1" dirty="0" smtClean="0"/>
              <a:t>(</a:t>
            </a:r>
            <a:r>
              <a:rPr lang="cs-CZ" dirty="0" smtClean="0"/>
              <a:t>start=V0);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parameter</a:t>
            </a:r>
            <a:r>
              <a:rPr lang="cs-CZ" dirty="0" smtClean="0"/>
              <a:t> Real </a:t>
            </a:r>
            <a:r>
              <a:rPr lang="cs-CZ" b="1" dirty="0" smtClean="0"/>
              <a:t>V0</a:t>
            </a:r>
            <a:r>
              <a:rPr lang="cs-CZ" dirty="0" smtClean="0"/>
              <a:t>=1 "</a:t>
            </a:r>
            <a:r>
              <a:rPr lang="cs-CZ" dirty="0" err="1" smtClean="0"/>
              <a:t>initial</a:t>
            </a:r>
            <a:r>
              <a:rPr lang="cs-CZ" dirty="0" smtClean="0"/>
              <a:t> </a:t>
            </a:r>
            <a:r>
              <a:rPr lang="cs-CZ" dirty="0" err="1" smtClean="0"/>
              <a:t>volume</a:t>
            </a:r>
            <a:r>
              <a:rPr lang="cs-CZ" dirty="0" smtClean="0"/>
              <a:t> in ml";</a:t>
            </a:r>
          </a:p>
          <a:p>
            <a:r>
              <a:rPr lang="cs-CZ" dirty="0" smtClean="0"/>
              <a:t>  Real </a:t>
            </a:r>
            <a:r>
              <a:rPr lang="cs-CZ" b="1" dirty="0" err="1" smtClean="0"/>
              <a:t>TransmuralPressure</a:t>
            </a:r>
            <a:r>
              <a:rPr lang="cs-CZ" b="1" dirty="0" smtClean="0"/>
              <a:t>;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9014" y="35332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Kapacitor</a:t>
            </a:r>
            <a:r>
              <a:rPr lang="cs-CZ" b="1" dirty="0">
                <a:solidFill>
                  <a:srgbClr val="FF0000"/>
                </a:solidFill>
              </a:rPr>
              <a:t> – elastický </a:t>
            </a:r>
            <a:r>
              <a:rPr lang="cs-CZ" b="1" dirty="0" err="1">
                <a:solidFill>
                  <a:srgbClr val="FF0000"/>
                </a:solidFill>
              </a:rPr>
              <a:t>kompartment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Kapacitor</a:t>
            </a:r>
            <a:r>
              <a:rPr lang="cs-CZ" sz="2800" b="1" dirty="0">
                <a:solidFill>
                  <a:srgbClr val="FF0000"/>
                </a:solidFill>
              </a:rPr>
              <a:t> – elastický </a:t>
            </a:r>
            <a:r>
              <a:rPr lang="cs-CZ" sz="2800" b="1" dirty="0" err="1">
                <a:solidFill>
                  <a:srgbClr val="FF0000"/>
                </a:solidFill>
              </a:rPr>
              <a:t>kompartment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470971" cy="20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01869" y="980728"/>
            <a:ext cx="10494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equation</a:t>
            </a:r>
            <a:r>
              <a:rPr lang="cs-CZ" sz="2400" b="1" dirty="0" smtClean="0"/>
              <a:t> </a:t>
            </a:r>
          </a:p>
          <a:p>
            <a:r>
              <a:rPr lang="cs-CZ" sz="2400" dirty="0" smtClean="0"/>
              <a:t>  </a:t>
            </a:r>
            <a:r>
              <a:rPr lang="cs-CZ" sz="2400" dirty="0" err="1" smtClean="0"/>
              <a:t>bloodFlowInflow.Pressure</a:t>
            </a:r>
            <a:r>
              <a:rPr lang="cs-CZ" sz="2400" dirty="0" smtClean="0"/>
              <a:t>=</a:t>
            </a:r>
            <a:r>
              <a:rPr lang="cs-CZ" sz="2400" dirty="0" err="1" smtClean="0"/>
              <a:t>bloodFlowOutflow.Pressure</a:t>
            </a:r>
            <a:r>
              <a:rPr lang="cs-CZ" sz="2400" dirty="0" smtClean="0"/>
              <a:t>;</a:t>
            </a:r>
          </a:p>
          <a:p>
            <a:r>
              <a:rPr lang="cs-CZ" sz="2400" dirty="0"/>
              <a:t>  </a:t>
            </a:r>
            <a:r>
              <a:rPr lang="cs-CZ" sz="2400" dirty="0" err="1"/>
              <a:t>bloodFlowInflow.Pressure</a:t>
            </a:r>
            <a:r>
              <a:rPr lang="cs-CZ" sz="2400" dirty="0"/>
              <a:t>=</a:t>
            </a:r>
            <a:r>
              <a:rPr lang="cs-CZ" sz="2400" dirty="0" err="1"/>
              <a:t>Pressure</a:t>
            </a:r>
            <a:r>
              <a:rPr lang="cs-CZ" sz="2400" dirty="0"/>
              <a:t>;</a:t>
            </a:r>
          </a:p>
          <a:p>
            <a:r>
              <a:rPr lang="cs-CZ" sz="2400" dirty="0"/>
              <a:t>  </a:t>
            </a:r>
            <a:r>
              <a:rPr lang="cs-CZ" sz="2400" dirty="0" err="1"/>
              <a:t>TransmuralPressure</a:t>
            </a:r>
            <a:r>
              <a:rPr lang="cs-CZ" sz="2400" dirty="0"/>
              <a:t>=</a:t>
            </a:r>
            <a:r>
              <a:rPr lang="cs-CZ" sz="2400" dirty="0" err="1"/>
              <a:t>Pressure</a:t>
            </a:r>
            <a:r>
              <a:rPr lang="cs-CZ" sz="2400" dirty="0"/>
              <a:t> - </a:t>
            </a:r>
            <a:r>
              <a:rPr lang="cs-CZ" sz="2400" dirty="0" err="1"/>
              <a:t>ExternalPressure</a:t>
            </a:r>
            <a:r>
              <a:rPr lang="cs-CZ" sz="2400" dirty="0"/>
              <a:t>;</a:t>
            </a:r>
          </a:p>
          <a:p>
            <a:r>
              <a:rPr lang="cs-CZ" sz="2400" dirty="0"/>
              <a:t>  </a:t>
            </a:r>
            <a:r>
              <a:rPr lang="cs-CZ" sz="2400" b="1" dirty="0"/>
              <a:t>der</a:t>
            </a:r>
            <a:r>
              <a:rPr lang="cs-CZ" sz="2400" dirty="0"/>
              <a:t>(</a:t>
            </a:r>
            <a:r>
              <a:rPr lang="cs-CZ" sz="2400" dirty="0" err="1"/>
              <a:t>Volume</a:t>
            </a:r>
            <a:r>
              <a:rPr lang="cs-CZ" sz="2400" dirty="0"/>
              <a:t>)=</a:t>
            </a:r>
            <a:r>
              <a:rPr lang="cs-CZ" sz="2400" dirty="0" err="1"/>
              <a:t>bloodFlowInflow.Q</a:t>
            </a:r>
            <a:r>
              <a:rPr lang="cs-CZ" sz="2400" dirty="0"/>
              <a:t> + </a:t>
            </a:r>
            <a:r>
              <a:rPr lang="cs-CZ" sz="2400" dirty="0" err="1"/>
              <a:t>bloodFlowOutflow.Q</a:t>
            </a:r>
            <a:r>
              <a:rPr lang="cs-CZ" sz="2400" dirty="0"/>
              <a:t>;</a:t>
            </a:r>
          </a:p>
          <a:p>
            <a:r>
              <a:rPr lang="cs-CZ" sz="2400" dirty="0"/>
              <a:t>  </a:t>
            </a:r>
            <a:r>
              <a:rPr lang="cs-CZ" sz="2400" dirty="0" err="1"/>
              <a:t>StressedVolume</a:t>
            </a:r>
            <a:r>
              <a:rPr lang="cs-CZ" sz="2400" dirty="0"/>
              <a:t>=</a:t>
            </a:r>
            <a:r>
              <a:rPr lang="cs-CZ" sz="2400" dirty="0" err="1"/>
              <a:t>Volume</a:t>
            </a:r>
            <a:r>
              <a:rPr lang="cs-CZ" sz="2400" dirty="0"/>
              <a:t> - </a:t>
            </a:r>
            <a:r>
              <a:rPr lang="cs-CZ" sz="2400" dirty="0" err="1"/>
              <a:t>UnstressedVolume</a:t>
            </a:r>
            <a:r>
              <a:rPr lang="cs-CZ" sz="2400" dirty="0"/>
              <a:t>;</a:t>
            </a:r>
          </a:p>
          <a:p>
            <a:r>
              <a:rPr lang="cs-CZ" sz="2400" dirty="0"/>
              <a:t>  </a:t>
            </a:r>
            <a:r>
              <a:rPr lang="cs-CZ" sz="2400" b="1" dirty="0" err="1"/>
              <a:t>if</a:t>
            </a:r>
            <a:r>
              <a:rPr lang="cs-CZ" sz="2400" dirty="0"/>
              <a:t> </a:t>
            </a:r>
            <a:r>
              <a:rPr lang="cs-CZ" sz="2400" dirty="0" err="1"/>
              <a:t>StressedVolume</a:t>
            </a:r>
            <a:r>
              <a:rPr lang="cs-CZ" sz="2400" dirty="0"/>
              <a:t> &gt; 0 </a:t>
            </a:r>
            <a:r>
              <a:rPr lang="cs-CZ" sz="2400" b="1" dirty="0" err="1"/>
              <a:t>then</a:t>
            </a:r>
            <a:endParaRPr lang="cs-CZ" sz="2400" b="1" dirty="0"/>
          </a:p>
          <a:p>
            <a:r>
              <a:rPr lang="cs-CZ" sz="2400" dirty="0"/>
              <a:t>    </a:t>
            </a:r>
            <a:r>
              <a:rPr lang="cs-CZ" sz="2400" dirty="0" err="1"/>
              <a:t>TransmuralPressure</a:t>
            </a:r>
            <a:r>
              <a:rPr lang="cs-CZ" sz="2400" dirty="0"/>
              <a:t>=</a:t>
            </a:r>
            <a:r>
              <a:rPr lang="cs-CZ" sz="2400" dirty="0" err="1"/>
              <a:t>Elastance</a:t>
            </a:r>
            <a:r>
              <a:rPr lang="cs-CZ" sz="2400" dirty="0"/>
              <a:t>*</a:t>
            </a:r>
            <a:r>
              <a:rPr lang="cs-CZ" sz="2400" dirty="0" err="1"/>
              <a:t>StressedVolume</a:t>
            </a:r>
            <a:r>
              <a:rPr lang="cs-CZ" sz="2400" dirty="0"/>
              <a:t>;</a:t>
            </a:r>
          </a:p>
          <a:p>
            <a:r>
              <a:rPr lang="cs-CZ" sz="2400" dirty="0"/>
              <a:t>  </a:t>
            </a:r>
            <a:r>
              <a:rPr lang="cs-CZ" sz="2400" b="1" dirty="0" err="1"/>
              <a:t>else</a:t>
            </a:r>
            <a:endParaRPr lang="cs-CZ" sz="2400" b="1" dirty="0"/>
          </a:p>
          <a:p>
            <a:r>
              <a:rPr lang="cs-CZ" sz="2400" dirty="0"/>
              <a:t>    </a:t>
            </a:r>
            <a:r>
              <a:rPr lang="cs-CZ" sz="2400" dirty="0" err="1"/>
              <a:t>TransmuralPressure</a:t>
            </a:r>
            <a:r>
              <a:rPr lang="cs-CZ" sz="2400" dirty="0"/>
              <a:t>=0;</a:t>
            </a:r>
          </a:p>
          <a:p>
            <a:r>
              <a:rPr lang="cs-CZ" sz="2400" dirty="0"/>
              <a:t> </a:t>
            </a:r>
            <a:r>
              <a:rPr lang="cs-CZ" sz="2400" b="1" dirty="0"/>
              <a:t> end </a:t>
            </a:r>
            <a:r>
              <a:rPr lang="cs-CZ" sz="2400" b="1" dirty="0" err="1"/>
              <a:t>if</a:t>
            </a:r>
            <a:r>
              <a:rPr lang="cs-CZ" sz="2400" dirty="0"/>
              <a:t>;</a:t>
            </a:r>
          </a:p>
          <a:p>
            <a:r>
              <a:rPr lang="cs-CZ" sz="2400" b="1" dirty="0"/>
              <a:t>end </a:t>
            </a:r>
            <a:r>
              <a:rPr lang="cs-CZ" sz="2400" b="1" dirty="0" err="1"/>
              <a:t>BloodElasticCompartment</a:t>
            </a:r>
            <a:r>
              <a:rPr lang="cs-CZ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849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1054"/>
          <a:stretch/>
        </p:blipFill>
        <p:spPr bwMode="auto">
          <a:xfrm>
            <a:off x="0" y="620690"/>
            <a:ext cx="9144000" cy="86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Chlopeň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 b="35664"/>
          <a:stretch/>
        </p:blipFill>
        <p:spPr bwMode="auto">
          <a:xfrm>
            <a:off x="-9982" y="1487838"/>
            <a:ext cx="9144000" cy="13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0581" t="5983" r="19115" b="56339"/>
          <a:stretch/>
        </p:blipFill>
        <p:spPr bwMode="auto">
          <a:xfrm>
            <a:off x="1259632" y="2996952"/>
            <a:ext cx="5707366" cy="375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6210" b="200"/>
          <a:stretch/>
        </p:blipFill>
        <p:spPr bwMode="auto">
          <a:xfrm>
            <a:off x="-5516" y="3717032"/>
            <a:ext cx="9144000" cy="13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9532" y="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Elasický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kompartment</a:t>
            </a:r>
            <a:r>
              <a:rPr lang="cs-CZ" sz="2800" b="1" dirty="0" smtClean="0">
                <a:solidFill>
                  <a:srgbClr val="FF0000"/>
                </a:solidFill>
              </a:rPr>
              <a:t> s proměnnou poddajností (resp. elasticitou)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8659" b="62682"/>
          <a:stretch/>
        </p:blipFill>
        <p:spPr bwMode="auto">
          <a:xfrm>
            <a:off x="-5516" y="1916832"/>
            <a:ext cx="9144000" cy="180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" b="91130"/>
          <a:stretch/>
        </p:blipFill>
        <p:spPr bwMode="auto">
          <a:xfrm>
            <a:off x="-2233" y="1052736"/>
            <a:ext cx="9144000" cy="8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2016224" cy="1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 rot="5111285">
            <a:off x="3151624" y="4110632"/>
            <a:ext cx="295898" cy="21905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283968" y="5041905"/>
            <a:ext cx="1368152" cy="3814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Proměnná </a:t>
            </a:r>
            <a:r>
              <a:rPr lang="cs-CZ" sz="1400" dirty="0" err="1">
                <a:solidFill>
                  <a:schemeClr val="tx1"/>
                </a:solidFill>
              </a:rPr>
              <a:t>E</a:t>
            </a:r>
            <a:r>
              <a:rPr lang="cs-CZ" sz="1400" dirty="0" err="1" smtClean="0">
                <a:solidFill>
                  <a:schemeClr val="tx1"/>
                </a:solidFill>
              </a:rPr>
              <a:t>lastance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512999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Modelování činnosti síní a komor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7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547664" y="2060848"/>
            <a:ext cx="28803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18448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912" y="18355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547664" y="256490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455912" y="213285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059832" y="2060848"/>
            <a:ext cx="1" cy="4947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2514248" y="2024844"/>
            <a:ext cx="509580" cy="57054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267744" y="1484784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= 0</a:t>
            </a:r>
            <a:endParaRPr lang="cs-CZ" baseline="-25000" dirty="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228184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80424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788024" y="40770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i=0</a:t>
            </a:r>
          </a:p>
          <a:p>
            <a:r>
              <a:rPr lang="cs-CZ" dirty="0" smtClean="0"/>
              <a:t>když v =&lt; 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v=0</a:t>
            </a:r>
          </a:p>
          <a:p>
            <a:r>
              <a:rPr lang="cs-CZ" dirty="0" smtClean="0"/>
              <a:t>když i &gt;= 0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1619672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347864" y="5373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53" name="Přímá spojovací šipka 52"/>
          <p:cNvCxnSpPr>
            <a:stCxn id="51" idx="1"/>
            <a:endCxn id="50" idx="3"/>
          </p:cNvCxnSpPr>
          <p:nvPr/>
        </p:nvCxnSpPr>
        <p:spPr>
          <a:xfrm flipH="1">
            <a:off x="1871664" y="5557882"/>
            <a:ext cx="14762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1700064" y="2771636"/>
            <a:ext cx="2880320" cy="1161420"/>
            <a:chOff x="1700064" y="2771636"/>
            <a:chExt cx="2880320" cy="1161420"/>
          </a:xfrm>
        </p:grpSpPr>
        <p:cxnSp>
          <p:nvCxnSpPr>
            <p:cNvPr id="57" name="Přímá spojovací čára 56"/>
            <p:cNvCxnSpPr/>
            <p:nvPr/>
          </p:nvCxnSpPr>
          <p:spPr>
            <a:xfrm>
              <a:off x="1700064" y="3573016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ovéPole 57"/>
            <p:cNvSpPr txBox="1"/>
            <p:nvPr/>
          </p:nvSpPr>
          <p:spPr>
            <a:xfrm>
              <a:off x="2123728" y="314096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3707904" y="2852936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 smtClean="0"/>
                <a:t>p</a:t>
              </a:r>
              <a:r>
                <a:rPr lang="cs-CZ" sz="3600" baseline="-25000" dirty="0" smtClean="0"/>
                <a:t>2</a:t>
              </a:r>
              <a:endParaRPr lang="cs-CZ" sz="3600" baseline="-25000" dirty="0"/>
            </a:p>
          </p:txBody>
        </p:sp>
        <p:cxnSp>
          <p:nvCxnSpPr>
            <p:cNvPr id="60" name="Přímá spojovací čára 59"/>
            <p:cNvCxnSpPr/>
            <p:nvPr/>
          </p:nvCxnSpPr>
          <p:spPr>
            <a:xfrm>
              <a:off x="2987824" y="3243456"/>
              <a:ext cx="5524" cy="689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vnoramenný trojúhelník 60"/>
            <p:cNvSpPr/>
            <p:nvPr/>
          </p:nvSpPr>
          <p:spPr>
            <a:xfrm rot="5400000">
              <a:off x="2465766" y="3302986"/>
              <a:ext cx="540060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3275856" y="356372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 = 0</a:t>
              </a:r>
              <a:endParaRPr lang="cs-CZ" baseline="-2500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2195736" y="2771636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v= p</a:t>
              </a:r>
              <a:r>
                <a:rPr lang="cs-CZ" baseline="-25000" dirty="0" smtClean="0"/>
                <a:t>2</a:t>
              </a:r>
              <a:r>
                <a:rPr lang="cs-CZ" dirty="0" smtClean="0"/>
                <a:t>- p</a:t>
              </a:r>
              <a:r>
                <a:rPr lang="cs-CZ" baseline="-25000" dirty="0" smtClean="0"/>
                <a:t>1</a:t>
              </a:r>
              <a:r>
                <a:rPr lang="cs-CZ" dirty="0" smtClean="0"/>
                <a:t> &lt;= 0</a:t>
              </a:r>
              <a:endParaRPr lang="cs-CZ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732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404664"/>
            <a:ext cx="8219256" cy="1008113"/>
          </a:xfrm>
        </p:spPr>
        <p:txBody>
          <a:bodyPr/>
          <a:lstStyle/>
          <a:p>
            <a:r>
              <a:rPr lang="cs-CZ" b="1" dirty="0" smtClean="0"/>
              <a:t>Statická 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Příklad</a:t>
            </a:r>
          </a:p>
          <a:p>
            <a:pPr>
              <a:buNone/>
            </a:pPr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184576" cy="347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9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prava 3"/>
          <p:cNvSpPr/>
          <p:nvPr/>
        </p:nvSpPr>
        <p:spPr>
          <a:xfrm>
            <a:off x="1547664" y="2060848"/>
            <a:ext cx="28803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18448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912" y="18355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547664" y="256490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700064" y="3573016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31409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07904" y="2852936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</a:t>
            </a:r>
            <a:r>
              <a:rPr lang="cs-CZ" sz="3600" baseline="-25000" dirty="0" smtClean="0"/>
              <a:t>2</a:t>
            </a:r>
            <a:endParaRPr lang="cs-CZ" sz="36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55912" y="213285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2987824" y="3243456"/>
            <a:ext cx="5524" cy="68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vnoramenný trojúhelník 18"/>
          <p:cNvSpPr/>
          <p:nvPr/>
        </p:nvSpPr>
        <p:spPr>
          <a:xfrm rot="5400000">
            <a:off x="2465766" y="3302986"/>
            <a:ext cx="540060" cy="5040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059832" y="2060848"/>
            <a:ext cx="1" cy="4947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2514248" y="2024844"/>
            <a:ext cx="509580" cy="57054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275856" y="356372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= 0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267744" y="148478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= 0</a:t>
            </a:r>
            <a:endParaRPr lang="cs-CZ" baseline="-25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195736" y="277163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&lt;= 0</a:t>
            </a:r>
            <a:endParaRPr lang="cs-CZ" baseline="-25000" dirty="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228184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80424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320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s&lt;0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s&gt; 0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44208" y="406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s= 0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72" name="Skupina 71"/>
          <p:cNvGrpSpPr/>
          <p:nvPr/>
        </p:nvGrpSpPr>
        <p:grpSpPr>
          <a:xfrm>
            <a:off x="2051720" y="5219908"/>
            <a:ext cx="3600400" cy="666656"/>
            <a:chOff x="2051720" y="5219908"/>
            <a:chExt cx="3600400" cy="666656"/>
          </a:xfrm>
        </p:grpSpPr>
        <p:sp>
          <p:nvSpPr>
            <p:cNvPr id="73" name="TextovéPole 72"/>
            <p:cNvSpPr txBox="1"/>
            <p:nvPr/>
          </p:nvSpPr>
          <p:spPr>
            <a:xfrm>
              <a:off x="3779912" y="522920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= s : </a:t>
              </a:r>
              <a:r>
                <a:rPr lang="cs-CZ" dirty="0" err="1" smtClean="0"/>
                <a:t>s</a:t>
              </a:r>
              <a:r>
                <a:rPr lang="cs-CZ" dirty="0" smtClean="0"/>
                <a:t>&lt;0</a:t>
              </a:r>
              <a:endParaRPr lang="cs-CZ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779912" y="55172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= 0 : s&gt;=0</a:t>
              </a:r>
              <a:endParaRPr lang="cs-CZ" dirty="0"/>
            </a:p>
          </p:txBody>
        </p:sp>
        <p:sp>
          <p:nvSpPr>
            <p:cNvPr id="75" name="Levá složená závorka 74"/>
            <p:cNvSpPr/>
            <p:nvPr/>
          </p:nvSpPr>
          <p:spPr>
            <a:xfrm>
              <a:off x="3635896" y="5301208"/>
              <a:ext cx="144016" cy="576064"/>
            </a:xfrm>
            <a:prstGeom prst="leftBrac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6" name="Skupina 61"/>
            <p:cNvGrpSpPr/>
            <p:nvPr/>
          </p:nvGrpSpPr>
          <p:grpSpPr>
            <a:xfrm>
              <a:off x="2051720" y="5219908"/>
              <a:ext cx="1296144" cy="657364"/>
              <a:chOff x="2051720" y="5219908"/>
              <a:chExt cx="1296144" cy="657364"/>
            </a:xfrm>
          </p:grpSpPr>
          <p:sp>
            <p:nvSpPr>
              <p:cNvPr id="77" name="Levá složená závorka 76"/>
              <p:cNvSpPr/>
              <p:nvPr/>
            </p:nvSpPr>
            <p:spPr>
              <a:xfrm>
                <a:off x="2051720" y="5301208"/>
                <a:ext cx="144016" cy="576064"/>
              </a:xfrm>
              <a:prstGeom prst="leftBrac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123728" y="521990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= 0 : s&lt;0</a:t>
                </a:r>
                <a:endParaRPr lang="cs-CZ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2123728" y="550794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= s : s&gt;=0</a:t>
                </a:r>
                <a:endParaRPr lang="cs-CZ" dirty="0"/>
              </a:p>
            </p:txBody>
          </p:sp>
        </p:grpSp>
      </p:grpSp>
      <p:cxnSp>
        <p:nvCxnSpPr>
          <p:cNvPr id="81" name="Přímá spojovací čára 80"/>
          <p:cNvCxnSpPr/>
          <p:nvPr/>
        </p:nvCxnSpPr>
        <p:spPr>
          <a:xfrm flipH="1" flipV="1">
            <a:off x="6300192" y="4045714"/>
            <a:ext cx="144016" cy="1753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300192" y="2420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7668344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320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s&lt;0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s&gt; 0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52592" y="406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s= 0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3779912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</a:t>
            </a:r>
            <a:r>
              <a:rPr lang="cs-CZ" dirty="0" err="1" smtClean="0"/>
              <a:t>s</a:t>
            </a:r>
            <a:r>
              <a:rPr lang="cs-CZ" dirty="0" smtClean="0"/>
              <a:t>&lt;0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779912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s&gt;=0</a:t>
            </a:r>
            <a:endParaRPr lang="cs-CZ" dirty="0"/>
          </a:p>
        </p:txBody>
      </p:sp>
      <p:sp>
        <p:nvSpPr>
          <p:cNvPr id="52" name="Levá složená závorka 51"/>
          <p:cNvSpPr/>
          <p:nvPr/>
        </p:nvSpPr>
        <p:spPr>
          <a:xfrm>
            <a:off x="3635896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vá složená závorka 54"/>
          <p:cNvSpPr/>
          <p:nvPr/>
        </p:nvSpPr>
        <p:spPr>
          <a:xfrm>
            <a:off x="2051720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2123728" y="52199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s&lt;0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2123728" y="550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s&gt;=0</a:t>
            </a:r>
            <a:endParaRPr lang="cs-CZ" dirty="0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611560" y="2204864"/>
            <a:ext cx="30243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58" idx="1"/>
          </p:cNvCxnSpPr>
          <p:nvPr/>
        </p:nvCxnSpPr>
        <p:spPr>
          <a:xfrm>
            <a:off x="2051720" y="1381418"/>
            <a:ext cx="0" cy="183155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635896" y="19888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2051720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62" name="Přímá spojovací čára 61"/>
          <p:cNvCxnSpPr/>
          <p:nvPr/>
        </p:nvCxnSpPr>
        <p:spPr>
          <a:xfrm>
            <a:off x="611560" y="4149080"/>
            <a:ext cx="30243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2051720" y="3325634"/>
            <a:ext cx="0" cy="183155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635896" y="393305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2051720" y="32036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67" name="Přímá spojovací čára 66"/>
          <p:cNvCxnSpPr/>
          <p:nvPr/>
        </p:nvCxnSpPr>
        <p:spPr>
          <a:xfrm flipH="1">
            <a:off x="2051720" y="2204864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flipH="1">
            <a:off x="827584" y="2204864"/>
            <a:ext cx="122413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621443" y="249289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v=s</a:t>
            </a:r>
            <a:endParaRPr lang="cs-CZ" dirty="0"/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123728" y="177281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v=0</a:t>
            </a:r>
            <a:endParaRPr lang="cs-CZ" dirty="0"/>
          </a:p>
        </p:txBody>
      </p:sp>
      <p:cxnSp>
        <p:nvCxnSpPr>
          <p:cNvPr id="75" name="Přímá spojovací čára 74"/>
          <p:cNvCxnSpPr/>
          <p:nvPr/>
        </p:nvCxnSpPr>
        <p:spPr>
          <a:xfrm flipH="1">
            <a:off x="2051720" y="3284984"/>
            <a:ext cx="122413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H="1">
            <a:off x="539552" y="4149080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611560" y="371703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i=0</a:t>
            </a:r>
            <a:endParaRPr lang="cs-CZ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2627784" y="306896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i=s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8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kupina 78"/>
          <p:cNvGrpSpPr/>
          <p:nvPr/>
        </p:nvGrpSpPr>
        <p:grpSpPr>
          <a:xfrm>
            <a:off x="179512" y="1115452"/>
            <a:ext cx="1460402" cy="3969732"/>
            <a:chOff x="179512" y="1115452"/>
            <a:chExt cx="1460402" cy="3969732"/>
          </a:xfrm>
        </p:grpSpPr>
        <p:sp>
          <p:nvSpPr>
            <p:cNvPr id="61" name="Obdélník 60"/>
            <p:cNvSpPr/>
            <p:nvPr/>
          </p:nvSpPr>
          <p:spPr>
            <a:xfrm>
              <a:off x="179512" y="1124744"/>
              <a:ext cx="1440160" cy="3960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323528" y="1115452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open=</a:t>
              </a:r>
              <a:r>
                <a:rPr lang="cs-CZ" i="1" dirty="0" err="1" smtClean="0"/>
                <a:t>false</a:t>
              </a:r>
              <a:endParaRPr lang="cs-CZ" i="1" dirty="0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1619672" y="1124744"/>
            <a:ext cx="1584176" cy="3960440"/>
            <a:chOff x="1619672" y="1124744"/>
            <a:chExt cx="1584176" cy="3960440"/>
          </a:xfrm>
        </p:grpSpPr>
        <p:sp>
          <p:nvSpPr>
            <p:cNvPr id="66" name="Obdélník 65"/>
            <p:cNvSpPr/>
            <p:nvPr/>
          </p:nvSpPr>
          <p:spPr>
            <a:xfrm>
              <a:off x="1619672" y="1124744"/>
              <a:ext cx="1584176" cy="3960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1907704" y="112474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open=</a:t>
              </a:r>
              <a:r>
                <a:rPr lang="cs-CZ" i="1" dirty="0" err="1" smtClean="0"/>
                <a:t>true</a:t>
              </a:r>
              <a:endParaRPr lang="cs-CZ" i="1" dirty="0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020272" y="188640"/>
            <a:ext cx="1898979" cy="1791945"/>
            <a:chOff x="4837172" y="2043823"/>
            <a:chExt cx="3375641" cy="3185377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4860032" y="4005064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Skupina 40"/>
            <p:cNvGrpSpPr/>
            <p:nvPr/>
          </p:nvGrpSpPr>
          <p:grpSpPr>
            <a:xfrm>
              <a:off x="4837172" y="2043823"/>
              <a:ext cx="3375641" cy="3185377"/>
              <a:chOff x="4837172" y="2043823"/>
              <a:chExt cx="3375641" cy="3185377"/>
            </a:xfrm>
          </p:grpSpPr>
          <p:cxnSp>
            <p:nvCxnSpPr>
              <p:cNvPr id="30" name="Přímá spojovací čára 29"/>
              <p:cNvCxnSpPr/>
              <p:nvPr/>
            </p:nvCxnSpPr>
            <p:spPr>
              <a:xfrm>
                <a:off x="6228184" y="2420888"/>
                <a:ext cx="72008" cy="280831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ovéPole 34"/>
              <p:cNvSpPr txBox="1"/>
              <p:nvPr/>
            </p:nvSpPr>
            <p:spPr>
              <a:xfrm>
                <a:off x="6172732" y="2043823"/>
                <a:ext cx="50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i</a:t>
                </a:r>
                <a:endParaRPr lang="cs-CZ" dirty="0"/>
              </a:p>
            </p:txBody>
          </p:sp>
          <p:cxnSp>
            <p:nvCxnSpPr>
              <p:cNvPr id="37" name="Přímá spojovací čára 36"/>
              <p:cNvCxnSpPr/>
              <p:nvPr/>
            </p:nvCxnSpPr>
            <p:spPr>
              <a:xfrm>
                <a:off x="4837172" y="4005064"/>
                <a:ext cx="14401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flipH="1" flipV="1">
                <a:off x="6228184" y="2492896"/>
                <a:ext cx="41528" cy="15206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7708756" y="3693175"/>
                <a:ext cx="504057" cy="65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4932039" y="4077071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s&lt;0</a:t>
                </a:r>
                <a:endParaRPr lang="cs-CZ" sz="1600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6300192" y="2780928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s&gt; 0</a:t>
                </a:r>
                <a:endParaRPr lang="cs-CZ" sz="1600" dirty="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452591" y="4067780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s= 0</a:t>
                </a:r>
                <a:endParaRPr lang="cs-CZ" sz="1600" dirty="0"/>
              </a:p>
            </p:txBody>
          </p:sp>
        </p:grpSp>
      </p:grp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3779912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</a:t>
            </a:r>
            <a:r>
              <a:rPr lang="cs-CZ" dirty="0" err="1" smtClean="0"/>
              <a:t>s</a:t>
            </a:r>
            <a:r>
              <a:rPr lang="cs-CZ" dirty="0" smtClean="0"/>
              <a:t>&lt;0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779912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s&gt;=0</a:t>
            </a:r>
            <a:endParaRPr lang="cs-CZ" dirty="0"/>
          </a:p>
        </p:txBody>
      </p:sp>
      <p:sp>
        <p:nvSpPr>
          <p:cNvPr id="52" name="Levá složená závorka 51"/>
          <p:cNvSpPr/>
          <p:nvPr/>
        </p:nvSpPr>
        <p:spPr>
          <a:xfrm>
            <a:off x="3635896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vá složená závorka 54"/>
          <p:cNvSpPr/>
          <p:nvPr/>
        </p:nvSpPr>
        <p:spPr>
          <a:xfrm>
            <a:off x="2051720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2123728" y="52199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s&lt;0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2123728" y="550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s&gt;=0</a:t>
            </a:r>
            <a:endParaRPr lang="cs-CZ" dirty="0"/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60" name="Skupina 59"/>
          <p:cNvGrpSpPr/>
          <p:nvPr/>
        </p:nvGrpSpPr>
        <p:grpSpPr>
          <a:xfrm>
            <a:off x="111484" y="1196752"/>
            <a:ext cx="3380396" cy="3960440"/>
            <a:chOff x="543532" y="1196752"/>
            <a:chExt cx="3380396" cy="3960440"/>
          </a:xfrm>
        </p:grpSpPr>
        <p:sp>
          <p:nvSpPr>
            <p:cNvPr id="58" name="TextovéPole 57"/>
            <p:cNvSpPr txBox="1"/>
            <p:nvPr/>
          </p:nvSpPr>
          <p:spPr>
            <a:xfrm>
              <a:off x="2051720" y="11967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</a:t>
              </a:r>
              <a:endParaRPr lang="cs-CZ" dirty="0"/>
            </a:p>
          </p:txBody>
        </p:sp>
        <p:grpSp>
          <p:nvGrpSpPr>
            <p:cNvPr id="53" name="Skupina 52"/>
            <p:cNvGrpSpPr/>
            <p:nvPr/>
          </p:nvGrpSpPr>
          <p:grpSpPr>
            <a:xfrm>
              <a:off x="543532" y="1381418"/>
              <a:ext cx="3380396" cy="3775774"/>
              <a:chOff x="539552" y="1381418"/>
              <a:chExt cx="3380396" cy="3775774"/>
            </a:xfrm>
          </p:grpSpPr>
          <p:sp>
            <p:nvSpPr>
              <p:cNvPr id="57" name="TextovéPole 56"/>
              <p:cNvSpPr txBox="1"/>
              <p:nvPr/>
            </p:nvSpPr>
            <p:spPr>
              <a:xfrm>
                <a:off x="3635896" y="198884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</a:t>
                </a:r>
                <a:endParaRPr lang="cs-CZ" dirty="0"/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3635896" y="393305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</a:t>
                </a:r>
                <a:endParaRPr lang="cs-CZ" dirty="0"/>
              </a:p>
            </p:txBody>
          </p:sp>
          <p:grpSp>
            <p:nvGrpSpPr>
              <p:cNvPr id="46" name="Skupina 45"/>
              <p:cNvGrpSpPr/>
              <p:nvPr/>
            </p:nvGrpSpPr>
            <p:grpSpPr>
              <a:xfrm>
                <a:off x="539552" y="1381418"/>
                <a:ext cx="3096344" cy="3775774"/>
                <a:chOff x="539552" y="1381418"/>
                <a:chExt cx="3096344" cy="3775774"/>
              </a:xfrm>
            </p:grpSpPr>
            <p:cxnSp>
              <p:nvCxnSpPr>
                <p:cNvPr id="63" name="Přímá spojovací čára 62"/>
                <p:cNvCxnSpPr/>
                <p:nvPr/>
              </p:nvCxnSpPr>
              <p:spPr>
                <a:xfrm>
                  <a:off x="2051720" y="3325634"/>
                  <a:ext cx="0" cy="1831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Skupina 44"/>
                <p:cNvGrpSpPr/>
                <p:nvPr/>
              </p:nvGrpSpPr>
              <p:grpSpPr>
                <a:xfrm>
                  <a:off x="539552" y="1381418"/>
                  <a:ext cx="3096344" cy="2767662"/>
                  <a:chOff x="539552" y="1381418"/>
                  <a:chExt cx="3096344" cy="2767662"/>
                </a:xfrm>
              </p:grpSpPr>
              <p:cxnSp>
                <p:nvCxnSpPr>
                  <p:cNvPr id="40" name="Přímá spojovací čára 39"/>
                  <p:cNvCxnSpPr/>
                  <p:nvPr/>
                </p:nvCxnSpPr>
                <p:spPr>
                  <a:xfrm>
                    <a:off x="611560" y="2204864"/>
                    <a:ext cx="302433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Přímá spojovací čára 53"/>
                  <p:cNvCxnSpPr>
                    <a:stCxn id="58" idx="1"/>
                  </p:cNvCxnSpPr>
                  <p:nvPr/>
                </p:nvCxnSpPr>
                <p:spPr>
                  <a:xfrm>
                    <a:off x="2047740" y="1381418"/>
                    <a:ext cx="3980" cy="1831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ovací čára 61"/>
                  <p:cNvCxnSpPr/>
                  <p:nvPr/>
                </p:nvCxnSpPr>
                <p:spPr>
                  <a:xfrm>
                    <a:off x="611560" y="4149080"/>
                    <a:ext cx="302433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ovéPole 64"/>
                  <p:cNvSpPr txBox="1"/>
                  <p:nvPr/>
                </p:nvSpPr>
                <p:spPr>
                  <a:xfrm>
                    <a:off x="2051720" y="3203684"/>
                    <a:ext cx="2519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</a:t>
                    </a:r>
                    <a:endParaRPr lang="cs-CZ" dirty="0"/>
                  </a:p>
                </p:txBody>
              </p:sp>
              <p:cxnSp>
                <p:nvCxnSpPr>
                  <p:cNvPr id="67" name="Přímá spojovací čára 66"/>
                  <p:cNvCxnSpPr/>
                  <p:nvPr/>
                </p:nvCxnSpPr>
                <p:spPr>
                  <a:xfrm flipH="1">
                    <a:off x="2051720" y="2204864"/>
                    <a:ext cx="151216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ovací čára 68"/>
                  <p:cNvCxnSpPr/>
                  <p:nvPr/>
                </p:nvCxnSpPr>
                <p:spPr>
                  <a:xfrm flipH="1">
                    <a:off x="827584" y="2204864"/>
                    <a:ext cx="1224136" cy="86409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ovéPole 70"/>
                  <p:cNvSpPr txBox="1"/>
                  <p:nvPr/>
                </p:nvSpPr>
                <p:spPr>
                  <a:xfrm>
                    <a:off x="621443" y="2492896"/>
                    <a:ext cx="5485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v=s</a:t>
                    </a:r>
                    <a:endParaRPr lang="cs-CZ" dirty="0"/>
                  </a:p>
                </p:txBody>
              </p:sp>
              <p:sp>
                <p:nvSpPr>
                  <p:cNvPr id="74" name="TextovéPole 73"/>
                  <p:cNvSpPr txBox="1"/>
                  <p:nvPr/>
                </p:nvSpPr>
                <p:spPr>
                  <a:xfrm>
                    <a:off x="2123728" y="1772816"/>
                    <a:ext cx="5902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v=0</a:t>
                    </a:r>
                    <a:endParaRPr lang="cs-CZ" dirty="0"/>
                  </a:p>
                </p:txBody>
              </p:sp>
              <p:cxnSp>
                <p:nvCxnSpPr>
                  <p:cNvPr id="75" name="Přímá spojovací čára 74"/>
                  <p:cNvCxnSpPr/>
                  <p:nvPr/>
                </p:nvCxnSpPr>
                <p:spPr>
                  <a:xfrm flipH="1">
                    <a:off x="2051720" y="3284984"/>
                    <a:ext cx="1224136" cy="86409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Přímá spojovací čára 75"/>
                  <p:cNvCxnSpPr/>
                  <p:nvPr/>
                </p:nvCxnSpPr>
                <p:spPr>
                  <a:xfrm flipH="1">
                    <a:off x="539552" y="4149080"/>
                    <a:ext cx="151216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xtovéPole 76"/>
                  <p:cNvSpPr txBox="1"/>
                  <p:nvPr/>
                </p:nvSpPr>
                <p:spPr>
                  <a:xfrm>
                    <a:off x="611560" y="3717032"/>
                    <a:ext cx="5421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i=0</a:t>
                    </a:r>
                    <a:endParaRPr lang="cs-CZ" dirty="0"/>
                  </a:p>
                </p:txBody>
              </p:sp>
              <p:sp>
                <p:nvSpPr>
                  <p:cNvPr id="78" name="TextovéPole 77"/>
                  <p:cNvSpPr txBox="1"/>
                  <p:nvPr/>
                </p:nvSpPr>
                <p:spPr>
                  <a:xfrm>
                    <a:off x="2627784" y="3068960"/>
                    <a:ext cx="500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i=s</a:t>
                    </a:r>
                    <a:endParaRPr lang="cs-CZ" dirty="0"/>
                  </a:p>
                </p:txBody>
              </p:sp>
            </p:grpSp>
          </p:grpSp>
        </p:grpSp>
      </p:grpSp>
      <p:sp>
        <p:nvSpPr>
          <p:cNvPr id="43" name="TextovéPole 42"/>
          <p:cNvSpPr txBox="1"/>
          <p:nvPr/>
        </p:nvSpPr>
        <p:spPr>
          <a:xfrm>
            <a:off x="3571411" y="2204864"/>
            <a:ext cx="5537093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/>
              <a:t>model</a:t>
            </a:r>
            <a:r>
              <a:rPr lang="cs-CZ" sz="1600" dirty="0" smtClean="0"/>
              <a:t> </a:t>
            </a:r>
            <a:r>
              <a:rPr lang="cs-CZ" sz="1600" dirty="0" err="1" smtClean="0"/>
              <a:t>IdealDiode</a:t>
            </a:r>
            <a:r>
              <a:rPr lang="cs-CZ" sz="1600" dirty="0" smtClean="0"/>
              <a:t> „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  <a:r>
              <a:rPr lang="cs-CZ" sz="1600" dirty="0" err="1" smtClean="0"/>
              <a:t>Ideal</a:t>
            </a:r>
            <a:r>
              <a:rPr lang="cs-CZ" sz="1600" dirty="0" smtClean="0"/>
              <a:t> </a:t>
            </a:r>
            <a:r>
              <a:rPr lang="cs-CZ" sz="1600" dirty="0" err="1" smtClean="0"/>
              <a:t>Diode</a:t>
            </a:r>
            <a:r>
              <a:rPr lang="cs-CZ" sz="1600" dirty="0" smtClean="0"/>
              <a:t>“</a:t>
            </a:r>
          </a:p>
          <a:p>
            <a:r>
              <a:rPr lang="cs-CZ" sz="1600" dirty="0" smtClean="0"/>
              <a:t>        </a:t>
            </a:r>
            <a:r>
              <a:rPr lang="cs-CZ" sz="1600" dirty="0" err="1" smtClean="0"/>
              <a:t>extends</a:t>
            </a:r>
            <a:r>
              <a:rPr lang="cs-CZ" sz="1600" dirty="0" smtClean="0"/>
              <a:t> </a:t>
            </a:r>
            <a:r>
              <a:rPr lang="cs-CZ" sz="1600" dirty="0" err="1" smtClean="0"/>
              <a:t>Modelica.Electrical.Analog.Interface.OnePort</a:t>
            </a:r>
            <a:r>
              <a:rPr lang="cs-CZ" sz="1600" dirty="0" smtClean="0"/>
              <a:t>;</a:t>
            </a:r>
          </a:p>
          <a:p>
            <a:r>
              <a:rPr lang="cs-CZ" sz="1600" b="1" dirty="0" err="1" smtClean="0"/>
              <a:t>protected</a:t>
            </a:r>
            <a:endParaRPr lang="cs-CZ" sz="1600" b="1" dirty="0" smtClean="0"/>
          </a:p>
          <a:p>
            <a:r>
              <a:rPr lang="cs-CZ" sz="1600" b="1" dirty="0" smtClean="0"/>
              <a:t>        </a:t>
            </a:r>
            <a:r>
              <a:rPr lang="cs-CZ" sz="1600" dirty="0" smtClean="0"/>
              <a:t>Real  s „</a:t>
            </a:r>
            <a:r>
              <a:rPr lang="cs-CZ" sz="1600" dirty="0" err="1" smtClean="0"/>
              <a:t>Parametric</a:t>
            </a:r>
            <a:r>
              <a:rPr lang="cs-CZ" sz="1600" dirty="0" smtClean="0"/>
              <a:t> independent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“</a:t>
            </a:r>
          </a:p>
          <a:p>
            <a:r>
              <a:rPr lang="cs-CZ" sz="1600" dirty="0" smtClean="0"/>
              <a:t>         </a:t>
            </a:r>
            <a:r>
              <a:rPr lang="cs-CZ" sz="1600" dirty="0" err="1" smtClean="0"/>
              <a:t>Boolean</a:t>
            </a:r>
            <a:r>
              <a:rPr lang="cs-CZ" sz="1600" dirty="0" smtClean="0"/>
              <a:t>  open;</a:t>
            </a:r>
          </a:p>
          <a:p>
            <a:r>
              <a:rPr lang="cs-CZ" sz="1600" b="1" dirty="0" err="1" smtClean="0"/>
              <a:t>equation</a:t>
            </a:r>
            <a:endParaRPr lang="cs-CZ" sz="1600" b="1" dirty="0" smtClean="0"/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open = s&gt;0;</a:t>
            </a:r>
            <a:endParaRPr lang="cs-CZ" sz="1600" b="1" dirty="0" smtClean="0"/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v = </a:t>
            </a:r>
            <a:r>
              <a:rPr lang="cs-CZ" sz="1600" b="1" dirty="0" err="1" smtClean="0"/>
              <a:t>if</a:t>
            </a:r>
            <a:r>
              <a:rPr lang="cs-CZ" sz="1600" b="1" dirty="0" smtClean="0"/>
              <a:t> </a:t>
            </a:r>
            <a:r>
              <a:rPr lang="cs-CZ" sz="1600" dirty="0" smtClean="0"/>
              <a:t>open </a:t>
            </a:r>
            <a:r>
              <a:rPr lang="cs-CZ" sz="1600" b="1" dirty="0" err="1" smtClean="0"/>
              <a:t>then</a:t>
            </a:r>
            <a:r>
              <a:rPr lang="cs-CZ" sz="1600" dirty="0" smtClean="0"/>
              <a:t> 0 </a:t>
            </a:r>
            <a:r>
              <a:rPr lang="cs-CZ" sz="1600" b="1" dirty="0" err="1" smtClean="0"/>
              <a:t>else</a:t>
            </a:r>
            <a:r>
              <a:rPr lang="cs-CZ" sz="1600" dirty="0" smtClean="0"/>
              <a:t> s;</a:t>
            </a:r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i = </a:t>
            </a:r>
            <a:r>
              <a:rPr lang="cs-CZ" sz="1600" b="1" dirty="0" err="1" smtClean="0"/>
              <a:t>if</a:t>
            </a:r>
            <a:r>
              <a:rPr lang="cs-CZ" sz="1600" dirty="0" smtClean="0"/>
              <a:t> open </a:t>
            </a:r>
            <a:r>
              <a:rPr lang="cs-CZ" sz="1600" b="1" dirty="0" err="1" smtClean="0"/>
              <a:t>then</a:t>
            </a:r>
            <a:r>
              <a:rPr lang="cs-CZ" sz="1600" dirty="0" smtClean="0"/>
              <a:t> s </a:t>
            </a:r>
            <a:r>
              <a:rPr lang="cs-CZ" sz="1600" b="1" dirty="0" err="1" smtClean="0"/>
              <a:t>else</a:t>
            </a:r>
            <a:r>
              <a:rPr lang="cs-CZ" sz="1600" dirty="0" smtClean="0"/>
              <a:t> 0;</a:t>
            </a:r>
          </a:p>
          <a:p>
            <a:r>
              <a:rPr lang="cs-CZ" sz="1600" b="1" dirty="0" err="1" smtClean="0"/>
              <a:t>end</a:t>
            </a:r>
            <a:r>
              <a:rPr lang="cs-CZ" sz="1600" b="1" dirty="0" smtClean="0"/>
              <a:t> </a:t>
            </a:r>
            <a:r>
              <a:rPr lang="cs-CZ" sz="1600" dirty="0" err="1" smtClean="0"/>
              <a:t>IdealDiode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872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1054"/>
          <a:stretch/>
        </p:blipFill>
        <p:spPr bwMode="auto">
          <a:xfrm>
            <a:off x="0" y="620690"/>
            <a:ext cx="9144000" cy="86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Chlopeň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 b="35664"/>
          <a:stretch/>
        </p:blipFill>
        <p:spPr bwMode="auto">
          <a:xfrm>
            <a:off x="-9982" y="1487838"/>
            <a:ext cx="9144000" cy="13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1725755" cy="14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94478"/>
            <a:ext cx="5328592" cy="467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Valve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1124072" cy="12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907704" y="1225689"/>
            <a:ext cx="8118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model </a:t>
            </a:r>
            <a:r>
              <a:rPr lang="cs-CZ" b="1" dirty="0" err="1" smtClean="0">
                <a:solidFill>
                  <a:srgbClr val="FF0000"/>
                </a:solidFill>
              </a:rPr>
              <a:t>Valve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      </a:t>
            </a:r>
            <a:r>
              <a:rPr lang="cs-CZ" dirty="0" err="1" smtClean="0"/>
              <a:t>BloodFlowInflow</a:t>
            </a:r>
            <a:r>
              <a:rPr lang="cs-CZ" dirty="0" smtClean="0"/>
              <a:t> </a:t>
            </a:r>
            <a:r>
              <a:rPr lang="cs-CZ" b="1" dirty="0" err="1" smtClean="0"/>
              <a:t>bloodFlowInflow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BloodFlowOutflow</a:t>
            </a:r>
            <a:r>
              <a:rPr lang="cs-CZ" dirty="0" smtClean="0"/>
              <a:t> </a:t>
            </a:r>
            <a:r>
              <a:rPr lang="cs-CZ" b="1" dirty="0" err="1" smtClean="0"/>
              <a:t>bloodFlowOutflow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Real </a:t>
            </a:r>
            <a:r>
              <a:rPr lang="cs-CZ" b="1" dirty="0" smtClean="0"/>
              <a:t>q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Real </a:t>
            </a:r>
            <a:r>
              <a:rPr lang="cs-CZ" b="1" dirty="0" err="1" smtClean="0"/>
              <a:t>dp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Boolean</a:t>
            </a:r>
            <a:r>
              <a:rPr lang="cs-CZ" dirty="0" smtClean="0"/>
              <a:t> </a:t>
            </a:r>
            <a:r>
              <a:rPr lang="cs-CZ" b="1" dirty="0" smtClean="0"/>
              <a:t>open</a:t>
            </a:r>
            <a:r>
              <a:rPr lang="cs-CZ" dirty="0" smtClean="0"/>
              <a:t>(start=</a:t>
            </a:r>
            <a:r>
              <a:rPr lang="cs-CZ" dirty="0" err="1" smtClean="0"/>
              <a:t>true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        Real </a:t>
            </a:r>
            <a:r>
              <a:rPr lang="cs-CZ" b="1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equation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bloodFlowInflow.Q</a:t>
            </a:r>
            <a:r>
              <a:rPr lang="cs-CZ" dirty="0" smtClean="0"/>
              <a:t> + </a:t>
            </a:r>
            <a:r>
              <a:rPr lang="cs-CZ" dirty="0" err="1" smtClean="0"/>
              <a:t>bloodFlowOutflow.Q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      q=</a:t>
            </a:r>
            <a:r>
              <a:rPr lang="cs-CZ" dirty="0" err="1" smtClean="0"/>
              <a:t>bloodFlowInflow.Q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dp</a:t>
            </a:r>
            <a:r>
              <a:rPr lang="cs-CZ" dirty="0" smtClean="0"/>
              <a:t>=</a:t>
            </a:r>
            <a:r>
              <a:rPr lang="cs-CZ" dirty="0" err="1" smtClean="0"/>
              <a:t>bloodFlowInflow.Pressure</a:t>
            </a:r>
            <a:r>
              <a:rPr lang="cs-CZ" dirty="0" smtClean="0"/>
              <a:t> - </a:t>
            </a:r>
            <a:r>
              <a:rPr lang="cs-CZ" dirty="0" err="1" smtClean="0"/>
              <a:t>bloodFlowOutflow.Pressure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open=</a:t>
            </a:r>
            <a:r>
              <a:rPr lang="cs-CZ" dirty="0" err="1" smtClean="0"/>
              <a:t>passableVariable</a:t>
            </a:r>
            <a:r>
              <a:rPr lang="cs-CZ" dirty="0" smtClean="0"/>
              <a:t> &gt; 0;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if</a:t>
            </a:r>
            <a:r>
              <a:rPr lang="cs-CZ" dirty="0" smtClean="0"/>
              <a:t> open </a:t>
            </a:r>
            <a:r>
              <a:rPr lang="cs-CZ" dirty="0" err="1" smtClean="0"/>
              <a:t>then</a:t>
            </a:r>
            <a:endParaRPr lang="cs-CZ" dirty="0" smtClean="0"/>
          </a:p>
          <a:p>
            <a:r>
              <a:rPr lang="cs-CZ" dirty="0" smtClean="0"/>
              <a:t>                  </a:t>
            </a:r>
            <a:r>
              <a:rPr lang="cs-CZ" dirty="0" err="1" smtClean="0"/>
              <a:t>dp</a:t>
            </a:r>
            <a:r>
              <a:rPr lang="cs-CZ" dirty="0" smtClean="0"/>
              <a:t>=0;</a:t>
            </a:r>
          </a:p>
          <a:p>
            <a:r>
              <a:rPr lang="cs-CZ" dirty="0" smtClean="0"/>
              <a:t>                  q=</a:t>
            </a:r>
            <a:r>
              <a:rPr lang="cs-CZ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</a:t>
            </a:r>
            <a:r>
              <a:rPr lang="cs-CZ" dirty="0" err="1" smtClean="0"/>
              <a:t>else</a:t>
            </a:r>
            <a:endParaRPr lang="cs-CZ" dirty="0" smtClean="0"/>
          </a:p>
          <a:p>
            <a:r>
              <a:rPr lang="cs-CZ" dirty="0" smtClean="0"/>
              <a:t>                 </a:t>
            </a:r>
            <a:r>
              <a:rPr lang="cs-CZ" dirty="0" err="1" smtClean="0"/>
              <a:t>dp</a:t>
            </a:r>
            <a:r>
              <a:rPr lang="cs-CZ" dirty="0" smtClean="0"/>
              <a:t>=</a:t>
            </a:r>
            <a:r>
              <a:rPr lang="cs-CZ" dirty="0" err="1" smtClean="0"/>
              <a:t>passableVariable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                q=0;</a:t>
            </a:r>
          </a:p>
          <a:p>
            <a:r>
              <a:rPr lang="cs-CZ" dirty="0" smtClean="0"/>
              <a:t>          end </a:t>
            </a:r>
            <a:r>
              <a:rPr lang="cs-CZ" dirty="0" err="1" smtClean="0"/>
              <a:t>if</a:t>
            </a:r>
            <a:r>
              <a:rPr lang="cs-CZ" dirty="0" smtClean="0"/>
              <a:t>;</a:t>
            </a:r>
          </a:p>
          <a:p>
            <a:r>
              <a:rPr lang="cs-CZ" b="1" dirty="0" err="1" smtClean="0"/>
              <a:t>end</a:t>
            </a:r>
            <a:r>
              <a:rPr lang="cs-CZ" b="1" dirty="0" smtClean="0"/>
              <a:t> </a:t>
            </a:r>
            <a:r>
              <a:rPr lang="cs-CZ" b="1" dirty="0" err="1" smtClean="0"/>
              <a:t>Valve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97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869160"/>
            <a:ext cx="192804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1375023"/>
            <a:ext cx="101734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model </a:t>
            </a:r>
            <a:r>
              <a:rPr lang="cs-CZ" b="1" dirty="0" err="1"/>
              <a:t>H</a:t>
            </a:r>
            <a:r>
              <a:rPr lang="cs-CZ" b="1" dirty="0" err="1" smtClean="0"/>
              <a:t>eartIntervals</a:t>
            </a:r>
            <a:endParaRPr lang="cs-CZ" b="1" dirty="0"/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HR</a:t>
            </a:r>
            <a:r>
              <a:rPr lang="cs-CZ" dirty="0"/>
              <a:t>;</a:t>
            </a:r>
          </a:p>
          <a:p>
            <a:r>
              <a:rPr lang="cs-CZ" dirty="0"/>
              <a:t>  </a:t>
            </a:r>
            <a:r>
              <a:rPr lang="cs-CZ" dirty="0" err="1"/>
              <a:t>Haemodynamics.Parts.RealDiscreteOutput</a:t>
            </a:r>
            <a:r>
              <a:rPr lang="cs-CZ" dirty="0"/>
              <a:t> </a:t>
            </a:r>
            <a:r>
              <a:rPr lang="cs-CZ" b="1" dirty="0"/>
              <a:t>Tas</a:t>
            </a:r>
            <a:r>
              <a:rPr lang="cs-CZ" dirty="0"/>
              <a:t> "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atrial</a:t>
            </a:r>
            <a:r>
              <a:rPr lang="cs-CZ" dirty="0"/>
              <a:t> systole";</a:t>
            </a:r>
          </a:p>
          <a:p>
            <a:r>
              <a:rPr lang="cs-CZ" dirty="0"/>
              <a:t>  </a:t>
            </a:r>
            <a:r>
              <a:rPr lang="cs-CZ" dirty="0" err="1"/>
              <a:t>Haemodynamics.Parts.RealDiscreteOutput</a:t>
            </a:r>
            <a:r>
              <a:rPr lang="cs-CZ" dirty="0"/>
              <a:t> </a:t>
            </a:r>
            <a:r>
              <a:rPr lang="cs-CZ" b="1" dirty="0"/>
              <a:t>Tav</a:t>
            </a:r>
            <a:r>
              <a:rPr lang="cs-CZ" dirty="0"/>
              <a:t> "</a:t>
            </a:r>
            <a:r>
              <a:rPr lang="cs-CZ" dirty="0" err="1"/>
              <a:t>atrioventricular</a:t>
            </a:r>
            <a:r>
              <a:rPr lang="cs-CZ" dirty="0"/>
              <a:t> </a:t>
            </a:r>
            <a:r>
              <a:rPr lang="cs-CZ" dirty="0" err="1"/>
              <a:t>delay</a:t>
            </a:r>
            <a:r>
              <a:rPr lang="cs-CZ" dirty="0"/>
              <a:t>";</a:t>
            </a:r>
          </a:p>
          <a:p>
            <a:r>
              <a:rPr lang="cs-CZ" dirty="0"/>
              <a:t>  </a:t>
            </a:r>
            <a:r>
              <a:rPr lang="cs-CZ" dirty="0" err="1"/>
              <a:t>Haemodynamics.Parts.RealDiscreteOutput</a:t>
            </a:r>
            <a:r>
              <a:rPr lang="cs-CZ" dirty="0"/>
              <a:t> </a:t>
            </a:r>
            <a:r>
              <a:rPr lang="cs-CZ" b="1" dirty="0" err="1"/>
              <a:t>Tvs</a:t>
            </a:r>
            <a:r>
              <a:rPr lang="cs-CZ" dirty="0"/>
              <a:t> "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ventricular</a:t>
            </a:r>
            <a:r>
              <a:rPr lang="cs-CZ" dirty="0"/>
              <a:t> systole";</a:t>
            </a:r>
          </a:p>
          <a:p>
            <a:r>
              <a:rPr lang="cs-CZ" dirty="0"/>
              <a:t>  </a:t>
            </a:r>
            <a:r>
              <a:rPr lang="cs-CZ" dirty="0" err="1"/>
              <a:t>Haemodynamics.Parts.RealDiscreteOutput</a:t>
            </a:r>
            <a:r>
              <a:rPr lang="cs-CZ" dirty="0"/>
              <a:t> </a:t>
            </a:r>
            <a:r>
              <a:rPr lang="cs-CZ" b="1" dirty="0"/>
              <a:t>T0</a:t>
            </a:r>
            <a:r>
              <a:rPr lang="cs-CZ" dirty="0"/>
              <a:t>  "start </a:t>
            </a:r>
            <a:r>
              <a:rPr lang="cs-CZ" dirty="0" err="1"/>
              <a:t>time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cardiac</a:t>
            </a:r>
            <a:r>
              <a:rPr lang="cs-CZ" dirty="0"/>
              <a:t> </a:t>
            </a:r>
            <a:r>
              <a:rPr lang="cs-CZ" dirty="0" err="1"/>
              <a:t>cycle</a:t>
            </a:r>
            <a:r>
              <a:rPr lang="cs-CZ" dirty="0"/>
              <a:t> in sec";</a:t>
            </a:r>
          </a:p>
          <a:p>
            <a:r>
              <a:rPr lang="cs-CZ" dirty="0"/>
              <a:t>  </a:t>
            </a:r>
            <a:r>
              <a:rPr lang="cs-CZ" dirty="0" err="1"/>
              <a:t>discrete</a:t>
            </a:r>
            <a:r>
              <a:rPr lang="cs-CZ" dirty="0"/>
              <a:t> Real </a:t>
            </a:r>
            <a:r>
              <a:rPr lang="cs-CZ" b="1" dirty="0"/>
              <a:t>HP</a:t>
            </a:r>
            <a:r>
              <a:rPr lang="cs-CZ" dirty="0"/>
              <a:t>(start=0) "</a:t>
            </a:r>
            <a:r>
              <a:rPr lang="cs-CZ" dirty="0" err="1"/>
              <a:t>heart</a:t>
            </a:r>
            <a:r>
              <a:rPr lang="cs-CZ" dirty="0"/>
              <a:t> period - 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cardiac</a:t>
            </a:r>
            <a:r>
              <a:rPr lang="cs-CZ" dirty="0"/>
              <a:t> </a:t>
            </a:r>
            <a:r>
              <a:rPr lang="cs-CZ" dirty="0" err="1"/>
              <a:t>cycle</a:t>
            </a:r>
            <a:r>
              <a:rPr lang="cs-CZ" dirty="0"/>
              <a:t> in sec";</a:t>
            </a:r>
          </a:p>
          <a:p>
            <a:r>
              <a:rPr lang="cs-CZ" dirty="0"/>
              <a:t>  </a:t>
            </a:r>
            <a:r>
              <a:rPr lang="cs-CZ" dirty="0" err="1"/>
              <a:t>Boolean</a:t>
            </a:r>
            <a:r>
              <a:rPr lang="cs-CZ" dirty="0"/>
              <a:t> </a:t>
            </a:r>
            <a:r>
              <a:rPr lang="cs-CZ" b="1" dirty="0"/>
              <a:t>b</a:t>
            </a:r>
            <a:r>
              <a:rPr lang="cs-CZ" dirty="0"/>
              <a:t>(start=</a:t>
            </a:r>
            <a:r>
              <a:rPr lang="cs-CZ" dirty="0" err="1"/>
              <a:t>false</a:t>
            </a:r>
            <a:r>
              <a:rPr lang="cs-CZ" dirty="0"/>
              <a:t>);</a:t>
            </a:r>
          </a:p>
          <a:p>
            <a:r>
              <a:rPr lang="cs-CZ" b="1" dirty="0" err="1"/>
              <a:t>equation</a:t>
            </a:r>
            <a:r>
              <a:rPr lang="cs-CZ" dirty="0"/>
              <a:t> </a:t>
            </a:r>
          </a:p>
          <a:p>
            <a:r>
              <a:rPr lang="cs-CZ" dirty="0"/>
              <a:t>  </a:t>
            </a:r>
            <a:r>
              <a:rPr lang="cs-CZ" dirty="0" smtClean="0"/>
              <a:t>  b=</a:t>
            </a:r>
            <a:r>
              <a:rPr lang="cs-CZ" dirty="0" err="1" smtClean="0"/>
              <a:t>time</a:t>
            </a:r>
            <a:r>
              <a:rPr lang="cs-CZ" dirty="0"/>
              <a:t> - </a:t>
            </a:r>
            <a:r>
              <a:rPr lang="cs-CZ" dirty="0" err="1"/>
              <a:t>pre</a:t>
            </a:r>
            <a:r>
              <a:rPr lang="cs-CZ" dirty="0"/>
              <a:t>(T0) &gt;= </a:t>
            </a:r>
            <a:r>
              <a:rPr lang="cs-CZ" dirty="0" err="1"/>
              <a:t>pre</a:t>
            </a:r>
            <a:r>
              <a:rPr lang="cs-CZ" dirty="0"/>
              <a:t>(HP);</a:t>
            </a:r>
          </a:p>
          <a:p>
            <a:r>
              <a:rPr lang="cs-CZ" dirty="0"/>
              <a:t>  </a:t>
            </a:r>
            <a:r>
              <a:rPr lang="cs-CZ" dirty="0" smtClean="0"/>
              <a:t>  </a:t>
            </a:r>
            <a:r>
              <a:rPr lang="cs-CZ" b="1" dirty="0" err="1" smtClean="0"/>
              <a:t>when</a:t>
            </a:r>
            <a:r>
              <a:rPr lang="cs-CZ" dirty="0"/>
              <a:t> {</a:t>
            </a:r>
            <a:r>
              <a:rPr lang="cs-CZ" dirty="0" err="1"/>
              <a:t>initial</a:t>
            </a:r>
            <a:r>
              <a:rPr lang="cs-CZ" dirty="0"/>
              <a:t>(),b} </a:t>
            </a:r>
            <a:r>
              <a:rPr lang="cs-CZ" b="1" dirty="0" err="1"/>
              <a:t>then</a:t>
            </a:r>
            <a:endParaRPr lang="cs-CZ" b="1" dirty="0"/>
          </a:p>
          <a:p>
            <a:r>
              <a:rPr lang="cs-CZ" dirty="0"/>
              <a:t>    </a:t>
            </a:r>
            <a:r>
              <a:rPr lang="cs-CZ" dirty="0" smtClean="0"/>
              <a:t>      T0=</a:t>
            </a:r>
            <a:r>
              <a:rPr lang="cs-CZ" dirty="0" err="1" smtClean="0"/>
              <a:t>time</a:t>
            </a:r>
            <a:r>
              <a:rPr lang="cs-CZ" dirty="0"/>
              <a:t>;</a:t>
            </a:r>
          </a:p>
          <a:p>
            <a:r>
              <a:rPr lang="cs-CZ" dirty="0"/>
              <a:t>    </a:t>
            </a:r>
            <a:r>
              <a:rPr lang="cs-CZ" dirty="0" smtClean="0"/>
              <a:t>      HP=60/HR</a:t>
            </a:r>
            <a:r>
              <a:rPr lang="cs-CZ" dirty="0"/>
              <a:t>;</a:t>
            </a:r>
          </a:p>
          <a:p>
            <a:r>
              <a:rPr lang="cs-CZ" dirty="0"/>
              <a:t>    </a:t>
            </a:r>
            <a:r>
              <a:rPr lang="cs-CZ" dirty="0" smtClean="0"/>
              <a:t>      Tas=0.03</a:t>
            </a:r>
            <a:r>
              <a:rPr lang="cs-CZ" dirty="0"/>
              <a:t> + 0.09*HP;</a:t>
            </a:r>
          </a:p>
          <a:p>
            <a:r>
              <a:rPr lang="cs-CZ" dirty="0"/>
              <a:t>    </a:t>
            </a:r>
            <a:r>
              <a:rPr lang="cs-CZ" dirty="0" smtClean="0"/>
              <a:t>      Tav=0.01</a:t>
            </a:r>
            <a:r>
              <a:rPr lang="cs-CZ" dirty="0"/>
              <a:t>;</a:t>
            </a:r>
          </a:p>
          <a:p>
            <a:r>
              <a:rPr lang="cs-CZ" dirty="0"/>
              <a:t>    </a:t>
            </a:r>
            <a:r>
              <a:rPr lang="cs-CZ" dirty="0" smtClean="0"/>
              <a:t>      </a:t>
            </a:r>
            <a:r>
              <a:rPr lang="cs-CZ" dirty="0" err="1" smtClean="0"/>
              <a:t>Tvs</a:t>
            </a:r>
            <a:r>
              <a:rPr lang="cs-CZ" dirty="0" smtClean="0"/>
              <a:t>=0.16</a:t>
            </a:r>
            <a:r>
              <a:rPr lang="cs-CZ" dirty="0"/>
              <a:t> + 0.2*HP;</a:t>
            </a:r>
          </a:p>
          <a:p>
            <a:r>
              <a:rPr lang="cs-CZ" dirty="0"/>
              <a:t>  </a:t>
            </a:r>
            <a:r>
              <a:rPr lang="cs-CZ" dirty="0" smtClean="0"/>
              <a:t>   </a:t>
            </a:r>
            <a:r>
              <a:rPr lang="cs-CZ" b="1" dirty="0" smtClean="0"/>
              <a:t>end</a:t>
            </a:r>
            <a:r>
              <a:rPr lang="cs-CZ" b="1" dirty="0"/>
              <a:t> </a:t>
            </a:r>
            <a:r>
              <a:rPr lang="cs-CZ" b="1" dirty="0" err="1"/>
              <a:t>when</a:t>
            </a:r>
            <a:r>
              <a:rPr lang="cs-CZ" dirty="0"/>
              <a:t>;</a:t>
            </a:r>
          </a:p>
          <a:p>
            <a:r>
              <a:rPr lang="cs-CZ" b="1" dirty="0"/>
              <a:t>end </a:t>
            </a:r>
            <a:r>
              <a:rPr lang="cs-CZ" b="1" dirty="0" err="1"/>
              <a:t>H</a:t>
            </a:r>
            <a:r>
              <a:rPr lang="cs-CZ" b="1" dirty="0" err="1" smtClean="0"/>
              <a:t>eartIntervals</a:t>
            </a:r>
            <a:r>
              <a:rPr lang="cs-CZ" b="1" dirty="0" smtClean="0"/>
              <a:t>;</a:t>
            </a:r>
            <a:endParaRPr lang="cs-CZ" b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Délka srdečních intervalů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4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3021"/>
            <a:ext cx="8219256" cy="1008113"/>
          </a:xfrm>
        </p:spPr>
        <p:txBody>
          <a:bodyPr/>
          <a:lstStyle/>
          <a:p>
            <a:r>
              <a:rPr lang="cs-CZ" dirty="0" smtClean="0"/>
              <a:t>Elasticita síní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2348880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model </a:t>
            </a:r>
            <a:r>
              <a:rPr lang="cs-CZ" b="1" dirty="0" err="1" smtClean="0"/>
              <a:t>AtrialElastance</a:t>
            </a:r>
            <a:endParaRPr lang="cs-CZ" b="1" dirty="0"/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Tas</a:t>
            </a:r>
            <a:r>
              <a:rPr lang="cs-CZ" dirty="0"/>
              <a:t> "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atrial</a:t>
            </a:r>
            <a:r>
              <a:rPr lang="cs-CZ" dirty="0"/>
              <a:t> systole";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Modelica.Blocks.Interfaces.RealOutput</a:t>
            </a:r>
            <a:r>
              <a:rPr lang="cs-CZ" dirty="0"/>
              <a:t> </a:t>
            </a:r>
            <a:r>
              <a:rPr lang="cs-CZ" b="1" dirty="0"/>
              <a:t>Et</a:t>
            </a:r>
            <a:r>
              <a:rPr lang="cs-CZ" dirty="0"/>
              <a:t> "elasticity (torr/ml)";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T0</a:t>
            </a:r>
            <a:r>
              <a:rPr lang="cs-CZ" dirty="0"/>
              <a:t> "</a:t>
            </a:r>
            <a:r>
              <a:rPr lang="cs-CZ" dirty="0" err="1"/>
              <a:t>time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start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cardiac</a:t>
            </a:r>
            <a:r>
              <a:rPr lang="cs-CZ" dirty="0"/>
              <a:t> </a:t>
            </a:r>
            <a:r>
              <a:rPr lang="cs-CZ" dirty="0" err="1"/>
              <a:t>cycle</a:t>
            </a:r>
            <a:r>
              <a:rPr lang="cs-CZ" dirty="0"/>
              <a:t> ";</a:t>
            </a:r>
          </a:p>
          <a:p>
            <a:r>
              <a:rPr lang="cs-CZ" dirty="0"/>
              <a:t>  </a:t>
            </a:r>
            <a:r>
              <a:rPr lang="cs-CZ" dirty="0" err="1"/>
              <a:t>parameter</a:t>
            </a:r>
            <a:r>
              <a:rPr lang="cs-CZ" dirty="0"/>
              <a:t> Real </a:t>
            </a:r>
            <a:r>
              <a:rPr lang="cs-CZ" b="1" dirty="0"/>
              <a:t>EMIN</a:t>
            </a:r>
            <a:r>
              <a:rPr lang="cs-CZ" dirty="0"/>
              <a:t>=0.05 "</a:t>
            </a:r>
            <a:r>
              <a:rPr lang="cs-CZ" dirty="0" err="1"/>
              <a:t>Diastolic</a:t>
            </a:r>
            <a:r>
              <a:rPr lang="cs-CZ" dirty="0"/>
              <a:t> </a:t>
            </a:r>
            <a:r>
              <a:rPr lang="cs-CZ" dirty="0" err="1"/>
              <a:t>elastance</a:t>
            </a:r>
            <a:r>
              <a:rPr lang="cs-CZ" dirty="0"/>
              <a:t> (torr/ml)";</a:t>
            </a:r>
          </a:p>
          <a:p>
            <a:r>
              <a:rPr lang="cs-CZ" dirty="0"/>
              <a:t>  </a:t>
            </a:r>
            <a:r>
              <a:rPr lang="cs-CZ" dirty="0" err="1"/>
              <a:t>parameter</a:t>
            </a:r>
            <a:r>
              <a:rPr lang="cs-CZ" dirty="0"/>
              <a:t> Real </a:t>
            </a:r>
            <a:r>
              <a:rPr lang="cs-CZ" b="1" dirty="0"/>
              <a:t>EMAX</a:t>
            </a:r>
            <a:r>
              <a:rPr lang="cs-CZ" dirty="0"/>
              <a:t>=0.15 "Maximum </a:t>
            </a:r>
            <a:r>
              <a:rPr lang="cs-CZ" dirty="0" err="1"/>
              <a:t>systolic</a:t>
            </a:r>
            <a:r>
              <a:rPr lang="cs-CZ" dirty="0"/>
              <a:t> </a:t>
            </a:r>
            <a:r>
              <a:rPr lang="cs-CZ" dirty="0" err="1"/>
              <a:t>elastance</a:t>
            </a:r>
            <a:r>
              <a:rPr lang="cs-CZ" dirty="0"/>
              <a:t> (tor/ml)";</a:t>
            </a:r>
          </a:p>
          <a:p>
            <a:r>
              <a:rPr lang="cs-CZ" b="1" dirty="0" err="1"/>
              <a:t>equation</a:t>
            </a:r>
            <a:r>
              <a:rPr lang="cs-CZ" b="1" dirty="0"/>
              <a:t> </a:t>
            </a:r>
          </a:p>
          <a:p>
            <a:r>
              <a:rPr lang="cs-CZ" dirty="0"/>
              <a:t> </a:t>
            </a:r>
            <a:r>
              <a:rPr lang="cs-CZ" b="1" dirty="0"/>
              <a:t> </a:t>
            </a:r>
            <a:r>
              <a:rPr lang="cs-CZ" b="1" dirty="0" err="1"/>
              <a:t>if</a:t>
            </a:r>
            <a:r>
              <a:rPr lang="cs-CZ" dirty="0"/>
              <a:t> </a:t>
            </a:r>
            <a:r>
              <a:rPr lang="cs-CZ" dirty="0" err="1"/>
              <a:t>time</a:t>
            </a:r>
            <a:r>
              <a:rPr lang="cs-CZ" dirty="0"/>
              <a:t> - T0 &lt; Tas </a:t>
            </a:r>
            <a:r>
              <a:rPr lang="cs-CZ" dirty="0" err="1"/>
              <a:t>then</a:t>
            </a:r>
            <a:endParaRPr lang="cs-CZ" dirty="0"/>
          </a:p>
          <a:p>
            <a:r>
              <a:rPr lang="cs-CZ" dirty="0"/>
              <a:t>    Et=EMIN + (EMAX - EMIN)*sin(</a:t>
            </a:r>
            <a:r>
              <a:rPr lang="cs-CZ" dirty="0" err="1"/>
              <a:t>Modelica.Constants.pi</a:t>
            </a:r>
            <a:r>
              <a:rPr lang="cs-CZ" dirty="0"/>
              <a:t>*(</a:t>
            </a:r>
            <a:r>
              <a:rPr lang="cs-CZ" dirty="0" err="1"/>
              <a:t>time</a:t>
            </a:r>
            <a:r>
              <a:rPr lang="cs-CZ" dirty="0"/>
              <a:t> - T0)/Tas);</a:t>
            </a:r>
          </a:p>
          <a:p>
            <a:r>
              <a:rPr lang="cs-CZ" dirty="0"/>
              <a:t> </a:t>
            </a:r>
            <a:r>
              <a:rPr lang="cs-CZ" b="1" dirty="0"/>
              <a:t> </a:t>
            </a:r>
            <a:r>
              <a:rPr lang="cs-CZ" b="1" dirty="0" err="1"/>
              <a:t>else</a:t>
            </a:r>
            <a:endParaRPr lang="cs-CZ" b="1" dirty="0"/>
          </a:p>
          <a:p>
            <a:r>
              <a:rPr lang="cs-CZ" dirty="0"/>
              <a:t>    Et=EMIN;</a:t>
            </a:r>
          </a:p>
          <a:p>
            <a:r>
              <a:rPr lang="cs-CZ" dirty="0"/>
              <a:t> </a:t>
            </a:r>
            <a:r>
              <a:rPr lang="cs-CZ" b="1" dirty="0"/>
              <a:t> end </a:t>
            </a:r>
            <a:r>
              <a:rPr lang="cs-CZ" b="1" dirty="0" err="1"/>
              <a:t>if</a:t>
            </a:r>
            <a:r>
              <a:rPr lang="cs-CZ" dirty="0"/>
              <a:t>;</a:t>
            </a:r>
          </a:p>
          <a:p>
            <a:r>
              <a:rPr lang="cs-CZ" b="1" dirty="0"/>
              <a:t>end </a:t>
            </a:r>
            <a:r>
              <a:rPr lang="cs-CZ" b="1" dirty="0" err="1"/>
              <a:t>AtrialElastance</a:t>
            </a:r>
            <a:r>
              <a:rPr lang="cs-CZ" dirty="0"/>
              <a:t>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2450232" cy="21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008113"/>
          </a:xfrm>
        </p:spPr>
        <p:txBody>
          <a:bodyPr/>
          <a:lstStyle/>
          <a:p>
            <a:r>
              <a:rPr lang="cs-CZ" dirty="0" smtClean="0"/>
              <a:t>Elasticita komor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93811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model </a:t>
            </a:r>
            <a:r>
              <a:rPr lang="cs-CZ" b="1" dirty="0" err="1" smtClean="0">
                <a:solidFill>
                  <a:srgbClr val="FF0000"/>
                </a:solidFill>
              </a:rPr>
              <a:t>VentricularElastance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Tas</a:t>
            </a:r>
            <a:r>
              <a:rPr lang="cs-CZ" dirty="0"/>
              <a:t> "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atrial</a:t>
            </a:r>
            <a:r>
              <a:rPr lang="cs-CZ" dirty="0"/>
              <a:t> systole";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Modelica.Blocks.Interfaces.RealOutput</a:t>
            </a:r>
            <a:r>
              <a:rPr lang="cs-CZ" dirty="0"/>
              <a:t> </a:t>
            </a:r>
            <a:r>
              <a:rPr lang="cs-CZ" b="1" dirty="0"/>
              <a:t>Et</a:t>
            </a:r>
            <a:r>
              <a:rPr lang="cs-CZ" dirty="0"/>
              <a:t> "elasticity (torr/ml)";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T0</a:t>
            </a:r>
            <a:r>
              <a:rPr lang="cs-CZ" dirty="0"/>
              <a:t> "</a:t>
            </a:r>
            <a:r>
              <a:rPr lang="cs-CZ" dirty="0" err="1"/>
              <a:t>time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start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cardiac</a:t>
            </a:r>
            <a:r>
              <a:rPr lang="cs-CZ" dirty="0"/>
              <a:t> </a:t>
            </a:r>
            <a:r>
              <a:rPr lang="cs-CZ" dirty="0" err="1"/>
              <a:t>cycle</a:t>
            </a:r>
            <a:r>
              <a:rPr lang="cs-CZ" dirty="0"/>
              <a:t> 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/>
              <a:t>Tav</a:t>
            </a:r>
            <a:r>
              <a:rPr lang="cs-CZ" dirty="0"/>
              <a:t> "</a:t>
            </a:r>
            <a:r>
              <a:rPr lang="cs-CZ" dirty="0" err="1"/>
              <a:t>atrioventricular</a:t>
            </a:r>
            <a:r>
              <a:rPr lang="cs-CZ" dirty="0"/>
              <a:t> </a:t>
            </a:r>
            <a:r>
              <a:rPr lang="cs-CZ" dirty="0" err="1"/>
              <a:t>delay</a:t>
            </a:r>
            <a:r>
              <a:rPr lang="cs-CZ" dirty="0"/>
              <a:t>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Modelica.Blocks.Interfaces.RealInput</a:t>
            </a:r>
            <a:r>
              <a:rPr lang="cs-CZ" dirty="0"/>
              <a:t> </a:t>
            </a:r>
            <a:r>
              <a:rPr lang="cs-CZ" b="1" dirty="0" err="1"/>
              <a:t>Tvs</a:t>
            </a:r>
            <a:r>
              <a:rPr lang="cs-CZ" dirty="0"/>
              <a:t> "</a:t>
            </a:r>
            <a:r>
              <a:rPr lang="cs-CZ" dirty="0" err="1"/>
              <a:t>duration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ventricular</a:t>
            </a:r>
            <a:r>
              <a:rPr lang="cs-CZ" dirty="0"/>
              <a:t> systole";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Modelica.Blocks.Interfaces.RealOutput</a:t>
            </a:r>
            <a:r>
              <a:rPr lang="cs-CZ" dirty="0"/>
              <a:t> </a:t>
            </a:r>
            <a:r>
              <a:rPr lang="cs-CZ" b="1" dirty="0"/>
              <a:t>Et0</a:t>
            </a:r>
            <a:r>
              <a:rPr lang="cs-CZ" dirty="0"/>
              <a:t> </a:t>
            </a:r>
            <a:r>
              <a:rPr lang="cs-CZ" dirty="0" smtClean="0"/>
              <a:t>„</a:t>
            </a:r>
            <a:r>
              <a:rPr lang="cs-CZ" dirty="0" err="1" smtClean="0"/>
              <a:t>normalized</a:t>
            </a:r>
            <a:r>
              <a:rPr lang="cs-CZ" dirty="0" smtClean="0"/>
              <a:t> elasticity</a:t>
            </a:r>
            <a:r>
              <a:rPr lang="cs-CZ" dirty="0"/>
              <a:t> (torr/ml)";</a:t>
            </a:r>
          </a:p>
          <a:p>
            <a:r>
              <a:rPr lang="cs-CZ" dirty="0"/>
              <a:t>  </a:t>
            </a:r>
            <a:r>
              <a:rPr lang="cs-CZ" dirty="0" err="1"/>
              <a:t>Modelica.Blocks.Interfaces.RealOutput</a:t>
            </a:r>
            <a:r>
              <a:rPr lang="cs-CZ" dirty="0"/>
              <a:t> </a:t>
            </a:r>
            <a:r>
              <a:rPr lang="cs-CZ" b="1" dirty="0" err="1"/>
              <a:t>HeartInterval</a:t>
            </a:r>
            <a:r>
              <a:rPr lang="cs-CZ" b="1" dirty="0"/>
              <a:t> </a:t>
            </a:r>
            <a:r>
              <a:rPr lang="cs-CZ" dirty="0" smtClean="0"/>
              <a:t>„</a:t>
            </a:r>
            <a:r>
              <a:rPr lang="cs-CZ" dirty="0" err="1" smtClean="0"/>
              <a:t>heart</a:t>
            </a:r>
            <a:r>
              <a:rPr lang="cs-CZ" dirty="0" smtClean="0"/>
              <a:t> interval (sec)";</a:t>
            </a:r>
            <a:endParaRPr lang="cs-CZ" dirty="0"/>
          </a:p>
          <a:p>
            <a:r>
              <a:rPr lang="cs-CZ" dirty="0"/>
              <a:t>  </a:t>
            </a:r>
            <a:r>
              <a:rPr lang="cs-CZ" dirty="0" err="1"/>
              <a:t>constant</a:t>
            </a:r>
            <a:r>
              <a:rPr lang="cs-CZ" dirty="0"/>
              <a:t> Real </a:t>
            </a:r>
            <a:r>
              <a:rPr lang="cs-CZ" dirty="0" err="1"/>
              <a:t>Kn</a:t>
            </a:r>
            <a:r>
              <a:rPr lang="cs-CZ" dirty="0"/>
              <a:t>=0.57923032735652;</a:t>
            </a:r>
          </a:p>
          <a:p>
            <a:r>
              <a:rPr lang="cs-CZ" dirty="0"/>
              <a:t>  </a:t>
            </a:r>
            <a:r>
              <a:rPr lang="cs-CZ" dirty="0" err="1"/>
              <a:t>parameter</a:t>
            </a:r>
            <a:r>
              <a:rPr lang="cs-CZ" dirty="0"/>
              <a:t> Real EMIN=0 "</a:t>
            </a:r>
            <a:r>
              <a:rPr lang="cs-CZ" dirty="0" err="1"/>
              <a:t>Diastolic</a:t>
            </a:r>
            <a:r>
              <a:rPr lang="cs-CZ" dirty="0"/>
              <a:t> </a:t>
            </a:r>
            <a:r>
              <a:rPr lang="cs-CZ" dirty="0" err="1"/>
              <a:t>elastance</a:t>
            </a:r>
            <a:r>
              <a:rPr lang="cs-CZ" dirty="0"/>
              <a:t> (torr/ml)";</a:t>
            </a:r>
          </a:p>
          <a:p>
            <a:r>
              <a:rPr lang="cs-CZ" dirty="0"/>
              <a:t>  </a:t>
            </a:r>
            <a:r>
              <a:rPr lang="cs-CZ" dirty="0" err="1"/>
              <a:t>parameter</a:t>
            </a:r>
            <a:r>
              <a:rPr lang="cs-CZ" dirty="0"/>
              <a:t> Real EMAX=1 "Maximum </a:t>
            </a:r>
            <a:r>
              <a:rPr lang="cs-CZ" dirty="0" err="1"/>
              <a:t>systolic</a:t>
            </a:r>
            <a:r>
              <a:rPr lang="cs-CZ" dirty="0"/>
              <a:t> </a:t>
            </a:r>
            <a:r>
              <a:rPr lang="cs-CZ" dirty="0" err="1"/>
              <a:t>elastance</a:t>
            </a:r>
            <a:r>
              <a:rPr lang="cs-CZ" dirty="0"/>
              <a:t> (tor/ml)";</a:t>
            </a:r>
          </a:p>
          <a:p>
            <a:r>
              <a:rPr lang="cs-CZ" b="1" dirty="0" err="1"/>
              <a:t>equation</a:t>
            </a:r>
            <a:r>
              <a:rPr lang="cs-CZ" b="1" dirty="0"/>
              <a:t> </a:t>
            </a:r>
          </a:p>
          <a:p>
            <a:r>
              <a:rPr lang="cs-CZ" dirty="0"/>
              <a:t>  </a:t>
            </a:r>
            <a:r>
              <a:rPr lang="cs-CZ" dirty="0" err="1"/>
              <a:t>HeartInterval</a:t>
            </a:r>
            <a:r>
              <a:rPr lang="cs-CZ" dirty="0"/>
              <a:t>=</a:t>
            </a:r>
            <a:r>
              <a:rPr lang="cs-CZ" dirty="0" err="1"/>
              <a:t>time</a:t>
            </a:r>
            <a:r>
              <a:rPr lang="cs-CZ" dirty="0"/>
              <a:t> - T0;</a:t>
            </a:r>
          </a:p>
          <a:p>
            <a:r>
              <a:rPr lang="cs-CZ" dirty="0"/>
              <a:t>  Et=EMIN + (EMAX - EMIN)*Et0;</a:t>
            </a:r>
          </a:p>
          <a:p>
            <a:r>
              <a:rPr lang="cs-CZ" dirty="0"/>
              <a:t> </a:t>
            </a:r>
            <a:r>
              <a:rPr lang="cs-CZ" b="1" dirty="0"/>
              <a:t> </a:t>
            </a:r>
            <a:r>
              <a:rPr lang="cs-CZ" b="1" dirty="0" err="1"/>
              <a:t>if</a:t>
            </a:r>
            <a:r>
              <a:rPr lang="cs-CZ" dirty="0"/>
              <a:t> </a:t>
            </a:r>
            <a:r>
              <a:rPr lang="cs-CZ" dirty="0" err="1"/>
              <a:t>HeartInterval</a:t>
            </a:r>
            <a:r>
              <a:rPr lang="cs-CZ" dirty="0"/>
              <a:t> &gt;= Tas + Tav and </a:t>
            </a:r>
            <a:r>
              <a:rPr lang="cs-CZ" dirty="0" err="1"/>
              <a:t>HeartInterval</a:t>
            </a:r>
            <a:r>
              <a:rPr lang="cs-CZ" dirty="0"/>
              <a:t> &lt; Tas + Tav + </a:t>
            </a:r>
            <a:r>
              <a:rPr lang="cs-CZ" dirty="0" err="1"/>
              <a:t>Tvs</a:t>
            </a:r>
            <a:r>
              <a:rPr lang="cs-CZ" dirty="0"/>
              <a:t> </a:t>
            </a:r>
            <a:r>
              <a:rPr lang="cs-CZ" b="1" dirty="0" err="1"/>
              <a:t>then</a:t>
            </a:r>
            <a:endParaRPr lang="cs-CZ" b="1" dirty="0"/>
          </a:p>
          <a:p>
            <a:r>
              <a:rPr lang="cs-CZ" dirty="0"/>
              <a:t>    </a:t>
            </a:r>
            <a:r>
              <a:rPr lang="cs-CZ" dirty="0" smtClean="0"/>
              <a:t>   Et0</a:t>
            </a:r>
            <a:r>
              <a:rPr lang="cs-CZ" dirty="0"/>
              <a:t>=(</a:t>
            </a:r>
            <a:r>
              <a:rPr lang="cs-CZ" dirty="0" err="1"/>
              <a:t>HeartInterval</a:t>
            </a:r>
            <a:r>
              <a:rPr lang="cs-CZ" dirty="0"/>
              <a:t> - (Tas + Tav))/</a:t>
            </a:r>
            <a:r>
              <a:rPr lang="cs-CZ" dirty="0" err="1"/>
              <a:t>Tvs</a:t>
            </a:r>
            <a:r>
              <a:rPr lang="cs-CZ" dirty="0"/>
              <a:t>*sin(</a:t>
            </a:r>
            <a:r>
              <a:rPr lang="cs-CZ" dirty="0" err="1"/>
              <a:t>Modelica.Constants.pi</a:t>
            </a:r>
            <a:r>
              <a:rPr lang="cs-CZ" dirty="0"/>
              <a:t>*(</a:t>
            </a:r>
            <a:r>
              <a:rPr lang="cs-CZ" dirty="0" err="1"/>
              <a:t>HeartInterval</a:t>
            </a:r>
            <a:r>
              <a:rPr lang="cs-CZ" dirty="0"/>
              <a:t> </a:t>
            </a:r>
            <a:r>
              <a:rPr lang="cs-CZ" dirty="0" smtClean="0"/>
              <a:t>-     </a:t>
            </a:r>
            <a:r>
              <a:rPr lang="cs-CZ" dirty="0"/>
              <a:t> (Tas + Tav))/</a:t>
            </a:r>
            <a:r>
              <a:rPr lang="cs-CZ" dirty="0" err="1"/>
              <a:t>Tvs</a:t>
            </a:r>
            <a:r>
              <a:rPr lang="cs-CZ" dirty="0"/>
              <a:t>)/</a:t>
            </a:r>
            <a:r>
              <a:rPr lang="cs-CZ" dirty="0" err="1"/>
              <a:t>Kn</a:t>
            </a:r>
            <a:r>
              <a:rPr lang="cs-CZ" dirty="0"/>
              <a:t>;</a:t>
            </a:r>
          </a:p>
          <a:p>
            <a:r>
              <a:rPr lang="cs-CZ" dirty="0"/>
              <a:t>  </a:t>
            </a:r>
            <a:r>
              <a:rPr lang="cs-CZ" b="1" dirty="0" err="1"/>
              <a:t>else</a:t>
            </a:r>
            <a:endParaRPr lang="cs-CZ" b="1" dirty="0"/>
          </a:p>
          <a:p>
            <a:r>
              <a:rPr lang="cs-CZ" dirty="0"/>
              <a:t>    </a:t>
            </a:r>
            <a:r>
              <a:rPr lang="cs-CZ" dirty="0" smtClean="0"/>
              <a:t>   Et0=0</a:t>
            </a:r>
            <a:r>
              <a:rPr lang="cs-CZ" dirty="0"/>
              <a:t>;</a:t>
            </a:r>
          </a:p>
          <a:p>
            <a:r>
              <a:rPr lang="cs-CZ" b="1" dirty="0"/>
              <a:t>  end </a:t>
            </a:r>
            <a:r>
              <a:rPr lang="cs-CZ" b="1" dirty="0" err="1"/>
              <a:t>if</a:t>
            </a:r>
            <a:r>
              <a:rPr lang="cs-CZ" dirty="0"/>
              <a:t>;</a:t>
            </a:r>
          </a:p>
          <a:p>
            <a:r>
              <a:rPr lang="cs-CZ" b="1" dirty="0">
                <a:solidFill>
                  <a:srgbClr val="FF0000"/>
                </a:solidFill>
              </a:rPr>
              <a:t>end </a:t>
            </a:r>
            <a:r>
              <a:rPr lang="cs-CZ" b="1" dirty="0" err="1">
                <a:solidFill>
                  <a:srgbClr val="FF0000"/>
                </a:solidFill>
              </a:rPr>
              <a:t>VentricularElastance</a:t>
            </a:r>
            <a:r>
              <a:rPr lang="cs-CZ" b="1" dirty="0">
                <a:solidFill>
                  <a:srgbClr val="FF0000"/>
                </a:solidFill>
              </a:rPr>
              <a:t>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4624"/>
            <a:ext cx="1627651" cy="13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9144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cs-CZ" kern="0" dirty="0" smtClean="0"/>
              <a:t>Lego</a:t>
            </a:r>
            <a:endParaRPr lang="cs-CZ" kern="0" dirty="0"/>
          </a:p>
        </p:txBody>
      </p:sp>
      <p:pic>
        <p:nvPicPr>
          <p:cNvPr id="5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3464078" cy="45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6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Ovál 1"/>
          <p:cNvSpPr/>
          <p:nvPr/>
        </p:nvSpPr>
        <p:spPr>
          <a:xfrm>
            <a:off x="2195736" y="260648"/>
            <a:ext cx="5040560" cy="172819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491879" y="5661248"/>
            <a:ext cx="2251773" cy="1268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rot="1066585">
            <a:off x="26129" y="1235501"/>
            <a:ext cx="2664296" cy="37484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 rot="19722388">
            <a:off x="6405598" y="1388456"/>
            <a:ext cx="2664296" cy="32949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 rot="1599939">
            <a:off x="898385" y="5013912"/>
            <a:ext cx="2731101" cy="13681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9596414">
            <a:off x="5446362" y="4809790"/>
            <a:ext cx="3118527" cy="145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347864" y="2430604"/>
            <a:ext cx="25922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C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51520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>
            <a:stCxn id="8" idx="0"/>
            <a:endCxn id="8" idx="4"/>
          </p:cNvCxnSpPr>
          <p:nvPr/>
        </p:nvCxnSpPr>
        <p:spPr>
          <a:xfrm>
            <a:off x="539552" y="3284984"/>
            <a:ext cx="0" cy="57606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347864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061800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172400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7020272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868144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5856" y="354672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2699792" y="3284984"/>
            <a:ext cx="504056" cy="648072"/>
            <a:chOff x="2699792" y="3284984"/>
            <a:chExt cx="504056" cy="648072"/>
          </a:xfrm>
        </p:grpSpPr>
        <p:grpSp>
          <p:nvGrpSpPr>
            <p:cNvPr id="23" name="Skupina 22"/>
            <p:cNvGrpSpPr/>
            <p:nvPr/>
          </p:nvGrpSpPr>
          <p:grpSpPr>
            <a:xfrm>
              <a:off x="2699792" y="3284984"/>
              <a:ext cx="337180" cy="648072"/>
              <a:chOff x="2699792" y="908720"/>
              <a:chExt cx="337180" cy="648072"/>
            </a:xfrm>
          </p:grpSpPr>
          <p:sp>
            <p:nvSpPr>
              <p:cNvPr id="20" name="Rovnoramenný trojúhelník 19"/>
              <p:cNvSpPr/>
              <p:nvPr/>
            </p:nvSpPr>
            <p:spPr>
              <a:xfrm rot="5400000">
                <a:off x="2573778" y="1070738"/>
                <a:ext cx="576064" cy="324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2" name="Přímá spojovací čára 21"/>
              <p:cNvCxnSpPr/>
              <p:nvPr/>
            </p:nvCxnSpPr>
            <p:spPr>
              <a:xfrm>
                <a:off x="3036972" y="908720"/>
                <a:ext cx="0" cy="64807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bdélník 28"/>
            <p:cNvSpPr/>
            <p:nvPr/>
          </p:nvSpPr>
          <p:spPr>
            <a:xfrm>
              <a:off x="3059832" y="355434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" name="Obdélník 29"/>
          <p:cNvSpPr/>
          <p:nvPr/>
        </p:nvSpPr>
        <p:spPr>
          <a:xfrm>
            <a:off x="2627784" y="3573016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339752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11876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755576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6300192" y="3284984"/>
            <a:ext cx="337180" cy="648072"/>
            <a:chOff x="2699792" y="908720"/>
            <a:chExt cx="337180" cy="648072"/>
          </a:xfrm>
        </p:grpSpPr>
        <p:sp>
          <p:nvSpPr>
            <p:cNvPr id="35" name="Rovnoramenný trojúhelník 34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bdélník 36"/>
          <p:cNvSpPr/>
          <p:nvPr/>
        </p:nvSpPr>
        <p:spPr>
          <a:xfrm>
            <a:off x="66602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22818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899592" y="364502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2483768" y="36450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endCxn id="28" idx="3"/>
          </p:cNvCxnSpPr>
          <p:nvPr/>
        </p:nvCxnSpPr>
        <p:spPr>
          <a:xfrm flipV="1">
            <a:off x="3203848" y="3618736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6012160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V="1">
            <a:off x="6804248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flipV="1">
            <a:off x="8316416" y="3645024"/>
            <a:ext cx="432048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2699792" y="1844824"/>
            <a:ext cx="122413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0" y="1412776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Proměnné poddajnost resp. elasticita (C)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0" y="393305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tlaku</a:t>
            </a:r>
            <a:endParaRPr lang="cs-CZ" dirty="0"/>
          </a:p>
        </p:txBody>
      </p:sp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Pulzní pumpa</a:t>
            </a:r>
            <a:endParaRPr lang="cs-CZ" dirty="0"/>
          </a:p>
        </p:txBody>
      </p:sp>
      <p:sp>
        <p:nvSpPr>
          <p:cNvPr id="39" name="Elipsa 3"/>
          <p:cNvSpPr/>
          <p:nvPr/>
        </p:nvSpPr>
        <p:spPr>
          <a:xfrm>
            <a:off x="3311860" y="2780928"/>
            <a:ext cx="2592288" cy="152146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411760" y="9746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Pravé srdce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61" y="1196752"/>
            <a:ext cx="41767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558" y="0"/>
            <a:ext cx="133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RightHeart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26803"/>
            <a:ext cx="7884368" cy="65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" y="5632443"/>
            <a:ext cx="1291843" cy="122555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39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4547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11760" y="9746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Levé  srdce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/>
          <a:stretch/>
        </p:blipFill>
        <p:spPr bwMode="auto">
          <a:xfrm>
            <a:off x="1188339" y="-25940"/>
            <a:ext cx="79276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558" y="0"/>
            <a:ext cx="133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LeftHeart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5" y="5744439"/>
            <a:ext cx="1201514" cy="10876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1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9746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Systémové arterie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436096" cy="34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681" y="24003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SystemicArteries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"/>
          <a:stretch/>
        </p:blipFill>
        <p:spPr bwMode="auto">
          <a:xfrm>
            <a:off x="-108520" y="1412776"/>
            <a:ext cx="927695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62" y="49320"/>
            <a:ext cx="1800200" cy="114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974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Systémové periferní cévy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87367" cy="548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680" y="24003"/>
            <a:ext cx="5203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SystemicPeripheralVessels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482"/>
            <a:ext cx="9209771" cy="43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1584176" cy="14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974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Systémové žíly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1772"/>
            <a:ext cx="6824273" cy="42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680" y="24003"/>
            <a:ext cx="5203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SystemicVeins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003"/>
            <a:ext cx="2736304" cy="16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8" y="1808814"/>
            <a:ext cx="9159498" cy="50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023668" cy="40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11760" y="9746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Plicní cirkulace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29105" cy="39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680" y="24003"/>
            <a:ext cx="5203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PulmonaryCirculation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88840"/>
            <a:ext cx="9201223" cy="48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6632"/>
            <a:ext cx="3024336" cy="177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04" y="49253"/>
            <a:ext cx="7410596" cy="68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" y="188640"/>
            <a:ext cx="1440160" cy="142522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9804"/>
            <a:ext cx="8964488" cy="56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091394" y="116632"/>
            <a:ext cx="4458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Výstup modelu: </a:t>
            </a:r>
          </a:p>
          <a:p>
            <a:pPr algn="ctr"/>
            <a:r>
              <a:rPr lang="cs-CZ" sz="2800" b="1" dirty="0"/>
              <a:t>t</a:t>
            </a:r>
            <a:r>
              <a:rPr lang="cs-CZ" sz="2800" b="1" dirty="0" smtClean="0"/>
              <a:t>lak v levé síni a v aortě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62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8027"/>
            <a:ext cx="9113319" cy="54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08132" y="277793"/>
            <a:ext cx="6239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Výstup modelu: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PV diagram </a:t>
            </a:r>
            <a:r>
              <a:rPr lang="cs-CZ" sz="2800" b="1" dirty="0" smtClean="0"/>
              <a:t>levé a pravé komory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539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414" y="260648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1465530" y="1335385"/>
            <a:ext cx="5518738" cy="5275366"/>
            <a:chOff x="1465530" y="1335385"/>
            <a:chExt cx="5518738" cy="5275366"/>
          </a:xfrm>
        </p:grpSpPr>
        <p:grpSp>
          <p:nvGrpSpPr>
            <p:cNvPr id="36" name="Skupina 35"/>
            <p:cNvGrpSpPr/>
            <p:nvPr/>
          </p:nvGrpSpPr>
          <p:grpSpPr>
            <a:xfrm>
              <a:off x="1465530" y="1335385"/>
              <a:ext cx="5518738" cy="5275366"/>
              <a:chOff x="1465530" y="1335385"/>
              <a:chExt cx="5518738" cy="5275366"/>
            </a:xfrm>
          </p:grpSpPr>
          <p:grpSp>
            <p:nvGrpSpPr>
              <p:cNvPr id="3" name="Skupina 2"/>
              <p:cNvGrpSpPr/>
              <p:nvPr/>
            </p:nvGrpSpPr>
            <p:grpSpPr>
              <a:xfrm>
                <a:off x="3387117" y="1659344"/>
                <a:ext cx="1548172" cy="1452320"/>
                <a:chOff x="1736068" y="2132856"/>
                <a:chExt cx="1548172" cy="1452320"/>
              </a:xfrm>
            </p:grpSpPr>
            <p:sp>
              <p:nvSpPr>
                <p:cNvPr id="4" name="Elipsa 3"/>
                <p:cNvSpPr/>
                <p:nvPr/>
              </p:nvSpPr>
              <p:spPr>
                <a:xfrm>
                  <a:off x="1736068" y="2132856"/>
                  <a:ext cx="1548172" cy="14523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Elipsa 3"/>
                <p:cNvSpPr/>
                <p:nvPr/>
              </p:nvSpPr>
              <p:spPr>
                <a:xfrm rot="5400000">
                  <a:off x="1938282" y="2084930"/>
                  <a:ext cx="1143744" cy="1548172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Elipsa 3"/>
              <p:cNvSpPr/>
              <p:nvPr/>
            </p:nvSpPr>
            <p:spPr>
              <a:xfrm>
                <a:off x="5580112" y="4001621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Skupina 7"/>
              <p:cNvGrpSpPr/>
              <p:nvPr/>
            </p:nvGrpSpPr>
            <p:grpSpPr>
              <a:xfrm rot="5400000">
                <a:off x="4421284" y="58119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6" name="Rovnoramenný trojúhelník 5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" name="Rovnoramenný trojúhelník 8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" name="Elipsa 3"/>
              <p:cNvSpPr/>
              <p:nvPr/>
            </p:nvSpPr>
            <p:spPr>
              <a:xfrm>
                <a:off x="1465530" y="4584384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Skupina 11"/>
              <p:cNvGrpSpPr/>
              <p:nvPr/>
            </p:nvGrpSpPr>
            <p:grpSpPr>
              <a:xfrm>
                <a:off x="1875480" y="31116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13" name="Rovnoramenný trojúhelník 12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" name="Rovnoramenný trojúhelník 13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" name="TextovéPole 9"/>
              <p:cNvSpPr txBox="1"/>
              <p:nvPr/>
            </p:nvSpPr>
            <p:spPr>
              <a:xfrm>
                <a:off x="3936546" y="219220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H</a:t>
                </a:r>
                <a:endParaRPr lang="cs-CZ" baseline="-25000" dirty="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012160" y="438861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809889" y="501317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/>
                  <a:t>V</a:t>
                </a: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4463988" y="5850021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2284506" y="343105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</a:t>
                </a:r>
                <a:r>
                  <a:rPr lang="cs-CZ" baseline="-25000" dirty="0"/>
                  <a:t>V</a:t>
                </a:r>
              </a:p>
            </p:txBody>
          </p:sp>
          <p:cxnSp>
            <p:nvCxnSpPr>
              <p:cNvPr id="20" name="Pravoúhlá spojnice 19"/>
              <p:cNvCxnSpPr>
                <a:stCxn id="14" idx="3"/>
                <a:endCxn id="5" idx="4"/>
              </p:cNvCxnSpPr>
              <p:nvPr/>
            </p:nvCxnSpPr>
            <p:spPr>
              <a:xfrm rot="5400000" flipH="1" flipV="1">
                <a:off x="2418934" y="2143481"/>
                <a:ext cx="726160" cy="1210206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ravoúhlá spojnice 21"/>
              <p:cNvCxnSpPr>
                <a:stCxn id="5" idx="0"/>
                <a:endCxn id="7" idx="0"/>
              </p:cNvCxnSpPr>
              <p:nvPr/>
            </p:nvCxnSpPr>
            <p:spPr>
              <a:xfrm>
                <a:off x="4935289" y="2385504"/>
                <a:ext cx="1292895" cy="1616117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ravoúhlá spojnice 24"/>
              <p:cNvCxnSpPr>
                <a:stCxn id="7" idx="4"/>
                <a:endCxn id="9" idx="3"/>
              </p:cNvCxnSpPr>
              <p:nvPr/>
            </p:nvCxnSpPr>
            <p:spPr>
              <a:xfrm rot="5400000">
                <a:off x="5146342" y="5240878"/>
                <a:ext cx="1155572" cy="1008112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ravoúhlá spojnice 29"/>
              <p:cNvCxnSpPr>
                <a:stCxn id="6" idx="3"/>
                <a:endCxn id="11" idx="4"/>
              </p:cNvCxnSpPr>
              <p:nvPr/>
            </p:nvCxnSpPr>
            <p:spPr>
              <a:xfrm rot="10800000">
                <a:off x="2113602" y="5749911"/>
                <a:ext cx="2098358" cy="559410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ravoúhlá spojnice 32"/>
              <p:cNvCxnSpPr>
                <a:stCxn id="11" idx="0"/>
                <a:endCxn id="13" idx="3"/>
              </p:cNvCxnSpPr>
              <p:nvPr/>
            </p:nvCxnSpPr>
            <p:spPr>
              <a:xfrm rot="5400000" flipH="1" flipV="1">
                <a:off x="1906253" y="4327125"/>
                <a:ext cx="464608" cy="49910"/>
              </a:xfrm>
              <a:prstGeom prst="bentConnector3">
                <a:avLst>
                  <a:gd name="adj1" fmla="val 50000"/>
                </a:avLst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ovéPole 47"/>
              <p:cNvSpPr txBox="1"/>
              <p:nvPr/>
            </p:nvSpPr>
            <p:spPr>
              <a:xfrm>
                <a:off x="5678506" y="2007538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965490" y="1978821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RA</a:t>
                </a:r>
                <a:endParaRPr lang="cs-CZ" baseline="-25000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391980" y="1335385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P</a:t>
                </a:r>
                <a:r>
                  <a:rPr lang="cs-CZ" baseline="-25000" dirty="0" err="1" smtClean="0"/>
                  <a:t>Pl</a:t>
                </a:r>
                <a:endParaRPr lang="cs-CZ" baseline="-25000" dirty="0"/>
              </a:p>
            </p:txBody>
          </p:sp>
        </p:grpSp>
        <p:grpSp>
          <p:nvGrpSpPr>
            <p:cNvPr id="37" name="Skupina 36"/>
            <p:cNvGrpSpPr/>
            <p:nvPr/>
          </p:nvGrpSpPr>
          <p:grpSpPr>
            <a:xfrm>
              <a:off x="2878572" y="2052834"/>
              <a:ext cx="2557524" cy="656706"/>
              <a:chOff x="2878572" y="2052834"/>
              <a:chExt cx="2557524" cy="656706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2878572" y="2061468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39" name="Skupina 38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41" name="Rovnoramenný trojúhelník 40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2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Obdélník 39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3" name="Skupina 42"/>
              <p:cNvGrpSpPr/>
              <p:nvPr/>
            </p:nvGrpSpPr>
            <p:grpSpPr>
              <a:xfrm>
                <a:off x="4932040" y="2052834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44" name="Skupina 43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46" name="Rovnoramenný trojúhelník 45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Obdélník 44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29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500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07858"/>
            <a:ext cx="2510210" cy="5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90872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diastoly:</a:t>
            </a:r>
          </a:p>
        </p:txBody>
      </p:sp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065" y="2204864"/>
            <a:ext cx="271830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076056" y="184482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 konci systoly:</a:t>
            </a:r>
          </a:p>
        </p:txBody>
      </p:sp>
      <p:pic>
        <p:nvPicPr>
          <p:cNvPr id="50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433" y="2996952"/>
            <a:ext cx="40464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256490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Systolický objem:</a:t>
            </a: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1872208" cy="4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04048" y="364502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Minutový objem:</a:t>
            </a:r>
          </a:p>
        </p:txBody>
      </p:sp>
      <p:pic>
        <p:nvPicPr>
          <p:cNvPr id="50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09120"/>
            <a:ext cx="3499098" cy="7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9099722">
            <a:off x="4232859" y="4391821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0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877272"/>
            <a:ext cx="2182366" cy="84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827584" y="537321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Q</a:t>
            </a:r>
            <a:r>
              <a:rPr lang="cs-CZ" i="1" baseline="-25000" dirty="0" err="1" smtClean="0"/>
              <a:t>c</a:t>
            </a:r>
            <a:r>
              <a:rPr lang="cs-CZ" i="1" dirty="0" smtClean="0"/>
              <a:t>&gt;=0</a:t>
            </a:r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999" y="5805264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>
            <a:off x="3203848" y="6134494"/>
            <a:ext cx="1093162" cy="24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7" name="Skupina 66"/>
          <p:cNvGrpSpPr/>
          <p:nvPr/>
        </p:nvGrpSpPr>
        <p:grpSpPr>
          <a:xfrm>
            <a:off x="607517" y="720696"/>
            <a:ext cx="3970566" cy="3676515"/>
            <a:chOff x="1465530" y="1335385"/>
            <a:chExt cx="5518738" cy="5275366"/>
          </a:xfrm>
        </p:grpSpPr>
        <p:grpSp>
          <p:nvGrpSpPr>
            <p:cNvPr id="68" name="Skupina 67"/>
            <p:cNvGrpSpPr/>
            <p:nvPr/>
          </p:nvGrpSpPr>
          <p:grpSpPr>
            <a:xfrm>
              <a:off x="1465530" y="1335385"/>
              <a:ext cx="5518738" cy="5275366"/>
              <a:chOff x="1465530" y="1335385"/>
              <a:chExt cx="5518738" cy="5275366"/>
            </a:xfrm>
          </p:grpSpPr>
          <p:grpSp>
            <p:nvGrpSpPr>
              <p:cNvPr id="80" name="Skupina 79"/>
              <p:cNvGrpSpPr/>
              <p:nvPr/>
            </p:nvGrpSpPr>
            <p:grpSpPr>
              <a:xfrm>
                <a:off x="3387117" y="1659344"/>
                <a:ext cx="1548172" cy="1452320"/>
                <a:chOff x="1736068" y="2132856"/>
                <a:chExt cx="1548172" cy="1452320"/>
              </a:xfrm>
            </p:grpSpPr>
            <p:sp>
              <p:nvSpPr>
                <p:cNvPr id="102" name="Elipsa 3"/>
                <p:cNvSpPr/>
                <p:nvPr/>
              </p:nvSpPr>
              <p:spPr>
                <a:xfrm>
                  <a:off x="1736068" y="2132856"/>
                  <a:ext cx="1548172" cy="14523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Elipsa 3"/>
                <p:cNvSpPr/>
                <p:nvPr/>
              </p:nvSpPr>
              <p:spPr>
                <a:xfrm rot="5400000">
                  <a:off x="1938282" y="2084930"/>
                  <a:ext cx="1143744" cy="1548172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1" name="Elipsa 3"/>
              <p:cNvSpPr/>
              <p:nvPr/>
            </p:nvSpPr>
            <p:spPr>
              <a:xfrm>
                <a:off x="5580112" y="4001621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Skupina 81"/>
              <p:cNvGrpSpPr/>
              <p:nvPr/>
            </p:nvGrpSpPr>
            <p:grpSpPr>
              <a:xfrm rot="5400000">
                <a:off x="4421284" y="58119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100" name="Rovnoramenný trojúhelník 99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1" name="Rovnoramenný trojúhelník 100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3" name="Elipsa 3"/>
              <p:cNvSpPr/>
              <p:nvPr/>
            </p:nvSpPr>
            <p:spPr>
              <a:xfrm>
                <a:off x="1465530" y="4584384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4" name="Skupina 83"/>
              <p:cNvGrpSpPr/>
              <p:nvPr/>
            </p:nvGrpSpPr>
            <p:grpSpPr>
              <a:xfrm>
                <a:off x="1875480" y="31116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98" name="Rovnoramenný trojúhelník 97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9" name="Rovnoramenný trojúhelník 98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5" name="TextovéPole 84"/>
              <p:cNvSpPr txBox="1"/>
              <p:nvPr/>
            </p:nvSpPr>
            <p:spPr>
              <a:xfrm>
                <a:off x="3936546" y="219220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H</a:t>
                </a:r>
                <a:endParaRPr lang="cs-CZ" baseline="-25000" dirty="0"/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6012160" y="438861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87" name="TextovéPole 86"/>
              <p:cNvSpPr txBox="1"/>
              <p:nvPr/>
            </p:nvSpPr>
            <p:spPr>
              <a:xfrm>
                <a:off x="1809889" y="501317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/>
                  <a:t>V</a:t>
                </a:r>
              </a:p>
            </p:txBody>
          </p:sp>
          <p:sp>
            <p:nvSpPr>
              <p:cNvPr id="88" name="TextovéPole 87"/>
              <p:cNvSpPr txBox="1"/>
              <p:nvPr/>
            </p:nvSpPr>
            <p:spPr>
              <a:xfrm>
                <a:off x="4463988" y="5850021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89" name="TextovéPole 88"/>
              <p:cNvSpPr txBox="1"/>
              <p:nvPr/>
            </p:nvSpPr>
            <p:spPr>
              <a:xfrm>
                <a:off x="2284506" y="343105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</a:t>
                </a:r>
                <a:r>
                  <a:rPr lang="cs-CZ" baseline="-25000" dirty="0"/>
                  <a:t>V</a:t>
                </a:r>
              </a:p>
            </p:txBody>
          </p:sp>
          <p:cxnSp>
            <p:nvCxnSpPr>
              <p:cNvPr id="90" name="Pravoúhlá spojnice 89"/>
              <p:cNvCxnSpPr>
                <a:stCxn id="99" idx="3"/>
                <a:endCxn id="103" idx="4"/>
              </p:cNvCxnSpPr>
              <p:nvPr/>
            </p:nvCxnSpPr>
            <p:spPr>
              <a:xfrm rot="5400000" flipH="1" flipV="1">
                <a:off x="2418934" y="2143481"/>
                <a:ext cx="726160" cy="1210206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ravoúhlá spojnice 90"/>
              <p:cNvCxnSpPr>
                <a:stCxn id="103" idx="0"/>
                <a:endCxn id="81" idx="0"/>
              </p:cNvCxnSpPr>
              <p:nvPr/>
            </p:nvCxnSpPr>
            <p:spPr>
              <a:xfrm>
                <a:off x="4935289" y="2385504"/>
                <a:ext cx="1292895" cy="1616117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ravoúhlá spojnice 91"/>
              <p:cNvCxnSpPr>
                <a:stCxn id="81" idx="4"/>
                <a:endCxn id="101" idx="3"/>
              </p:cNvCxnSpPr>
              <p:nvPr/>
            </p:nvCxnSpPr>
            <p:spPr>
              <a:xfrm rot="5400000">
                <a:off x="5146342" y="5240878"/>
                <a:ext cx="1155572" cy="1008112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ravoúhlá spojnice 92"/>
              <p:cNvCxnSpPr>
                <a:stCxn id="100" idx="3"/>
                <a:endCxn id="83" idx="4"/>
              </p:cNvCxnSpPr>
              <p:nvPr/>
            </p:nvCxnSpPr>
            <p:spPr>
              <a:xfrm rot="10800000">
                <a:off x="2113602" y="5749911"/>
                <a:ext cx="2098358" cy="559410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ravoúhlá spojnice 93"/>
              <p:cNvCxnSpPr>
                <a:stCxn id="83" idx="0"/>
                <a:endCxn id="98" idx="3"/>
              </p:cNvCxnSpPr>
              <p:nvPr/>
            </p:nvCxnSpPr>
            <p:spPr>
              <a:xfrm rot="5400000" flipH="1" flipV="1">
                <a:off x="1906253" y="4327125"/>
                <a:ext cx="464608" cy="49910"/>
              </a:xfrm>
              <a:prstGeom prst="bentConnector3">
                <a:avLst>
                  <a:gd name="adj1" fmla="val 50000"/>
                </a:avLst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ovéPole 94"/>
              <p:cNvSpPr txBox="1"/>
              <p:nvPr/>
            </p:nvSpPr>
            <p:spPr>
              <a:xfrm>
                <a:off x="5678506" y="2007538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96" name="TextovéPole 95"/>
              <p:cNvSpPr txBox="1"/>
              <p:nvPr/>
            </p:nvSpPr>
            <p:spPr>
              <a:xfrm>
                <a:off x="1965490" y="1978821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ra</a:t>
                </a:r>
                <a:endParaRPr lang="cs-CZ" baseline="-25000" dirty="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4391980" y="1335385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P</a:t>
                </a:r>
                <a:r>
                  <a:rPr lang="cs-CZ" baseline="-25000" dirty="0" err="1"/>
                  <a:t>p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2878572" y="2052834"/>
              <a:ext cx="2557524" cy="656706"/>
              <a:chOff x="2878572" y="2052834"/>
              <a:chExt cx="2557524" cy="656706"/>
            </a:xfrm>
          </p:grpSpPr>
          <p:grpSp>
            <p:nvGrpSpPr>
              <p:cNvPr id="70" name="Skupina 69"/>
              <p:cNvGrpSpPr/>
              <p:nvPr/>
            </p:nvGrpSpPr>
            <p:grpSpPr>
              <a:xfrm>
                <a:off x="2878572" y="2061468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76" name="Skupina 75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78" name="Rovnoramenný trojúhelník 77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79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Obdélník 76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1" name="Skupina 70"/>
              <p:cNvGrpSpPr/>
              <p:nvPr/>
            </p:nvGrpSpPr>
            <p:grpSpPr>
              <a:xfrm>
                <a:off x="4932040" y="2052834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72" name="Skupina 71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74" name="Rovnoramenný trojúhelník 73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75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bdélník 72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35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 animBg="1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19256" cy="1008113"/>
          </a:xfrm>
        </p:spPr>
        <p:txBody>
          <a:bodyPr/>
          <a:lstStyle/>
          <a:p>
            <a:r>
              <a:rPr lang="cs-CZ" dirty="0" smtClean="0"/>
              <a:t>Regulace srdečního výdeje</a:t>
            </a:r>
            <a:endParaRPr lang="cs-CZ" dirty="0"/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4362045" cy="7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3" cstate="print"/>
          <a:srcRect l="18310"/>
          <a:stretch>
            <a:fillRect/>
          </a:stretch>
        </p:blipFill>
        <p:spPr bwMode="auto">
          <a:xfrm>
            <a:off x="4788024" y="3068960"/>
            <a:ext cx="4176464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Šipka dolů 21"/>
          <p:cNvSpPr/>
          <p:nvPr/>
        </p:nvSpPr>
        <p:spPr>
          <a:xfrm rot="1988992">
            <a:off x="6197808" y="262771"/>
            <a:ext cx="238704" cy="11024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988992">
            <a:off x="7333410" y="262550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5971337" y="0"/>
            <a:ext cx="317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Sympaticus</a:t>
            </a:r>
            <a:r>
              <a:rPr lang="cs-CZ" dirty="0" smtClean="0"/>
              <a:t> - </a:t>
            </a:r>
            <a:r>
              <a:rPr lang="cs-CZ" dirty="0" err="1" smtClean="0"/>
              <a:t>parasympaticus</a:t>
            </a:r>
            <a:endParaRPr lang="cs-CZ" dirty="0"/>
          </a:p>
        </p:txBody>
      </p:sp>
      <p:sp>
        <p:nvSpPr>
          <p:cNvPr id="25" name="Šipka dolů 24"/>
          <p:cNvSpPr/>
          <p:nvPr/>
        </p:nvSpPr>
        <p:spPr>
          <a:xfrm rot="7674325">
            <a:off x="7705949" y="1558414"/>
            <a:ext cx="295633" cy="9699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516216" y="2276872"/>
            <a:ext cx="24112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Diastolická dysfunkce</a:t>
            </a:r>
            <a:endParaRPr lang="cs-CZ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607517" y="720696"/>
            <a:ext cx="3970566" cy="3676515"/>
            <a:chOff x="1465530" y="1335385"/>
            <a:chExt cx="5518738" cy="5275366"/>
          </a:xfrm>
        </p:grpSpPr>
        <p:grpSp>
          <p:nvGrpSpPr>
            <p:cNvPr id="39" name="Skupina 38"/>
            <p:cNvGrpSpPr/>
            <p:nvPr/>
          </p:nvGrpSpPr>
          <p:grpSpPr>
            <a:xfrm>
              <a:off x="1465530" y="1335385"/>
              <a:ext cx="5518738" cy="5275366"/>
              <a:chOff x="1465530" y="1335385"/>
              <a:chExt cx="5518738" cy="5275366"/>
            </a:xfrm>
          </p:grpSpPr>
          <p:grpSp>
            <p:nvGrpSpPr>
              <p:cNvPr id="51" name="Skupina 50"/>
              <p:cNvGrpSpPr/>
              <p:nvPr/>
            </p:nvGrpSpPr>
            <p:grpSpPr>
              <a:xfrm>
                <a:off x="3387117" y="1659344"/>
                <a:ext cx="1548172" cy="1452320"/>
                <a:chOff x="1736068" y="2132856"/>
                <a:chExt cx="1548172" cy="1452320"/>
              </a:xfrm>
            </p:grpSpPr>
            <p:sp>
              <p:nvSpPr>
                <p:cNvPr id="73" name="Elipsa 3"/>
                <p:cNvSpPr/>
                <p:nvPr/>
              </p:nvSpPr>
              <p:spPr>
                <a:xfrm>
                  <a:off x="1736068" y="2132856"/>
                  <a:ext cx="1548172" cy="14523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Elipsa 3"/>
                <p:cNvSpPr/>
                <p:nvPr/>
              </p:nvSpPr>
              <p:spPr>
                <a:xfrm rot="5400000">
                  <a:off x="1938282" y="2084930"/>
                  <a:ext cx="1143744" cy="1548172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Elipsa 3"/>
              <p:cNvSpPr/>
              <p:nvPr/>
            </p:nvSpPr>
            <p:spPr>
              <a:xfrm>
                <a:off x="5580112" y="4001621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Skupina 52"/>
              <p:cNvGrpSpPr/>
              <p:nvPr/>
            </p:nvGrpSpPr>
            <p:grpSpPr>
              <a:xfrm rot="5400000">
                <a:off x="4421284" y="58119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71" name="Rovnoramenný trojúhelník 70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Rovnoramenný trojúhelník 71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4" name="Elipsa 3"/>
              <p:cNvSpPr/>
              <p:nvPr/>
            </p:nvSpPr>
            <p:spPr>
              <a:xfrm>
                <a:off x="1465530" y="4584384"/>
                <a:ext cx="1296144" cy="11655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3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Skupina 54"/>
              <p:cNvGrpSpPr/>
              <p:nvPr/>
            </p:nvGrpSpPr>
            <p:grpSpPr>
              <a:xfrm>
                <a:off x="1875480" y="3111664"/>
                <a:ext cx="589463" cy="1008112"/>
                <a:chOff x="3103483" y="4540828"/>
                <a:chExt cx="589463" cy="1008112"/>
              </a:xfrm>
            </p:grpSpPr>
            <p:sp>
              <p:nvSpPr>
                <p:cNvPr id="69" name="Rovnoramenný trojúhelník 68"/>
                <p:cNvSpPr/>
                <p:nvPr/>
              </p:nvSpPr>
              <p:spPr>
                <a:xfrm>
                  <a:off x="3103483" y="5044884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Rovnoramenný trojúhelník 69"/>
                <p:cNvSpPr/>
                <p:nvPr/>
              </p:nvSpPr>
              <p:spPr>
                <a:xfrm rot="10800000">
                  <a:off x="3116882" y="4540828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6" name="TextovéPole 55"/>
              <p:cNvSpPr txBox="1"/>
              <p:nvPr/>
            </p:nvSpPr>
            <p:spPr>
              <a:xfrm>
                <a:off x="3936546" y="219220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H</a:t>
                </a:r>
                <a:endParaRPr lang="cs-CZ" baseline="-25000" dirty="0"/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6012160" y="438861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58" name="TextovéPole 57"/>
              <p:cNvSpPr txBox="1"/>
              <p:nvPr/>
            </p:nvSpPr>
            <p:spPr>
              <a:xfrm>
                <a:off x="1809889" y="501317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</a:t>
                </a:r>
                <a:r>
                  <a:rPr lang="cs-CZ" baseline="-25000" dirty="0"/>
                  <a:t>V</a:t>
                </a:r>
              </a:p>
            </p:txBody>
          </p:sp>
          <p:sp>
            <p:nvSpPr>
              <p:cNvPr id="59" name="TextovéPole 58"/>
              <p:cNvSpPr txBox="1"/>
              <p:nvPr/>
            </p:nvSpPr>
            <p:spPr>
              <a:xfrm>
                <a:off x="4463988" y="5850021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2284506" y="343105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</a:t>
                </a:r>
                <a:r>
                  <a:rPr lang="cs-CZ" baseline="-25000" dirty="0"/>
                  <a:t>V</a:t>
                </a:r>
              </a:p>
            </p:txBody>
          </p:sp>
          <p:cxnSp>
            <p:nvCxnSpPr>
              <p:cNvPr id="61" name="Pravoúhlá spojnice 60"/>
              <p:cNvCxnSpPr>
                <a:stCxn id="70" idx="3"/>
                <a:endCxn id="74" idx="4"/>
              </p:cNvCxnSpPr>
              <p:nvPr/>
            </p:nvCxnSpPr>
            <p:spPr>
              <a:xfrm rot="5400000" flipH="1" flipV="1">
                <a:off x="2418934" y="2143481"/>
                <a:ext cx="726160" cy="1210206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ravoúhlá spojnice 61"/>
              <p:cNvCxnSpPr>
                <a:stCxn id="74" idx="0"/>
                <a:endCxn id="52" idx="0"/>
              </p:cNvCxnSpPr>
              <p:nvPr/>
            </p:nvCxnSpPr>
            <p:spPr>
              <a:xfrm>
                <a:off x="4935289" y="2385504"/>
                <a:ext cx="1292895" cy="1616117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ravoúhlá spojnice 62"/>
              <p:cNvCxnSpPr>
                <a:stCxn id="52" idx="4"/>
                <a:endCxn id="72" idx="3"/>
              </p:cNvCxnSpPr>
              <p:nvPr/>
            </p:nvCxnSpPr>
            <p:spPr>
              <a:xfrm rot="5400000">
                <a:off x="5146342" y="5240878"/>
                <a:ext cx="1155572" cy="1008112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ravoúhlá spojnice 63"/>
              <p:cNvCxnSpPr>
                <a:stCxn id="71" idx="3"/>
                <a:endCxn id="54" idx="4"/>
              </p:cNvCxnSpPr>
              <p:nvPr/>
            </p:nvCxnSpPr>
            <p:spPr>
              <a:xfrm rot="10800000">
                <a:off x="2113602" y="5749911"/>
                <a:ext cx="2098358" cy="559410"/>
              </a:xfrm>
              <a:prstGeom prst="bentConnector2">
                <a:avLst/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ravoúhlá spojnice 64"/>
              <p:cNvCxnSpPr>
                <a:stCxn id="54" idx="0"/>
                <a:endCxn id="69" idx="3"/>
              </p:cNvCxnSpPr>
              <p:nvPr/>
            </p:nvCxnSpPr>
            <p:spPr>
              <a:xfrm rot="5400000" flipH="1" flipV="1">
                <a:off x="1906253" y="4327125"/>
                <a:ext cx="464608" cy="49910"/>
              </a:xfrm>
              <a:prstGeom prst="bentConnector3">
                <a:avLst>
                  <a:gd name="adj1" fmla="val 50000"/>
                </a:avLst>
              </a:prstGeom>
              <a:ln w="76200" cmpd="dbl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ovéPole 65"/>
              <p:cNvSpPr txBox="1"/>
              <p:nvPr/>
            </p:nvSpPr>
            <p:spPr>
              <a:xfrm>
                <a:off x="5678506" y="2007538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A</a:t>
                </a:r>
                <a:endParaRPr lang="cs-CZ" baseline="-25000" dirty="0"/>
              </a:p>
            </p:txBody>
          </p:sp>
          <p:sp>
            <p:nvSpPr>
              <p:cNvPr id="67" name="TextovéPole 66"/>
              <p:cNvSpPr txBox="1"/>
              <p:nvPr/>
            </p:nvSpPr>
            <p:spPr>
              <a:xfrm>
                <a:off x="1965490" y="1978821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cs-CZ" baseline="-25000" dirty="0" smtClean="0"/>
                  <a:t>ra</a:t>
                </a:r>
                <a:endParaRPr lang="cs-CZ" baseline="-25000" dirty="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4391980" y="1335385"/>
                <a:ext cx="972107" cy="5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P</a:t>
                </a:r>
                <a:r>
                  <a:rPr lang="cs-CZ" baseline="-25000" dirty="0" err="1"/>
                  <a:t>p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2878572" y="2052834"/>
              <a:ext cx="2557524" cy="656706"/>
              <a:chOff x="2878572" y="2052834"/>
              <a:chExt cx="2557524" cy="656706"/>
            </a:xfrm>
          </p:grpSpPr>
          <p:grpSp>
            <p:nvGrpSpPr>
              <p:cNvPr id="41" name="Skupina 40"/>
              <p:cNvGrpSpPr/>
              <p:nvPr/>
            </p:nvGrpSpPr>
            <p:grpSpPr>
              <a:xfrm>
                <a:off x="2878572" y="2061468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47" name="Skupina 46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49" name="Rovnoramenný trojúhelník 48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0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Obdélník 47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2" name="Skupina 41"/>
              <p:cNvGrpSpPr/>
              <p:nvPr/>
            </p:nvGrpSpPr>
            <p:grpSpPr>
              <a:xfrm>
                <a:off x="4932040" y="2052834"/>
                <a:ext cx="504056" cy="648072"/>
                <a:chOff x="2699792" y="3284984"/>
                <a:chExt cx="504056" cy="648072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2699792" y="3284984"/>
                  <a:ext cx="337180" cy="648072"/>
                  <a:chOff x="2699792" y="908720"/>
                  <a:chExt cx="337180" cy="648072"/>
                </a:xfrm>
              </p:grpSpPr>
              <p:sp>
                <p:nvSpPr>
                  <p:cNvPr id="45" name="Rovnoramenný trojúhelník 44"/>
                  <p:cNvSpPr/>
                  <p:nvPr/>
                </p:nvSpPr>
                <p:spPr>
                  <a:xfrm rot="5400000">
                    <a:off x="2573778" y="1070738"/>
                    <a:ext cx="576064" cy="32403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6" name="Přímá spojovací čára 21"/>
                  <p:cNvCxnSpPr/>
                  <p:nvPr/>
                </p:nvCxnSpPr>
                <p:spPr>
                  <a:xfrm>
                    <a:off x="3036972" y="908720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Obdélník 43"/>
                <p:cNvSpPr/>
                <p:nvPr/>
              </p:nvSpPr>
              <p:spPr>
                <a:xfrm>
                  <a:off x="3059832" y="3554348"/>
                  <a:ext cx="144016" cy="1440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44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H:\MOS 2012\Mos 2013\prednaska.pptx&quot;/&gt;&lt;object type=&quot;2&quot; unique_id=&quot;10002&quot;&gt;&lt;object type=&quot;3&quot; unique_id=&quot;15916&quot;&gt;&lt;property id=&quot;20148&quot; value=&quot;5&quot;/&gt;&lt;property id=&quot;20300&quot; value=&quot;Slide 23 - &amp;quot;Pulzní pumpa&amp;quot;&quot;/&gt;&lt;property id=&quot;20307&quot; value=&quot;533&quot;/&gt;&lt;/object&gt;&lt;object type=&quot;3&quot; unique_id=&quot;15917&quot;&gt;&lt;property id=&quot;20148&quot; value=&quot;5&quot;/&gt;&lt;property id=&quot;20300&quot; value=&quot;Slide 22&quot;/&gt;&lt;property id=&quot;20307&quot; value=&quot;498&quot;/&gt;&lt;/object&gt;&lt;object type=&quot;3&quot; unique_id=&quot;15918&quot;&gt;&lt;property id=&quot;20148&quot; value=&quot;5&quot;/&gt;&lt;property id=&quot;20300&quot; value=&quot;Slide 24 - &amp;quot;Definice komponent&amp;quot;&quot;/&gt;&lt;property id=&quot;20307&quot; value=&quot;528&quot;/&gt;&lt;/object&gt;&lt;object type=&quot;3&quot; unique_id=&quot;15919&quot;&gt;&lt;property id=&quot;20148&quot; value=&quot;5&quot;/&gt;&lt;property id=&quot;20300&quot; value=&quot;Slide 25&quot;/&gt;&lt;property id=&quot;20307&quot; value=&quot;496&quot;/&gt;&lt;/object&gt;&lt;object type=&quot;3&quot; unique_id=&quot;15920&quot;&gt;&lt;property id=&quot;20148&quot; value=&quot;5&quot;/&gt;&lt;property id=&quot;20300&quot; value=&quot;Slide 26 - &amp;quot;Inflow/Outflow Connectors&amp;quot;&quot;/&gt;&lt;property id=&quot;20307&quot; value=&quot;497&quot;/&gt;&lt;/object&gt;&lt;object type=&quot;3&quot; unique_id=&quot;15921&quot;&gt;&lt;property id=&quot;20148&quot; value=&quot;5&quot;/&gt;&lt;property id=&quot;20300&quot; value=&quot;Slide 27&quot;/&gt;&lt;property id=&quot;20307&quot; value=&quot;493&quot;/&gt;&lt;/object&gt;&lt;object type=&quot;3&quot; unique_id=&quot;15922&quot;&gt;&lt;property id=&quot;20148&quot; value=&quot;5&quot;/&gt;&lt;property id=&quot;20300&quot; value=&quot;Slide 28&quot;/&gt;&lt;property id=&quot;20307&quot; value=&quot;502&quot;/&gt;&lt;/object&gt;&lt;object type=&quot;3&quot; unique_id=&quot;15923&quot;&gt;&lt;property id=&quot;20148&quot; value=&quot;5&quot;/&gt;&lt;property id=&quot;20300&quot; value=&quot;Slide 29&quot;/&gt;&lt;property id=&quot;20307&quot; value=&quot;503&quot;/&gt;&lt;/object&gt;&lt;object type=&quot;3&quot; unique_id=&quot;15924&quot;&gt;&lt;property id=&quot;20148&quot; value=&quot;5&quot;/&gt;&lt;property id=&quot;20300&quot; value=&quot;Slide 30&quot;/&gt;&lt;property id=&quot;20307&quot; value=&quot;504&quot;/&gt;&lt;/object&gt;&lt;object type=&quot;3&quot; unique_id=&quot;15925&quot;&gt;&lt;property id=&quot;20148&quot; value=&quot;5&quot;/&gt;&lt;property id=&quot;20300&quot; value=&quot;Slide 31&quot;/&gt;&lt;property id=&quot;20307&quot; value=&quot;436&quot;/&gt;&lt;/object&gt;&lt;object type=&quot;3&quot; unique_id=&quot;15926&quot;&gt;&lt;property id=&quot;20148&quot; value=&quot;5&quot;/&gt;&lt;property id=&quot;20300&quot; value=&quot;Slide 32&quot;/&gt;&lt;property id=&quot;20307&quot; value=&quot;506&quot;/&gt;&lt;/object&gt;&lt;object type=&quot;3&quot; unique_id=&quot;15927&quot;&gt;&lt;property id=&quot;20148&quot; value=&quot;5&quot;/&gt;&lt;property id=&quot;20300&quot; value=&quot;Slide 33&quot;/&gt;&lt;property id=&quot;20307&quot; value=&quot;505&quot;/&gt;&lt;/object&gt;&lt;object type=&quot;3&quot; unique_id=&quot;15928&quot;&gt;&lt;property id=&quot;20148&quot; value=&quot;5&quot;/&gt;&lt;property id=&quot;20300&quot; value=&quot;Slide 34&quot;/&gt;&lt;property id=&quot;20307&quot; value=&quot;507&quot;/&gt;&lt;/object&gt;&lt;object type=&quot;3&quot; unique_id=&quot;15929&quot;&gt;&lt;property id=&quot;20148&quot; value=&quot;5&quot;/&gt;&lt;property id=&quot;20300&quot; value=&quot;Slide 35&quot;/&gt;&lt;property id=&quot;20307&quot; value=&quot;495&quot;/&gt;&lt;/object&gt;&lt;object type=&quot;3&quot; unique_id=&quot;15930&quot;&gt;&lt;property id=&quot;20148&quot; value=&quot;5&quot;/&gt;&lt;property id=&quot;20300&quot; value=&quot;Slide 37&quot;/&gt;&lt;property id=&quot;20307&quot; value=&quot;437&quot;/&gt;&lt;/object&gt;&lt;object type=&quot;3&quot; unique_id=&quot;15931&quot;&gt;&lt;property id=&quot;20148&quot; value=&quot;5&quot;/&gt;&lt;property id=&quot;20300&quot; value=&quot;Slide 42&quot;/&gt;&lt;property id=&quot;20307&quot; value=&quot;508&quot;/&gt;&lt;/object&gt;&lt;object type=&quot;3&quot; unique_id=&quot;15932&quot;&gt;&lt;property id=&quot;20148&quot; value=&quot;5&quot;/&gt;&lt;property id=&quot;20300&quot; value=&quot;Slide 43 - &amp;quot;Valve&amp;quot;&quot;/&gt;&lt;property id=&quot;20307&quot; value=&quot;510&quot;/&gt;&lt;/object&gt;&lt;object type=&quot;3&quot; unique_id=&quot;15933&quot;&gt;&lt;property id=&quot;20148&quot; value=&quot;5&quot;/&gt;&lt;property id=&quot;20300&quot; value=&quot;Slide 44 - &amp;quot;Délka srdečních intervalů&amp;quot;&quot;/&gt;&lt;property id=&quot;20307&quot; value=&quot;525&quot;/&gt;&lt;/object&gt;&lt;object type=&quot;3&quot; unique_id=&quot;15934&quot;&gt;&lt;property id=&quot;20148&quot; value=&quot;5&quot;/&gt;&lt;property id=&quot;20300&quot; value=&quot;Slide 45 - &amp;quot;Elasticita síní&amp;quot;&quot;/&gt;&lt;property id=&quot;20307&quot; value=&quot;526&quot;/&gt;&lt;/object&gt;&lt;object type=&quot;3&quot; unique_id=&quot;15935&quot;&gt;&lt;property id=&quot;20148&quot; value=&quot;5&quot;/&gt;&lt;property id=&quot;20300&quot; value=&quot;Slide 46 - &amp;quot;Elasticita komor&amp;quot;&quot;/&gt;&lt;property id=&quot;20307&quot; value=&quot;527&quot;/&gt;&lt;/object&gt;&lt;object type=&quot;3&quot; unique_id=&quot;15936&quot;&gt;&lt;property id=&quot;20148&quot; value=&quot;5&quot;/&gt;&lt;property id=&quot;20300&quot; value=&quot;Slide 47&quot;/&gt;&lt;property id=&quot;20307&quot; value=&quot;512&quot;/&gt;&lt;/object&gt;&lt;object type=&quot;3&quot; unique_id=&quot;15937&quot;&gt;&lt;property id=&quot;20148&quot; value=&quot;5&quot;/&gt;&lt;property id=&quot;20300&quot; value=&quot;Slide 48&quot;/&gt;&lt;property id=&quot;20307&quot; value=&quot;438&quot;/&gt;&lt;/object&gt;&lt;object type=&quot;3&quot; unique_id=&quot;15938&quot;&gt;&lt;property id=&quot;20148&quot; value=&quot;5&quot;/&gt;&lt;property id=&quot;20300&quot; value=&quot;Slide 49&quot;/&gt;&lt;property id=&quot;20307&quot; value=&quot;513&quot;/&gt;&lt;/object&gt;&lt;object type=&quot;3&quot; unique_id=&quot;15939&quot;&gt;&lt;property id=&quot;20148&quot; value=&quot;5&quot;/&gt;&lt;property id=&quot;20300&quot; value=&quot;Slide 50&quot;/&gt;&lt;property id=&quot;20307&quot; value=&quot;511&quot;/&gt;&lt;/object&gt;&lt;object type=&quot;3&quot; unique_id=&quot;15940&quot;&gt;&lt;property id=&quot;20148&quot; value=&quot;5&quot;/&gt;&lt;property id=&quot;20300&quot; value=&quot;Slide 51&quot;/&gt;&lt;property id=&quot;20307&quot; value=&quot;515&quot;/&gt;&lt;/object&gt;&lt;object type=&quot;3&quot; unique_id=&quot;15941&quot;&gt;&lt;property id=&quot;20148&quot; value=&quot;5&quot;/&gt;&lt;property id=&quot;20300&quot; value=&quot;Slide 52&quot;/&gt;&lt;property id=&quot;20307&quot; value=&quot;516&quot;/&gt;&lt;/object&gt;&lt;object type=&quot;3&quot; unique_id=&quot;15942&quot;&gt;&lt;property id=&quot;20148&quot; value=&quot;5&quot;/&gt;&lt;property id=&quot;20300&quot; value=&quot;Slide 53&quot;/&gt;&lt;property id=&quot;20307&quot; value=&quot;514&quot;/&gt;&lt;/object&gt;&lt;object type=&quot;3&quot; unique_id=&quot;15943&quot;&gt;&lt;property id=&quot;20148&quot; value=&quot;5&quot;/&gt;&lt;property id=&quot;20300&quot; value=&quot;Slide 54&quot;/&gt;&lt;property id=&quot;20307&quot; value=&quot;517&quot;/&gt;&lt;/object&gt;&lt;object type=&quot;3&quot; unique_id=&quot;15944&quot;&gt;&lt;property id=&quot;20148&quot; value=&quot;5&quot;/&gt;&lt;property id=&quot;20300&quot; value=&quot;Slide 55&quot;/&gt;&lt;property id=&quot;20307&quot; value=&quot;518&quot;/&gt;&lt;/object&gt;&lt;object type=&quot;3&quot; unique_id=&quot;15945&quot;&gt;&lt;property id=&quot;20148&quot; value=&quot;5&quot;/&gt;&lt;property id=&quot;20300&quot; value=&quot;Slide 56&quot;/&gt;&lt;property id=&quot;20307&quot; value=&quot;519&quot;/&gt;&lt;/object&gt;&lt;object type=&quot;3&quot; unique_id=&quot;15946&quot;&gt;&lt;property id=&quot;20148&quot; value=&quot;5&quot;/&gt;&lt;property id=&quot;20300&quot; value=&quot;Slide 57&quot;/&gt;&lt;property id=&quot;20307&quot; value=&quot;520&quot;/&gt;&lt;/object&gt;&lt;object type=&quot;3&quot; unique_id=&quot;15947&quot;&gt;&lt;property id=&quot;20148&quot; value=&quot;5&quot;/&gt;&lt;property id=&quot;20300&quot; value=&quot;Slide 58&quot;/&gt;&lt;property id=&quot;20307&quot; value=&quot;521&quot;/&gt;&lt;/object&gt;&lt;object type=&quot;3&quot; unique_id=&quot;15948&quot;&gt;&lt;property id=&quot;20148&quot; value=&quot;5&quot;/&gt;&lt;property id=&quot;20300&quot; value=&quot;Slide 59&quot;/&gt;&lt;property id=&quot;20307&quot; value=&quot;522&quot;/&gt;&lt;/object&gt;&lt;object type=&quot;3&quot; unique_id=&quot;15949&quot;&gt;&lt;property id=&quot;20148&quot; value=&quot;5&quot;/&gt;&lt;property id=&quot;20300&quot; value=&quot;Slide 60&quot;/&gt;&lt;property id=&quot;20307&quot; value=&quot;523&quot;/&gt;&lt;/object&gt;&lt;object type=&quot;3&quot; unique_id=&quot;15950&quot;&gt;&lt;property id=&quot;20148&quot; value=&quot;5&quot;/&gt;&lt;property id=&quot;20300&quot; value=&quot;Slide 61&quot;/&gt;&lt;property id=&quot;20307&quot; value=&quot;524&quot;/&gt;&lt;/object&gt;&lt;object type=&quot;3&quot; unique_id=&quot;15951&quot;&gt;&lt;property id=&quot;20148&quot; value=&quot;5&quot;/&gt;&lt;property id=&quot;20300&quot; value=&quot;Slide 62&quot;/&gt;&lt;property id=&quot;20307&quot; value=&quot;529&quot;/&gt;&lt;/object&gt;&lt;object type=&quot;3&quot; unique_id=&quot;15952&quot;&gt;&lt;property id=&quot;20148&quot; value=&quot;5&quot;/&gt;&lt;property id=&quot;20300&quot; value=&quot;Slide 63&quot;/&gt;&lt;property id=&quot;20307&quot; value=&quot;530&quot;/&gt;&lt;/object&gt;&lt;object type=&quot;3&quot; unique_id=&quot;16074&quot;&gt;&lt;property id=&quot;20148&quot; value=&quot;5&quot;/&gt;&lt;property id=&quot;20300&quot; value=&quot;Slide 1 - &amp;quot;&amp;#x0D;&amp;#x0A;Od konceptuálního modelu k modelu v Modelice&amp;#x0D;&amp;#x0A;&amp;#x0D;&amp;#x0A;&amp;#x0D;&amp;#x0A;na příkladě&amp;#x0D;&amp;#x0A;modelování kardiovaskulárního systému&amp;quot;&quot;/&gt;&lt;property id=&quot;20307&quot; value=&quot;537&quot;/&gt;&lt;/object&gt;&lt;object type=&quot;3&quot; unique_id=&quot;16075&quot;&gt;&lt;property id=&quot;20148&quot; value=&quot;5&quot;/&gt;&lt;property id=&quot;20300&quot; value=&quot;Slide 2 - &amp;quot;Studijní materiály&amp;quot;&quot;/&gt;&lt;property id=&quot;20307&quot; value=&quot;553&quot;/&gt;&lt;/object&gt;&lt;object type=&quot;3&quot; unique_id=&quot;16076&quot;&gt;&lt;property id=&quot;20148&quot; value=&quot;5&quot;/&gt;&lt;property id=&quot;20300&quot; value=&quot;Slide 3 - &amp;quot;Studijní materiály&amp;quot;&quot;/&gt;&lt;property id=&quot;20307&quot; value=&quot;554&quot;/&gt;&lt;/object&gt;&lt;object type=&quot;3&quot; unique_id=&quot;16077&quot;&gt;&lt;property id=&quot;20148&quot; value=&quot;5&quot;/&gt;&lt;property id=&quot;20300&quot; value=&quot;Slide 4 - &amp;quot;Statická analýza&amp;quot;&quot;/&gt;&lt;property id=&quot;20307&quot; value=&quot;555&quot;/&gt;&lt;/object&gt;&lt;object type=&quot;3&quot; unique_id=&quot;16078&quot;&gt;&lt;property id=&quot;20148&quot; value=&quot;5&quot;/&gt;&lt;property id=&quot;20300&quot; value=&quot;Slide 5 - &amp;quot;Pulzní pumpa&amp;quot;&quot;/&gt;&lt;property id=&quot;20307&quot; value=&quot;566&quot;/&gt;&lt;/object&gt;&lt;object type=&quot;3&quot; unique_id=&quot;16079&quot;&gt;&lt;property id=&quot;20148&quot; value=&quot;5&quot;/&gt;&lt;property id=&quot;20300&quot; value=&quot;Slide 6 - &amp;quot;Regulace srdečního výdeje&amp;quot;&quot;/&gt;&lt;property id=&quot;20307&quot; value=&quot;556&quot;/&gt;&lt;/object&gt;&lt;object type=&quot;3&quot; unique_id=&quot;16080&quot;&gt;&lt;property id=&quot;20148&quot; value=&quot;5&quot;/&gt;&lt;property id=&quot;20300&quot; value=&quot;Slide 7 - &amp;quot;Regulace srdečního výdeje&amp;quot;&quot;/&gt;&lt;property id=&quot;20307&quot; value=&quot;565&quot;/&gt;&lt;/object&gt;&lt;object type=&quot;3&quot; unique_id=&quot;16081&quot;&gt;&lt;property id=&quot;20148&quot; value=&quot;5&quot;/&gt;&lt;property id=&quot;20300&quot; value=&quot;Slide 8 - &amp;quot;Regulace srdečního výdeje&amp;quot;&quot;/&gt;&lt;property id=&quot;20307&quot; value=&quot;557&quot;/&gt;&lt;/object&gt;&lt;object type=&quot;3&quot; unique_id=&quot;16082&quot;&gt;&lt;property id=&quot;20148&quot; value=&quot;5&quot;/&gt;&lt;property id=&quot;20300&quot; value=&quot;Slide 9 - &amp;quot;Regulace srdečního výdeje&amp;quot;&quot;/&gt;&lt;property id=&quot;20307&quot; value=&quot;558&quot;/&gt;&lt;/object&gt;&lt;object type=&quot;3&quot; unique_id=&quot;16083&quot;&gt;&lt;property id=&quot;20148&quot; value=&quot;5&quot;/&gt;&lt;property id=&quot;20300&quot; value=&quot;Slide 10 - &amp;quot;Regulace srdečního výdeje&amp;quot;&quot;/&gt;&lt;property id=&quot;20307&quot; value=&quot;559&quot;/&gt;&lt;/object&gt;&lt;object type=&quot;3&quot; unique_id=&quot;16084&quot;&gt;&lt;property id=&quot;20148&quot; value=&quot;5&quot;/&gt;&lt;property id=&quot;20300&quot; value=&quot;Slide 11 - &amp;quot;Regulace srdečního výdeje&amp;quot;&quot;/&gt;&lt;property id=&quot;20307&quot; value=&quot;560&quot;/&gt;&lt;/object&gt;&lt;object type=&quot;3&quot; unique_id=&quot;16085&quot;&gt;&lt;property id=&quot;20148&quot; value=&quot;5&quot;/&gt;&lt;property id=&quot;20300&quot; value=&quot;Slide 12 - &amp;quot;Regulace srdečního výdeje&amp;quot;&quot;/&gt;&lt;property id=&quot;20307&quot; value=&quot;567&quot;/&gt;&lt;/object&gt;&lt;object type=&quot;3&quot; unique_id=&quot;16086&quot;&gt;&lt;property id=&quot;20148&quot; value=&quot;5&quot;/&gt;&lt;property id=&quot;20300&quot; value=&quot;Slide 13 - &amp;quot;Regulace srdečního výdeje&amp;quot;&quot;/&gt;&lt;property id=&quot;20307&quot; value=&quot;561&quot;/&gt;&lt;/object&gt;&lt;object type=&quot;3&quot; unique_id=&quot;16087&quot;&gt;&lt;property id=&quot;20148&quot; value=&quot;5&quot;/&gt;&lt;property id=&quot;20300&quot; value=&quot;Slide 14 - &amp;quot;Regulace srdečního výdeje&amp;quot;&quot;/&gt;&lt;property id=&quot;20307&quot; value=&quot;562&quot;/&gt;&lt;/object&gt;&lt;object type=&quot;3&quot; unique_id=&quot;16088&quot;&gt;&lt;property id=&quot;20148&quot; value=&quot;5&quot;/&gt;&lt;property id=&quot;20300&quot; value=&quot;Slide 15 - &amp;quot;Regulace srdečního výdeje&amp;quot;&quot;/&gt;&lt;property id=&quot;20307&quot; value=&quot;563&quot;/&gt;&lt;/object&gt;&lt;object type=&quot;3&quot; unique_id=&quot;16089&quot;&gt;&lt;property id=&quot;20148&quot; value=&quot;5&quot;/&gt;&lt;property id=&quot;20300&quot; value=&quot;Slide 16&quot;/&gt;&lt;property id=&quot;20307&quot; value=&quot;564&quot;/&gt;&lt;/object&gt;&lt;object type=&quot;3&quot; unique_id=&quot;16090&quot;&gt;&lt;property id=&quot;20148&quot; value=&quot;5&quot;/&gt;&lt;property id=&quot;20300&quot; value=&quot;Slide 17 - &amp;quot;Modelování cirkulačního systému&amp;quot;&quot;/&gt;&lt;property id=&quot;20307&quot; value=&quot;543&quot;/&gt;&lt;/object&gt;&lt;object type=&quot;3&quot; unique_id=&quot;16091&quot;&gt;&lt;property id=&quot;20148&quot; value=&quot;5&quot;/&gt;&lt;property id=&quot;20300&quot; value=&quot;Slide 18 - &amp;quot;METI‘S Human Patient Simulator (HPS)&amp;quot;&quot;/&gt;&lt;property id=&quot;20307&quot; value=&quot;544&quot;/&gt;&lt;/object&gt;&lt;object type=&quot;3&quot; unique_id=&quot;16092&quot;&gt;&lt;property id=&quot;20148&quot; value=&quot;5&quot;/&gt;&lt;property id=&quot;20300&quot; value=&quot;Slide 19 - &amp;quot;METI‘S Human Patient Simulator (HPS)&amp;quot;&quot;/&gt;&lt;property id=&quot;20307&quot; value=&quot;545&quot;/&gt;&lt;/object&gt;&lt;object type=&quot;3&quot; unique_id=&quot;16093&quot;&gt;&lt;property id=&quot;20148&quot; value=&quot;5&quot;/&gt;&lt;property id=&quot;20300&quot; value=&quot;Slide 20 - &amp;quot;METI‘S Human Patient Simulator (HPS)&amp;quot;&quot;/&gt;&lt;property id=&quot;20307&quot; value=&quot;550&quot;/&gt;&lt;/object&gt;&lt;object type=&quot;3&quot; unique_id=&quot;16094&quot;&gt;&lt;property id=&quot;20148&quot; value=&quot;5&quot;/&gt;&lt;property id=&quot;20300&quot; value=&quot;Slide 21 - &amp;quot;METI‘S Human Patient Simulator (HPS)&amp;quot;&quot;/&gt;&lt;property id=&quot;20307&quot; value=&quot;551&quot;/&gt;&lt;/object&gt;&lt;object type=&quot;3&quot; unique_id=&quot;16095&quot;&gt;&lt;property id=&quot;20148&quot; value=&quot;5&quot;/&gt;&lt;property id=&quot;20300&quot; value=&quot;Slide 36&quot;/&gt;&lt;property id=&quot;20307&quot; value=&quot;542&quot;/&gt;&lt;/object&gt;&lt;object type=&quot;3&quot; unique_id=&quot;16096&quot;&gt;&lt;property id=&quot;20148&quot; value=&quot;5&quot;/&gt;&lt;property id=&quot;20300&quot; value=&quot;Slide 38 - &amp;quot;Využití implicitních rovnic &amp;#x0D;&amp;#x0A;Ideální dioda, Ideální chlopeň&amp;quot;&quot;/&gt;&lt;property id=&quot;20307&quot; value=&quot;538&quot;/&gt;&lt;/object&gt;&lt;object type=&quot;3&quot; unique_id=&quot;16097&quot;&gt;&lt;property id=&quot;20148&quot; value=&quot;5&quot;/&gt;&lt;property id=&quot;20300&quot; value=&quot;Slide 39 - &amp;quot;Využití implicitních rovnic &amp;#x0D;&amp;#x0A;Ideální dioda, Ideální chlopeň&amp;quot;&quot;/&gt;&lt;property id=&quot;20307&quot; value=&quot;539&quot;/&gt;&lt;/object&gt;&lt;object type=&quot;3&quot; unique_id=&quot;16098&quot;&gt;&lt;property id=&quot;20148&quot; value=&quot;5&quot;/&gt;&lt;property id=&quot;20300&quot; value=&quot;Slide 40 - &amp;quot;Využití implicitních rovnic &amp;#x0D;&amp;#x0A;Ideální dioda, Ideální chlopeň&amp;quot;&quot;/&gt;&lt;property id=&quot;20307&quot; value=&quot;540&quot;/&gt;&lt;/object&gt;&lt;object type=&quot;3&quot; unique_id=&quot;16099&quot;&gt;&lt;property id=&quot;20148&quot; value=&quot;5&quot;/&gt;&lt;property id=&quot;20300&quot; value=&quot;Slide 41 - &amp;quot;Využití implicitních rovnic &amp;#x0D;&amp;#x0A;Ideální dioda, Ideální chlopeň&amp;quot;&quot;/&gt;&lt;property id=&quot;20307&quot; value=&quot;541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">
  <a:themeElements>
    <a:clrScheme name="Výchozí návrh 14">
      <a:dk1>
        <a:srgbClr val="000000"/>
      </a:dk1>
      <a:lt1>
        <a:srgbClr val="FFFFFF"/>
      </a:lt1>
      <a:dk2>
        <a:srgbClr val="005070"/>
      </a:dk2>
      <a:lt2>
        <a:srgbClr val="CCECFF"/>
      </a:lt2>
      <a:accent1>
        <a:srgbClr val="FFFFFF"/>
      </a:accent1>
      <a:accent2>
        <a:srgbClr val="F1600F"/>
      </a:accent2>
      <a:accent3>
        <a:srgbClr val="FFFFFF"/>
      </a:accent3>
      <a:accent4>
        <a:srgbClr val="000000"/>
      </a:accent4>
      <a:accent5>
        <a:srgbClr val="FFFFFF"/>
      </a:accent5>
      <a:accent6>
        <a:srgbClr val="DA560C"/>
      </a:accent6>
      <a:hlink>
        <a:srgbClr val="003399"/>
      </a:hlink>
      <a:folHlink>
        <a:srgbClr val="003399"/>
      </a:folHlink>
    </a:clrScheme>
    <a:fontScheme name="Výchozí návr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5070"/>
        </a:dk2>
        <a:lt2>
          <a:srgbClr val="FFFFFF"/>
        </a:lt2>
        <a:accent1>
          <a:srgbClr val="C5EE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DFF5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5070"/>
        </a:dk2>
        <a:lt2>
          <a:srgbClr val="CCECFF"/>
        </a:lt2>
        <a:accent1>
          <a:srgbClr val="FFFF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1046</Words>
  <Application>Microsoft Office PowerPoint</Application>
  <PresentationFormat>Předvádění na obrazovce (4:3)</PresentationFormat>
  <Paragraphs>475</Paragraphs>
  <Slides>64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CC</vt:lpstr>
      <vt:lpstr> Od konceptuálního modelu k modelu v Modelice   na příkladě modelování kardiovaskulárního systému</vt:lpstr>
      <vt:lpstr>Studijní materiály</vt:lpstr>
      <vt:lpstr>Studijní materiály</vt:lpstr>
      <vt:lpstr>Statická analýza</vt:lpstr>
      <vt:lpstr>Pulzní pumpa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Regulace srdečního výdeje</vt:lpstr>
      <vt:lpstr>Konceptuální analýza</vt:lpstr>
      <vt:lpstr>Prezentace aplikace PowerPoint</vt:lpstr>
      <vt:lpstr>Modelování cirkulačního systému</vt:lpstr>
      <vt:lpstr>METI‘S Human Patient Simulator (HPS)</vt:lpstr>
      <vt:lpstr>METI‘S Human Patient Simulator (HPS)</vt:lpstr>
      <vt:lpstr>METI‘S Human Patient Simulator (HPS)</vt:lpstr>
      <vt:lpstr>METI‘S Human Patient Simulator (HPS)</vt:lpstr>
      <vt:lpstr>Prezentace aplikace PowerPoint</vt:lpstr>
      <vt:lpstr>Pulzní pumpa</vt:lpstr>
      <vt:lpstr>Definice komponent</vt:lpstr>
      <vt:lpstr>Prezentace aplikace PowerPoint</vt:lpstr>
      <vt:lpstr>Inflow/Outflow Connectors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Prezentace aplikace PowerPoint</vt:lpstr>
      <vt:lpstr>Valve</vt:lpstr>
      <vt:lpstr>Délka srdečních intervalů</vt:lpstr>
      <vt:lpstr>Elasticita síní</vt:lpstr>
      <vt:lpstr>Elasticita komor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Jirka</cp:lastModifiedBy>
  <cp:revision>188</cp:revision>
  <dcterms:created xsi:type="dcterms:W3CDTF">2012-09-16T12:27:16Z</dcterms:created>
  <dcterms:modified xsi:type="dcterms:W3CDTF">2013-11-06T09:14:32Z</dcterms:modified>
</cp:coreProperties>
</file>