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3" r:id="rId14"/>
    <p:sldId id="271" r:id="rId15"/>
    <p:sldId id="272" r:id="rId16"/>
    <p:sldId id="274" r:id="rId17"/>
    <p:sldId id="258" r:id="rId18"/>
    <p:sldId id="275" r:id="rId19"/>
    <p:sldId id="279" r:id="rId20"/>
    <p:sldId id="281" r:id="rId21"/>
    <p:sldId id="282" r:id="rId22"/>
    <p:sldId id="280" r:id="rId23"/>
    <p:sldId id="278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7" r:id="rId37"/>
    <p:sldId id="295" r:id="rId38"/>
    <p:sldId id="296" r:id="rId39"/>
    <p:sldId id="306" r:id="rId40"/>
    <p:sldId id="299" r:id="rId41"/>
    <p:sldId id="298" r:id="rId42"/>
    <p:sldId id="300" r:id="rId43"/>
    <p:sldId id="301" r:id="rId44"/>
    <p:sldId id="302" r:id="rId45"/>
    <p:sldId id="303" r:id="rId46"/>
    <p:sldId id="304" r:id="rId47"/>
    <p:sldId id="305" r:id="rId48"/>
  </p:sldIdLst>
  <p:sldSz cx="9144000" cy="6858000" type="screen4x3"/>
  <p:notesSz cx="6858000" cy="9144000"/>
  <p:custDataLst>
    <p:tags r:id="rId50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69" autoAdjust="0"/>
  </p:normalViewPr>
  <p:slideViewPr>
    <p:cSldViewPr>
      <p:cViewPr varScale="1">
        <p:scale>
          <a:sx n="124" d="100"/>
          <a:sy n="124" d="100"/>
        </p:scale>
        <p:origin x="-672" y="-102"/>
      </p:cViewPr>
      <p:guideLst>
        <p:guide orient="horz" pos="981"/>
        <p:guide pos="40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A74E9-21A5-493D-98DC-EE3F8D7F1964}" type="datetimeFigureOut">
              <a:rPr lang="cs-CZ" smtClean="0"/>
              <a:pPr/>
              <a:t>14.11.2012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18547-4B6B-42EC-9BF6-C29840B7D30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28348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4F0E-7DCA-4AFA-A65F-10DAB48B7D6E}" type="datetimeFigureOut">
              <a:rPr lang="cs-CZ" smtClean="0"/>
              <a:pPr/>
              <a:t>14.11.2012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2518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4F0E-7DCA-4AFA-A65F-10DAB48B7D6E}" type="datetimeFigureOut">
              <a:rPr lang="cs-CZ" smtClean="0"/>
              <a:pPr/>
              <a:t>14.11.2012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4693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4F0E-7DCA-4AFA-A65F-10DAB48B7D6E}" type="datetimeFigureOut">
              <a:rPr lang="cs-CZ" smtClean="0"/>
              <a:pPr/>
              <a:t>14.11.2012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18688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4F0E-7DCA-4AFA-A65F-10DAB48B7D6E}" type="datetimeFigureOut">
              <a:rPr lang="cs-CZ" smtClean="0"/>
              <a:pPr/>
              <a:t>14.11.2012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2246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4F0E-7DCA-4AFA-A65F-10DAB48B7D6E}" type="datetimeFigureOut">
              <a:rPr lang="cs-CZ" smtClean="0"/>
              <a:pPr/>
              <a:t>14.11.2012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5330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4F0E-7DCA-4AFA-A65F-10DAB48B7D6E}" type="datetimeFigureOut">
              <a:rPr lang="cs-CZ" smtClean="0"/>
              <a:pPr/>
              <a:t>14.11.2012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3197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4F0E-7DCA-4AFA-A65F-10DAB48B7D6E}" type="datetimeFigureOut">
              <a:rPr lang="cs-CZ" smtClean="0"/>
              <a:pPr/>
              <a:t>14.11.2012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1769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4F0E-7DCA-4AFA-A65F-10DAB48B7D6E}" type="datetimeFigureOut">
              <a:rPr lang="cs-CZ" smtClean="0"/>
              <a:pPr/>
              <a:t>14.11.2012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2796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4F0E-7DCA-4AFA-A65F-10DAB48B7D6E}" type="datetimeFigureOut">
              <a:rPr lang="cs-CZ" smtClean="0"/>
              <a:pPr/>
              <a:t>14.11.2012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7643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4F0E-7DCA-4AFA-A65F-10DAB48B7D6E}" type="datetimeFigureOut">
              <a:rPr lang="cs-CZ" smtClean="0"/>
              <a:pPr/>
              <a:t>14.11.2012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25453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4F0E-7DCA-4AFA-A65F-10DAB48B7D6E}" type="datetimeFigureOut">
              <a:rPr lang="cs-CZ" smtClean="0"/>
              <a:pPr/>
              <a:t>14.11.2012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9099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54F0E-7DCA-4AFA-A65F-10DAB48B7D6E}" type="datetimeFigureOut">
              <a:rPr lang="cs-CZ" smtClean="0"/>
              <a:pPr/>
              <a:t>14.11.2012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91396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cs-CZ" dirty="0" smtClean="0"/>
              <a:t>Modelování cirkulačního systému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624" y="2060848"/>
            <a:ext cx="6400800" cy="1752600"/>
          </a:xfrm>
        </p:spPr>
        <p:txBody>
          <a:bodyPr/>
          <a:lstStyle/>
          <a:p>
            <a:r>
              <a:rPr lang="cs-CZ" dirty="0" smtClean="0"/>
              <a:t>v lékařském simulátoru METI</a:t>
            </a:r>
            <a:endParaRPr lang="cs-CZ" dirty="0"/>
          </a:p>
        </p:txBody>
      </p:sp>
      <p:pic>
        <p:nvPicPr>
          <p:cNvPr id="3074" name="Picture 2" descr="AHCSIMCENTER_Image_2L_grantandstud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140968"/>
            <a:ext cx="5238750" cy="3486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667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Konceptuální schéma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9176048" cy="283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Konceptuální schéma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340768"/>
            <a:ext cx="9073009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Konceptuální schéma</a:t>
            </a:r>
            <a:endParaRPr lang="cs-CZ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 b="75573"/>
          <a:stretch>
            <a:fillRect/>
          </a:stretch>
        </p:blipFill>
        <p:spPr bwMode="auto">
          <a:xfrm>
            <a:off x="1138238" y="1176338"/>
            <a:ext cx="6867525" cy="110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Konceptuální schéma</a:t>
            </a:r>
            <a:endParaRPr lang="cs-CZ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 b="45205"/>
          <a:stretch>
            <a:fillRect/>
          </a:stretch>
        </p:blipFill>
        <p:spPr bwMode="auto">
          <a:xfrm>
            <a:off x="1138238" y="1176338"/>
            <a:ext cx="6867525" cy="246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Konceptuální schéma</a:t>
            </a:r>
            <a:endParaRPr lang="cs-CZ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 b="22829"/>
          <a:stretch>
            <a:fillRect/>
          </a:stretch>
        </p:blipFill>
        <p:spPr bwMode="auto">
          <a:xfrm>
            <a:off x="1138238" y="1176338"/>
            <a:ext cx="6867525" cy="347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Konceptuální schéma</a:t>
            </a:r>
            <a:endParaRPr lang="cs-CZ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 b="453"/>
          <a:stretch>
            <a:fillRect/>
          </a:stretch>
        </p:blipFill>
        <p:spPr bwMode="auto">
          <a:xfrm>
            <a:off x="1138238" y="1176338"/>
            <a:ext cx="6867525" cy="448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Konceptuální schéma</a:t>
            </a:r>
            <a:endParaRPr lang="cs-CZ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 b="453"/>
          <a:stretch>
            <a:fillRect/>
          </a:stretch>
        </p:blipFill>
        <p:spPr bwMode="auto">
          <a:xfrm>
            <a:off x="1138238" y="1176338"/>
            <a:ext cx="6867525" cy="448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2992" y="5645880"/>
            <a:ext cx="67818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cs-CZ" dirty="0" smtClean="0"/>
              <a:t>Konceptuální schéma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052736"/>
            <a:ext cx="5904656" cy="55869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psidelearning.com/blog/wp-content/uploads/2011/04/legobri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352928" cy="5568618"/>
          </a:xfrm>
          <a:prstGeom prst="rect">
            <a:avLst/>
          </a:prstGeom>
          <a:noFill/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cs-CZ" dirty="0" smtClean="0"/>
              <a:t>Komponenty</a:t>
            </a:r>
            <a:endParaRPr lang="cs-CZ" dirty="0"/>
          </a:p>
        </p:txBody>
      </p:sp>
      <p:pic>
        <p:nvPicPr>
          <p:cNvPr id="1032" name="Picture 8" descr="http://files.malovanikresleni.cz/200169880-ed5ebee58c-public/lego_human_hear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143000"/>
            <a:ext cx="43053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2245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cs-CZ" dirty="0" smtClean="0"/>
              <a:t>Propojky vtok/výtok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052736"/>
            <a:ext cx="5904656" cy="55869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8" name="Obdélník 37"/>
          <p:cNvSpPr/>
          <p:nvPr/>
        </p:nvSpPr>
        <p:spPr>
          <a:xfrm>
            <a:off x="4499992" y="1312190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délník 38"/>
          <p:cNvSpPr/>
          <p:nvPr/>
        </p:nvSpPr>
        <p:spPr>
          <a:xfrm rot="1155157">
            <a:off x="5472088" y="1407312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bdélník 39"/>
          <p:cNvSpPr/>
          <p:nvPr/>
        </p:nvSpPr>
        <p:spPr>
          <a:xfrm rot="1915632">
            <a:off x="6021985" y="1680755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 40"/>
          <p:cNvSpPr/>
          <p:nvPr/>
        </p:nvSpPr>
        <p:spPr>
          <a:xfrm rot="3132898">
            <a:off x="6458965" y="2004502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/>
          <p:cNvSpPr/>
          <p:nvPr/>
        </p:nvSpPr>
        <p:spPr>
          <a:xfrm rot="3601968">
            <a:off x="6781364" y="2428118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/>
          <p:cNvSpPr/>
          <p:nvPr/>
        </p:nvSpPr>
        <p:spPr>
          <a:xfrm rot="4146529">
            <a:off x="6920618" y="2679560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bdélník 43"/>
          <p:cNvSpPr/>
          <p:nvPr/>
        </p:nvSpPr>
        <p:spPr>
          <a:xfrm rot="4571930">
            <a:off x="7095583" y="3137799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bdélník 44"/>
          <p:cNvSpPr/>
          <p:nvPr/>
        </p:nvSpPr>
        <p:spPr>
          <a:xfrm rot="5734138">
            <a:off x="7170069" y="3734745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bdélník 45"/>
          <p:cNvSpPr/>
          <p:nvPr/>
        </p:nvSpPr>
        <p:spPr>
          <a:xfrm rot="5713343">
            <a:off x="7145549" y="4047473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bdélník 46"/>
          <p:cNvSpPr/>
          <p:nvPr/>
        </p:nvSpPr>
        <p:spPr>
          <a:xfrm rot="6677742">
            <a:off x="7011144" y="4603831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bdélník 47"/>
          <p:cNvSpPr/>
          <p:nvPr/>
        </p:nvSpPr>
        <p:spPr>
          <a:xfrm rot="7686881">
            <a:off x="6754231" y="5112141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Obdélník 48"/>
          <p:cNvSpPr/>
          <p:nvPr/>
        </p:nvSpPr>
        <p:spPr>
          <a:xfrm rot="8251579">
            <a:off x="6432805" y="5496457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bdélník 49"/>
          <p:cNvSpPr/>
          <p:nvPr/>
        </p:nvSpPr>
        <p:spPr>
          <a:xfrm rot="9047571">
            <a:off x="5923819" y="5880773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Obdélník 50"/>
          <p:cNvSpPr/>
          <p:nvPr/>
        </p:nvSpPr>
        <p:spPr>
          <a:xfrm rot="9896343">
            <a:off x="5381563" y="6101634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bdélník 51"/>
          <p:cNvSpPr/>
          <p:nvPr/>
        </p:nvSpPr>
        <p:spPr>
          <a:xfrm rot="10399330">
            <a:off x="4928252" y="6190432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Obdélník 52"/>
          <p:cNvSpPr/>
          <p:nvPr/>
        </p:nvSpPr>
        <p:spPr>
          <a:xfrm rot="11511648">
            <a:off x="4433732" y="6175929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Obdélník 53"/>
          <p:cNvSpPr/>
          <p:nvPr/>
        </p:nvSpPr>
        <p:spPr>
          <a:xfrm rot="12013992">
            <a:off x="3977796" y="6085287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bdélník 54"/>
          <p:cNvSpPr/>
          <p:nvPr/>
        </p:nvSpPr>
        <p:spPr>
          <a:xfrm rot="12862165">
            <a:off x="3521860" y="5885697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bdélník 55"/>
          <p:cNvSpPr/>
          <p:nvPr/>
        </p:nvSpPr>
        <p:spPr>
          <a:xfrm rot="13421121">
            <a:off x="3133127" y="5613221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Obdélník 56"/>
          <p:cNvSpPr/>
          <p:nvPr/>
        </p:nvSpPr>
        <p:spPr>
          <a:xfrm rot="14269399">
            <a:off x="2785404" y="5226013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Obdélník 57"/>
          <p:cNvSpPr/>
          <p:nvPr/>
        </p:nvSpPr>
        <p:spPr>
          <a:xfrm rot="14773057">
            <a:off x="2544844" y="4865973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Obdélník 58"/>
          <p:cNvSpPr/>
          <p:nvPr/>
        </p:nvSpPr>
        <p:spPr>
          <a:xfrm rot="15364286">
            <a:off x="2369206" y="4355081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Obdélník 59"/>
          <p:cNvSpPr/>
          <p:nvPr/>
        </p:nvSpPr>
        <p:spPr>
          <a:xfrm rot="16200000">
            <a:off x="2297198" y="3563781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Obdélník 60"/>
          <p:cNvSpPr/>
          <p:nvPr/>
        </p:nvSpPr>
        <p:spPr>
          <a:xfrm rot="17902650">
            <a:off x="2616907" y="2519376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Obdélník 61"/>
          <p:cNvSpPr/>
          <p:nvPr/>
        </p:nvSpPr>
        <p:spPr>
          <a:xfrm rot="19462590">
            <a:off x="3500315" y="1627456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Obdélník 62"/>
          <p:cNvSpPr/>
          <p:nvPr/>
        </p:nvSpPr>
        <p:spPr>
          <a:xfrm rot="20099987">
            <a:off x="3882361" y="1445056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Obdélník 63"/>
          <p:cNvSpPr/>
          <p:nvPr/>
        </p:nvSpPr>
        <p:spPr>
          <a:xfrm>
            <a:off x="4887091" y="1299713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Obdélník 64"/>
          <p:cNvSpPr/>
          <p:nvPr/>
        </p:nvSpPr>
        <p:spPr>
          <a:xfrm rot="1984084">
            <a:off x="5861001" y="1583822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bdélník 65"/>
          <p:cNvSpPr/>
          <p:nvPr/>
        </p:nvSpPr>
        <p:spPr>
          <a:xfrm rot="2229542">
            <a:off x="6331615" y="1900180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Obdélník 66"/>
          <p:cNvSpPr/>
          <p:nvPr/>
        </p:nvSpPr>
        <p:spPr>
          <a:xfrm rot="3202271">
            <a:off x="6722887" y="2343388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Obdélník 67"/>
          <p:cNvSpPr/>
          <p:nvPr/>
        </p:nvSpPr>
        <p:spPr>
          <a:xfrm rot="3887660">
            <a:off x="6886825" y="2595705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Obdélník 68"/>
          <p:cNvSpPr/>
          <p:nvPr/>
        </p:nvSpPr>
        <p:spPr>
          <a:xfrm rot="4097806">
            <a:off x="7064486" y="2994593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Obdélník 69"/>
          <p:cNvSpPr/>
          <p:nvPr/>
        </p:nvSpPr>
        <p:spPr>
          <a:xfrm rot="4922888">
            <a:off x="7156383" y="3563514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Obdélník 70"/>
          <p:cNvSpPr/>
          <p:nvPr/>
        </p:nvSpPr>
        <p:spPr>
          <a:xfrm rot="5400000">
            <a:off x="7154001" y="3949434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Obdélník 71"/>
          <p:cNvSpPr/>
          <p:nvPr/>
        </p:nvSpPr>
        <p:spPr>
          <a:xfrm rot="6297262">
            <a:off x="7078573" y="4421841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Obdélník 72"/>
          <p:cNvSpPr/>
          <p:nvPr/>
        </p:nvSpPr>
        <p:spPr>
          <a:xfrm rot="7545953">
            <a:off x="6533493" y="5396319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Obdélník 73"/>
          <p:cNvSpPr/>
          <p:nvPr/>
        </p:nvSpPr>
        <p:spPr>
          <a:xfrm rot="8327853">
            <a:off x="6153827" y="5732548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Obdélník 74"/>
          <p:cNvSpPr/>
          <p:nvPr/>
        </p:nvSpPr>
        <p:spPr>
          <a:xfrm rot="9622881">
            <a:off x="5551620" y="6056815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Obdélník 75"/>
          <p:cNvSpPr/>
          <p:nvPr/>
        </p:nvSpPr>
        <p:spPr>
          <a:xfrm rot="9997645">
            <a:off x="5019726" y="6171679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Obdélník 76"/>
          <p:cNvSpPr/>
          <p:nvPr/>
        </p:nvSpPr>
        <p:spPr>
          <a:xfrm rot="10800000">
            <a:off x="4508527" y="6181971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Obdélník 77"/>
          <p:cNvSpPr/>
          <p:nvPr/>
        </p:nvSpPr>
        <p:spPr>
          <a:xfrm rot="11762776">
            <a:off x="4071449" y="6119491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9" name="Obdélník 78"/>
          <p:cNvSpPr/>
          <p:nvPr/>
        </p:nvSpPr>
        <p:spPr>
          <a:xfrm rot="12689758">
            <a:off x="3596204" y="5932686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Obdélník 79"/>
          <p:cNvSpPr/>
          <p:nvPr/>
        </p:nvSpPr>
        <p:spPr>
          <a:xfrm rot="12979532">
            <a:off x="3224258" y="5680488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Obdélník 80"/>
          <p:cNvSpPr/>
          <p:nvPr/>
        </p:nvSpPr>
        <p:spPr>
          <a:xfrm rot="13749138">
            <a:off x="2859173" y="5315685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Obdélník 81"/>
          <p:cNvSpPr/>
          <p:nvPr/>
        </p:nvSpPr>
        <p:spPr>
          <a:xfrm rot="14206921">
            <a:off x="2583822" y="4938729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Obdélník 82"/>
          <p:cNvSpPr/>
          <p:nvPr/>
        </p:nvSpPr>
        <p:spPr>
          <a:xfrm rot="15037615">
            <a:off x="2405051" y="4477719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Obdélník 83"/>
          <p:cNvSpPr/>
          <p:nvPr/>
        </p:nvSpPr>
        <p:spPr>
          <a:xfrm rot="15930441">
            <a:off x="2289462" y="3715130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Obdélník 84"/>
          <p:cNvSpPr/>
          <p:nvPr/>
        </p:nvSpPr>
        <p:spPr>
          <a:xfrm rot="17251045">
            <a:off x="2357063" y="3176015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Obdélník 85"/>
          <p:cNvSpPr/>
          <p:nvPr/>
        </p:nvSpPr>
        <p:spPr>
          <a:xfrm rot="15876600">
            <a:off x="2310298" y="4064340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Obdélník 86"/>
          <p:cNvSpPr/>
          <p:nvPr/>
        </p:nvSpPr>
        <p:spPr>
          <a:xfrm rot="15331613">
            <a:off x="2328281" y="4201939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Obdélník 87"/>
          <p:cNvSpPr/>
          <p:nvPr/>
        </p:nvSpPr>
        <p:spPr>
          <a:xfrm rot="18285572">
            <a:off x="2716213" y="2362159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Obdélník 88"/>
          <p:cNvSpPr/>
          <p:nvPr/>
        </p:nvSpPr>
        <p:spPr>
          <a:xfrm rot="18443986">
            <a:off x="3043410" y="1965826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Obdélník 89"/>
          <p:cNvSpPr/>
          <p:nvPr/>
        </p:nvSpPr>
        <p:spPr>
          <a:xfrm rot="18299313">
            <a:off x="2806739" y="2239235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Obdélník 90"/>
          <p:cNvSpPr/>
          <p:nvPr/>
        </p:nvSpPr>
        <p:spPr>
          <a:xfrm rot="7310922">
            <a:off x="6825645" y="4992793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870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METI‘S </a:t>
            </a: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Patient</a:t>
            </a:r>
            <a:r>
              <a:rPr lang="cs-CZ" dirty="0" smtClean="0"/>
              <a:t> Simulator (HPS)</a:t>
            </a:r>
            <a:endParaRPr lang="cs-CZ" dirty="0"/>
          </a:p>
        </p:txBody>
      </p:sp>
      <p:pic>
        <p:nvPicPr>
          <p:cNvPr id="1031" name="Picture 7" descr="http://www.hellenic-simulations.com/HPS-3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3999530" cy="3888432"/>
          </a:xfrm>
          <a:prstGeom prst="rect">
            <a:avLst/>
          </a:prstGeom>
          <a:noFill/>
        </p:spPr>
      </p:pic>
      <p:pic>
        <p:nvPicPr>
          <p:cNvPr id="1033" name="Picture 9" descr="http://www.hellenic-simulations.com/HPS-3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908720"/>
            <a:ext cx="6084168" cy="3865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Propojky vtok/výtok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835696" y="1700808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connector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BloodFlowConnector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"</a:t>
            </a:r>
            <a:r>
              <a:rPr lang="cs-CZ" dirty="0" err="1" smtClean="0"/>
              <a:t>Connector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flow</a:t>
            </a:r>
            <a:r>
              <a:rPr lang="cs-CZ" dirty="0" smtClean="0"/>
              <a:t>"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flow</a:t>
            </a:r>
            <a:r>
              <a:rPr lang="cs-CZ" dirty="0" smtClean="0"/>
              <a:t> Real Q "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flow</a:t>
            </a:r>
            <a:r>
              <a:rPr lang="cs-CZ" dirty="0" smtClean="0"/>
              <a:t> in ml/sec";</a:t>
            </a:r>
          </a:p>
          <a:p>
            <a:r>
              <a:rPr lang="cs-CZ" dirty="0" smtClean="0"/>
              <a:t>  Real </a:t>
            </a:r>
            <a:r>
              <a:rPr lang="cs-CZ" dirty="0" err="1" smtClean="0"/>
              <a:t>Pressure</a:t>
            </a:r>
            <a:r>
              <a:rPr lang="cs-CZ" dirty="0" smtClean="0"/>
              <a:t> "</a:t>
            </a:r>
            <a:r>
              <a:rPr lang="cs-CZ" dirty="0" err="1" smtClean="0"/>
              <a:t>Pressure</a:t>
            </a:r>
            <a:r>
              <a:rPr lang="cs-CZ" dirty="0" smtClean="0"/>
              <a:t> in torr";</a:t>
            </a:r>
          </a:p>
          <a:p>
            <a:r>
              <a:rPr lang="cs-CZ" b="1" dirty="0" err="1" smtClean="0"/>
              <a:t>end</a:t>
            </a:r>
            <a:r>
              <a:rPr lang="cs-CZ" b="1" dirty="0" smtClean="0"/>
              <a:t> </a:t>
            </a:r>
            <a:r>
              <a:rPr lang="cs-CZ" b="1" dirty="0" err="1" smtClean="0"/>
              <a:t>BloodFlowConnector</a:t>
            </a:r>
            <a:r>
              <a:rPr lang="cs-CZ" b="1" dirty="0" smtClean="0"/>
              <a:t>;</a:t>
            </a:r>
            <a:endParaRPr lang="cs-CZ" b="1" dirty="0"/>
          </a:p>
        </p:txBody>
      </p:sp>
      <p:sp>
        <p:nvSpPr>
          <p:cNvPr id="5" name="Obdélník 4"/>
          <p:cNvSpPr/>
          <p:nvPr/>
        </p:nvSpPr>
        <p:spPr>
          <a:xfrm>
            <a:off x="1961456" y="3501008"/>
            <a:ext cx="7182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connector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BloodFlowInflow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"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flow</a:t>
            </a:r>
            <a:r>
              <a:rPr lang="cs-CZ" dirty="0" smtClean="0"/>
              <a:t> </a:t>
            </a:r>
            <a:r>
              <a:rPr lang="cs-CZ" dirty="0" err="1" smtClean="0"/>
              <a:t>inflow</a:t>
            </a:r>
            <a:r>
              <a:rPr lang="cs-CZ" dirty="0" smtClean="0"/>
              <a:t>"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flow</a:t>
            </a:r>
            <a:r>
              <a:rPr lang="cs-CZ" dirty="0" smtClean="0"/>
              <a:t> Real Q "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inflow</a:t>
            </a:r>
            <a:r>
              <a:rPr lang="cs-CZ" dirty="0" smtClean="0"/>
              <a:t> in ml/sec";</a:t>
            </a:r>
          </a:p>
          <a:p>
            <a:r>
              <a:rPr lang="cs-CZ" dirty="0" smtClean="0"/>
              <a:t>  Real </a:t>
            </a:r>
            <a:r>
              <a:rPr lang="cs-CZ" dirty="0" err="1" smtClean="0"/>
              <a:t>Pressure</a:t>
            </a:r>
            <a:r>
              <a:rPr lang="cs-CZ" dirty="0" smtClean="0"/>
              <a:t> "</a:t>
            </a:r>
            <a:r>
              <a:rPr lang="cs-CZ" dirty="0" err="1" smtClean="0"/>
              <a:t>Pressure</a:t>
            </a:r>
            <a:r>
              <a:rPr lang="cs-CZ" dirty="0" smtClean="0"/>
              <a:t> in torr";</a:t>
            </a:r>
          </a:p>
          <a:p>
            <a:r>
              <a:rPr lang="cs-CZ" b="1" dirty="0" err="1" smtClean="0"/>
              <a:t>end</a:t>
            </a:r>
            <a:r>
              <a:rPr lang="cs-CZ" b="1" dirty="0" smtClean="0"/>
              <a:t> </a:t>
            </a:r>
            <a:r>
              <a:rPr lang="cs-CZ" b="1" dirty="0" err="1" smtClean="0"/>
              <a:t>BloodFlowInflow</a:t>
            </a:r>
            <a:r>
              <a:rPr lang="cs-CZ" b="1" dirty="0" smtClean="0"/>
              <a:t>;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1979712" y="5157192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connector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BloodFlowOutflow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"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flow</a:t>
            </a:r>
            <a:r>
              <a:rPr lang="cs-CZ" dirty="0" smtClean="0"/>
              <a:t> </a:t>
            </a:r>
            <a:r>
              <a:rPr lang="cs-CZ" dirty="0" err="1" smtClean="0"/>
              <a:t>inflow</a:t>
            </a:r>
            <a:r>
              <a:rPr lang="cs-CZ" dirty="0" smtClean="0"/>
              <a:t>"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flow</a:t>
            </a:r>
            <a:r>
              <a:rPr lang="cs-CZ" dirty="0" smtClean="0"/>
              <a:t> Real Q "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flow</a:t>
            </a:r>
            <a:r>
              <a:rPr lang="cs-CZ" dirty="0" smtClean="0"/>
              <a:t> </a:t>
            </a:r>
            <a:r>
              <a:rPr lang="cs-CZ" dirty="0" err="1" smtClean="0"/>
              <a:t>outflow</a:t>
            </a:r>
            <a:r>
              <a:rPr lang="cs-CZ" dirty="0" smtClean="0"/>
              <a:t> in ml/sec";</a:t>
            </a:r>
          </a:p>
          <a:p>
            <a:r>
              <a:rPr lang="cs-CZ" dirty="0" smtClean="0"/>
              <a:t>  Real </a:t>
            </a:r>
            <a:r>
              <a:rPr lang="cs-CZ" dirty="0" err="1" smtClean="0"/>
              <a:t>Pressure</a:t>
            </a:r>
            <a:r>
              <a:rPr lang="cs-CZ" dirty="0" smtClean="0"/>
              <a:t> "</a:t>
            </a:r>
            <a:r>
              <a:rPr lang="cs-CZ" dirty="0" err="1" smtClean="0"/>
              <a:t>Pressure</a:t>
            </a:r>
            <a:r>
              <a:rPr lang="cs-CZ" dirty="0" smtClean="0"/>
              <a:t> in torr";</a:t>
            </a:r>
          </a:p>
          <a:p>
            <a:r>
              <a:rPr lang="cs-CZ" b="1" dirty="0" err="1" smtClean="0"/>
              <a:t>end</a:t>
            </a:r>
            <a:r>
              <a:rPr lang="cs-CZ" b="1" dirty="0" smtClean="0"/>
              <a:t> </a:t>
            </a:r>
            <a:r>
              <a:rPr lang="cs-CZ" b="1" dirty="0" err="1" smtClean="0"/>
              <a:t>BloodFlowOutflow</a:t>
            </a:r>
            <a:r>
              <a:rPr lang="cs-CZ" b="1" dirty="0" smtClean="0"/>
              <a:t>;</a:t>
            </a:r>
            <a:endParaRPr lang="cs-CZ" b="1" dirty="0"/>
          </a:p>
        </p:txBody>
      </p:sp>
      <p:sp>
        <p:nvSpPr>
          <p:cNvPr id="8" name="Obdélník 7"/>
          <p:cNvSpPr/>
          <p:nvPr/>
        </p:nvSpPr>
        <p:spPr>
          <a:xfrm>
            <a:off x="755576" y="1916832"/>
            <a:ext cx="576064" cy="5040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827584" y="3789040"/>
            <a:ext cx="576064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899592" y="5589240"/>
            <a:ext cx="576064" cy="5040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Propojky vtok/výtok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043608" y="3068960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partial</a:t>
            </a:r>
            <a:r>
              <a:rPr lang="cs-CZ" b="1" dirty="0" smtClean="0">
                <a:solidFill>
                  <a:srgbClr val="FF0000"/>
                </a:solidFill>
              </a:rPr>
              <a:t> model </a:t>
            </a:r>
            <a:r>
              <a:rPr lang="cs-CZ" b="1" dirty="0" err="1" smtClean="0">
                <a:solidFill>
                  <a:srgbClr val="FF0000"/>
                </a:solidFill>
              </a:rPr>
              <a:t>BloodFlowOnePort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  </a:t>
            </a:r>
            <a:r>
              <a:rPr lang="cs-CZ" dirty="0" err="1" smtClean="0"/>
              <a:t>BloodFlowInflow</a:t>
            </a:r>
            <a:r>
              <a:rPr lang="cs-CZ" dirty="0" smtClean="0"/>
              <a:t> </a:t>
            </a:r>
            <a:r>
              <a:rPr lang="cs-CZ" dirty="0" err="1" smtClean="0"/>
              <a:t>Inflow</a:t>
            </a:r>
            <a:r>
              <a:rPr lang="cs-CZ" dirty="0" smtClean="0"/>
              <a:t>;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BloodFlowOutflow</a:t>
            </a:r>
            <a:r>
              <a:rPr lang="cs-CZ" dirty="0" smtClean="0"/>
              <a:t> </a:t>
            </a:r>
            <a:r>
              <a:rPr lang="cs-CZ" dirty="0" err="1" smtClean="0"/>
              <a:t>Outflow</a:t>
            </a:r>
            <a:r>
              <a:rPr lang="cs-CZ" dirty="0" smtClean="0"/>
              <a:t>;</a:t>
            </a:r>
          </a:p>
          <a:p>
            <a:r>
              <a:rPr lang="cs-CZ" dirty="0" smtClean="0"/>
              <a:t>  Real </a:t>
            </a:r>
            <a:r>
              <a:rPr lang="cs-CZ" dirty="0" err="1" smtClean="0"/>
              <a:t>PressureDrop</a:t>
            </a:r>
            <a:r>
              <a:rPr lang="cs-CZ" dirty="0" smtClean="0"/>
              <a:t>;</a:t>
            </a:r>
          </a:p>
          <a:p>
            <a:r>
              <a:rPr lang="cs-CZ" dirty="0" smtClean="0"/>
              <a:t>  Real </a:t>
            </a:r>
            <a:r>
              <a:rPr lang="cs-CZ" dirty="0" err="1" smtClean="0"/>
              <a:t>BloodFlow</a:t>
            </a:r>
            <a:r>
              <a:rPr lang="cs-CZ" dirty="0" smtClean="0"/>
              <a:t>;</a:t>
            </a:r>
          </a:p>
          <a:p>
            <a:r>
              <a:rPr lang="cs-CZ" b="1" dirty="0" err="1" smtClean="0"/>
              <a:t>equation</a:t>
            </a:r>
            <a:r>
              <a:rPr lang="cs-CZ" b="1" dirty="0" smtClean="0"/>
              <a:t> 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PressureDrop</a:t>
            </a:r>
            <a:r>
              <a:rPr lang="cs-CZ" dirty="0" smtClean="0"/>
              <a:t>=</a:t>
            </a:r>
            <a:r>
              <a:rPr lang="cs-CZ" dirty="0" err="1" smtClean="0"/>
              <a:t>Inflow.Pressure</a:t>
            </a:r>
            <a:r>
              <a:rPr lang="cs-CZ" dirty="0" smtClean="0"/>
              <a:t> - </a:t>
            </a:r>
            <a:r>
              <a:rPr lang="cs-CZ" dirty="0" err="1" smtClean="0"/>
              <a:t>Outflow.Pressure</a:t>
            </a:r>
            <a:r>
              <a:rPr lang="cs-CZ" dirty="0" smtClean="0"/>
              <a:t>;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Inflow.Q</a:t>
            </a:r>
            <a:r>
              <a:rPr lang="cs-CZ" dirty="0" smtClean="0"/>
              <a:t> + </a:t>
            </a:r>
            <a:r>
              <a:rPr lang="cs-CZ" dirty="0" err="1" smtClean="0"/>
              <a:t>Outflow.Q</a:t>
            </a:r>
            <a:r>
              <a:rPr lang="cs-CZ" dirty="0" smtClean="0"/>
              <a:t>=0;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BloodFlow</a:t>
            </a:r>
            <a:r>
              <a:rPr lang="cs-CZ" dirty="0" smtClean="0"/>
              <a:t>=</a:t>
            </a:r>
            <a:r>
              <a:rPr lang="cs-CZ" dirty="0" err="1" smtClean="0"/>
              <a:t>Inflow.Q</a:t>
            </a:r>
            <a:r>
              <a:rPr lang="cs-CZ" dirty="0" smtClean="0"/>
              <a:t>;</a:t>
            </a:r>
          </a:p>
          <a:p>
            <a:r>
              <a:rPr lang="cs-CZ" b="1" dirty="0" err="1" smtClean="0"/>
              <a:t>end</a:t>
            </a:r>
            <a:r>
              <a:rPr lang="cs-CZ" b="1" dirty="0" smtClean="0"/>
              <a:t> </a:t>
            </a:r>
            <a:r>
              <a:rPr lang="cs-CZ" b="1" dirty="0" err="1" smtClean="0"/>
              <a:t>BloodFlowOnePort</a:t>
            </a:r>
            <a:r>
              <a:rPr lang="cs-CZ" b="1" dirty="0" smtClean="0"/>
              <a:t>;</a:t>
            </a:r>
            <a:endParaRPr lang="cs-CZ" b="1" dirty="0"/>
          </a:p>
        </p:txBody>
      </p:sp>
      <p:sp>
        <p:nvSpPr>
          <p:cNvPr id="8" name="Obdélník 7"/>
          <p:cNvSpPr/>
          <p:nvPr/>
        </p:nvSpPr>
        <p:spPr>
          <a:xfrm>
            <a:off x="2339752" y="1916832"/>
            <a:ext cx="576064" cy="5040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508104" y="1916832"/>
            <a:ext cx="57606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>
            <a:off x="3203848" y="2060848"/>
            <a:ext cx="1872208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6012160" y="183553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flow</a:t>
            </a:r>
            <a:r>
              <a:rPr lang="cs-CZ" dirty="0" smtClean="0"/>
              <a:t> Real Q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012160" y="21235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Real </a:t>
            </a:r>
            <a:r>
              <a:rPr lang="cs-CZ" dirty="0" err="1" smtClean="0"/>
              <a:t>Pressure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39552" y="18448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err="1" smtClean="0"/>
              <a:t>flow</a:t>
            </a:r>
            <a:r>
              <a:rPr lang="cs-CZ" dirty="0" smtClean="0"/>
              <a:t> Real Q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827584" y="21235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Real </a:t>
            </a:r>
            <a:r>
              <a:rPr lang="cs-CZ" dirty="0" err="1" smtClean="0"/>
              <a:t>Pressure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cs-CZ" dirty="0" err="1" smtClean="0"/>
              <a:t>Resistor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052736"/>
            <a:ext cx="5904656" cy="55869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8" name="Obdélník 37"/>
          <p:cNvSpPr/>
          <p:nvPr/>
        </p:nvSpPr>
        <p:spPr>
          <a:xfrm>
            <a:off x="4499992" y="1312190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délník 38"/>
          <p:cNvSpPr/>
          <p:nvPr/>
        </p:nvSpPr>
        <p:spPr>
          <a:xfrm rot="1155157">
            <a:off x="5472088" y="1407312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bdélník 39"/>
          <p:cNvSpPr/>
          <p:nvPr/>
        </p:nvSpPr>
        <p:spPr>
          <a:xfrm rot="1915632">
            <a:off x="6021985" y="1680755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 40"/>
          <p:cNvSpPr/>
          <p:nvPr/>
        </p:nvSpPr>
        <p:spPr>
          <a:xfrm rot="3132898">
            <a:off x="6458965" y="2004502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/>
          <p:cNvSpPr/>
          <p:nvPr/>
        </p:nvSpPr>
        <p:spPr>
          <a:xfrm rot="3601968">
            <a:off x="6781364" y="2428118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/>
          <p:cNvSpPr/>
          <p:nvPr/>
        </p:nvSpPr>
        <p:spPr>
          <a:xfrm rot="4146529">
            <a:off x="6920618" y="2679560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bdélník 43"/>
          <p:cNvSpPr/>
          <p:nvPr/>
        </p:nvSpPr>
        <p:spPr>
          <a:xfrm rot="4571930">
            <a:off x="7095583" y="3137799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bdélník 44"/>
          <p:cNvSpPr/>
          <p:nvPr/>
        </p:nvSpPr>
        <p:spPr>
          <a:xfrm rot="5734138">
            <a:off x="7170069" y="3734745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bdélník 45"/>
          <p:cNvSpPr/>
          <p:nvPr/>
        </p:nvSpPr>
        <p:spPr>
          <a:xfrm rot="5713343">
            <a:off x="7145549" y="4047473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bdélník 46"/>
          <p:cNvSpPr/>
          <p:nvPr/>
        </p:nvSpPr>
        <p:spPr>
          <a:xfrm rot="6677742">
            <a:off x="7011144" y="4603831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bdélník 47"/>
          <p:cNvSpPr/>
          <p:nvPr/>
        </p:nvSpPr>
        <p:spPr>
          <a:xfrm rot="7686881">
            <a:off x="6754231" y="5112141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Obdélník 48"/>
          <p:cNvSpPr/>
          <p:nvPr/>
        </p:nvSpPr>
        <p:spPr>
          <a:xfrm rot="8251579">
            <a:off x="6432805" y="5496457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bdélník 49"/>
          <p:cNvSpPr/>
          <p:nvPr/>
        </p:nvSpPr>
        <p:spPr>
          <a:xfrm rot="9047571">
            <a:off x="5923819" y="5880773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Obdélník 50"/>
          <p:cNvSpPr/>
          <p:nvPr/>
        </p:nvSpPr>
        <p:spPr>
          <a:xfrm rot="9896343">
            <a:off x="5381563" y="6101634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bdélník 51"/>
          <p:cNvSpPr/>
          <p:nvPr/>
        </p:nvSpPr>
        <p:spPr>
          <a:xfrm rot="10399330">
            <a:off x="4928252" y="6190432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Obdélník 52"/>
          <p:cNvSpPr/>
          <p:nvPr/>
        </p:nvSpPr>
        <p:spPr>
          <a:xfrm rot="11511648">
            <a:off x="4433732" y="6175929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Obdélník 53"/>
          <p:cNvSpPr/>
          <p:nvPr/>
        </p:nvSpPr>
        <p:spPr>
          <a:xfrm rot="12013992">
            <a:off x="3977796" y="6085287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bdélník 54"/>
          <p:cNvSpPr/>
          <p:nvPr/>
        </p:nvSpPr>
        <p:spPr>
          <a:xfrm rot="12862165">
            <a:off x="3521860" y="5885697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bdélník 55"/>
          <p:cNvSpPr/>
          <p:nvPr/>
        </p:nvSpPr>
        <p:spPr>
          <a:xfrm rot="13421121">
            <a:off x="3133127" y="5613221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Obdélník 56"/>
          <p:cNvSpPr/>
          <p:nvPr/>
        </p:nvSpPr>
        <p:spPr>
          <a:xfrm rot="14269399">
            <a:off x="2785404" y="5226013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Obdélník 57"/>
          <p:cNvSpPr/>
          <p:nvPr/>
        </p:nvSpPr>
        <p:spPr>
          <a:xfrm rot="14773057">
            <a:off x="2544844" y="4865973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Obdélník 58"/>
          <p:cNvSpPr/>
          <p:nvPr/>
        </p:nvSpPr>
        <p:spPr>
          <a:xfrm rot="15364286">
            <a:off x="2369206" y="4355081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Obdélník 59"/>
          <p:cNvSpPr/>
          <p:nvPr/>
        </p:nvSpPr>
        <p:spPr>
          <a:xfrm rot="16200000">
            <a:off x="2297198" y="3563781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Obdélník 60"/>
          <p:cNvSpPr/>
          <p:nvPr/>
        </p:nvSpPr>
        <p:spPr>
          <a:xfrm rot="17902650">
            <a:off x="2616907" y="2519376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Obdélník 61"/>
          <p:cNvSpPr/>
          <p:nvPr/>
        </p:nvSpPr>
        <p:spPr>
          <a:xfrm rot="19462590">
            <a:off x="3500315" y="1627456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Obdélník 62"/>
          <p:cNvSpPr/>
          <p:nvPr/>
        </p:nvSpPr>
        <p:spPr>
          <a:xfrm rot="20099987">
            <a:off x="3882361" y="1445056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Obdélník 63"/>
          <p:cNvSpPr/>
          <p:nvPr/>
        </p:nvSpPr>
        <p:spPr>
          <a:xfrm>
            <a:off x="4887091" y="1299713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Obdélník 64"/>
          <p:cNvSpPr/>
          <p:nvPr/>
        </p:nvSpPr>
        <p:spPr>
          <a:xfrm rot="1984084">
            <a:off x="5861001" y="1583822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bdélník 65"/>
          <p:cNvSpPr/>
          <p:nvPr/>
        </p:nvSpPr>
        <p:spPr>
          <a:xfrm rot="2229542">
            <a:off x="6331615" y="1900180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Obdélník 66"/>
          <p:cNvSpPr/>
          <p:nvPr/>
        </p:nvSpPr>
        <p:spPr>
          <a:xfrm rot="3202271">
            <a:off x="6722887" y="2343388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Obdélník 67"/>
          <p:cNvSpPr/>
          <p:nvPr/>
        </p:nvSpPr>
        <p:spPr>
          <a:xfrm rot="3887660">
            <a:off x="6886825" y="2595705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Obdélník 68"/>
          <p:cNvSpPr/>
          <p:nvPr/>
        </p:nvSpPr>
        <p:spPr>
          <a:xfrm rot="4097806">
            <a:off x="7064486" y="2994593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Obdélník 69"/>
          <p:cNvSpPr/>
          <p:nvPr/>
        </p:nvSpPr>
        <p:spPr>
          <a:xfrm rot="4922888">
            <a:off x="7156383" y="3563514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Obdélník 70"/>
          <p:cNvSpPr/>
          <p:nvPr/>
        </p:nvSpPr>
        <p:spPr>
          <a:xfrm rot="5400000">
            <a:off x="7154001" y="3949434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Obdélník 71"/>
          <p:cNvSpPr/>
          <p:nvPr/>
        </p:nvSpPr>
        <p:spPr>
          <a:xfrm rot="6297262">
            <a:off x="7078573" y="4421841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Obdélník 72"/>
          <p:cNvSpPr/>
          <p:nvPr/>
        </p:nvSpPr>
        <p:spPr>
          <a:xfrm rot="7545953">
            <a:off x="6533493" y="5396319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Obdélník 73"/>
          <p:cNvSpPr/>
          <p:nvPr/>
        </p:nvSpPr>
        <p:spPr>
          <a:xfrm rot="8327853">
            <a:off x="6153827" y="5732548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Obdélník 74"/>
          <p:cNvSpPr/>
          <p:nvPr/>
        </p:nvSpPr>
        <p:spPr>
          <a:xfrm rot="9622881">
            <a:off x="5551620" y="6056815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Obdélník 75"/>
          <p:cNvSpPr/>
          <p:nvPr/>
        </p:nvSpPr>
        <p:spPr>
          <a:xfrm rot="9997645">
            <a:off x="5019726" y="6171679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Obdélník 76"/>
          <p:cNvSpPr/>
          <p:nvPr/>
        </p:nvSpPr>
        <p:spPr>
          <a:xfrm rot="10800000">
            <a:off x="4508527" y="6181971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Obdélník 77"/>
          <p:cNvSpPr/>
          <p:nvPr/>
        </p:nvSpPr>
        <p:spPr>
          <a:xfrm rot="11762776">
            <a:off x="4071449" y="6119491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9" name="Obdélník 78"/>
          <p:cNvSpPr/>
          <p:nvPr/>
        </p:nvSpPr>
        <p:spPr>
          <a:xfrm rot="12689758">
            <a:off x="3596204" y="5932686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Obdélník 79"/>
          <p:cNvSpPr/>
          <p:nvPr/>
        </p:nvSpPr>
        <p:spPr>
          <a:xfrm rot="12979532">
            <a:off x="3224258" y="5680488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Obdélník 80"/>
          <p:cNvSpPr/>
          <p:nvPr/>
        </p:nvSpPr>
        <p:spPr>
          <a:xfrm rot="13749138">
            <a:off x="2859173" y="5315685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Obdélník 81"/>
          <p:cNvSpPr/>
          <p:nvPr/>
        </p:nvSpPr>
        <p:spPr>
          <a:xfrm rot="14206921">
            <a:off x="2583822" y="4938729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Obdélník 82"/>
          <p:cNvSpPr/>
          <p:nvPr/>
        </p:nvSpPr>
        <p:spPr>
          <a:xfrm rot="15037615">
            <a:off x="2405051" y="4477719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Obdélník 83"/>
          <p:cNvSpPr/>
          <p:nvPr/>
        </p:nvSpPr>
        <p:spPr>
          <a:xfrm rot="15930441">
            <a:off x="2289462" y="3715130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Obdélník 84"/>
          <p:cNvSpPr/>
          <p:nvPr/>
        </p:nvSpPr>
        <p:spPr>
          <a:xfrm rot="17251045">
            <a:off x="2357063" y="3176015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Obdélník 85"/>
          <p:cNvSpPr/>
          <p:nvPr/>
        </p:nvSpPr>
        <p:spPr>
          <a:xfrm rot="15876600">
            <a:off x="2310298" y="4064340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Obdélník 86"/>
          <p:cNvSpPr/>
          <p:nvPr/>
        </p:nvSpPr>
        <p:spPr>
          <a:xfrm rot="15331613">
            <a:off x="2328281" y="4201939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Obdélník 87"/>
          <p:cNvSpPr/>
          <p:nvPr/>
        </p:nvSpPr>
        <p:spPr>
          <a:xfrm rot="18285572">
            <a:off x="2716213" y="2362159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Obdélník 88"/>
          <p:cNvSpPr/>
          <p:nvPr/>
        </p:nvSpPr>
        <p:spPr>
          <a:xfrm rot="18443986">
            <a:off x="3043410" y="1965826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Obdélník 89"/>
          <p:cNvSpPr/>
          <p:nvPr/>
        </p:nvSpPr>
        <p:spPr>
          <a:xfrm rot="18299313">
            <a:off x="2806739" y="2239235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94" name="Skupina 93"/>
          <p:cNvGrpSpPr/>
          <p:nvPr/>
        </p:nvGrpSpPr>
        <p:grpSpPr>
          <a:xfrm rot="5400000">
            <a:off x="4556830" y="1196950"/>
            <a:ext cx="360042" cy="344274"/>
            <a:chOff x="683568" y="2060848"/>
            <a:chExt cx="360040" cy="576064"/>
          </a:xfrm>
        </p:grpSpPr>
        <p:sp>
          <p:nvSpPr>
            <p:cNvPr id="95" name="Rovnoramenný trojúhelník 94"/>
            <p:cNvSpPr/>
            <p:nvPr/>
          </p:nvSpPr>
          <p:spPr>
            <a:xfrm>
              <a:off x="683568" y="2348880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6" name="Rovnoramenný trojúhelník 95"/>
            <p:cNvSpPr/>
            <p:nvPr/>
          </p:nvSpPr>
          <p:spPr>
            <a:xfrm rot="10800000">
              <a:off x="683568" y="2060848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97" name="Skupina 96"/>
          <p:cNvGrpSpPr/>
          <p:nvPr/>
        </p:nvGrpSpPr>
        <p:grpSpPr>
          <a:xfrm rot="7784650">
            <a:off x="6090867" y="1674563"/>
            <a:ext cx="287723" cy="359659"/>
            <a:chOff x="683568" y="2060848"/>
            <a:chExt cx="360040" cy="576064"/>
          </a:xfrm>
        </p:grpSpPr>
        <p:sp>
          <p:nvSpPr>
            <p:cNvPr id="98" name="Rovnoramenný trojúhelník 97"/>
            <p:cNvSpPr/>
            <p:nvPr/>
          </p:nvSpPr>
          <p:spPr>
            <a:xfrm>
              <a:off x="683568" y="2348880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9" name="Rovnoramenný trojúhelník 98"/>
            <p:cNvSpPr/>
            <p:nvPr/>
          </p:nvSpPr>
          <p:spPr>
            <a:xfrm rot="10800000">
              <a:off x="683568" y="2060848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00" name="Skupina 99"/>
          <p:cNvGrpSpPr/>
          <p:nvPr/>
        </p:nvGrpSpPr>
        <p:grpSpPr>
          <a:xfrm rot="9506158">
            <a:off x="6867275" y="2756906"/>
            <a:ext cx="321759" cy="318450"/>
            <a:chOff x="683568" y="2060848"/>
            <a:chExt cx="360040" cy="576064"/>
          </a:xfrm>
        </p:grpSpPr>
        <p:sp>
          <p:nvSpPr>
            <p:cNvPr id="101" name="Rovnoramenný trojúhelník 100"/>
            <p:cNvSpPr/>
            <p:nvPr/>
          </p:nvSpPr>
          <p:spPr>
            <a:xfrm>
              <a:off x="683568" y="2348880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2" name="Rovnoramenný trojúhelník 101"/>
            <p:cNvSpPr/>
            <p:nvPr/>
          </p:nvSpPr>
          <p:spPr>
            <a:xfrm rot="10800000">
              <a:off x="683568" y="2060848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03" name="Skupina 102"/>
          <p:cNvGrpSpPr/>
          <p:nvPr/>
        </p:nvGrpSpPr>
        <p:grpSpPr>
          <a:xfrm rot="11261612">
            <a:off x="6994432" y="4120181"/>
            <a:ext cx="324128" cy="364238"/>
            <a:chOff x="683568" y="2060848"/>
            <a:chExt cx="360040" cy="576064"/>
          </a:xfrm>
        </p:grpSpPr>
        <p:sp>
          <p:nvSpPr>
            <p:cNvPr id="104" name="Rovnoramenný trojúhelník 103"/>
            <p:cNvSpPr/>
            <p:nvPr/>
          </p:nvSpPr>
          <p:spPr>
            <a:xfrm>
              <a:off x="683568" y="2348880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5" name="Rovnoramenný trojúhelník 104"/>
            <p:cNvSpPr/>
            <p:nvPr/>
          </p:nvSpPr>
          <p:spPr>
            <a:xfrm rot="10800000">
              <a:off x="683568" y="2060848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06" name="Skupina 105"/>
          <p:cNvGrpSpPr/>
          <p:nvPr/>
        </p:nvGrpSpPr>
        <p:grpSpPr>
          <a:xfrm rot="13678068">
            <a:off x="6166375" y="5527810"/>
            <a:ext cx="301979" cy="318452"/>
            <a:chOff x="683568" y="2060848"/>
            <a:chExt cx="360040" cy="576064"/>
          </a:xfrm>
        </p:grpSpPr>
        <p:sp>
          <p:nvSpPr>
            <p:cNvPr id="107" name="Rovnoramenný trojúhelník 106"/>
            <p:cNvSpPr/>
            <p:nvPr/>
          </p:nvSpPr>
          <p:spPr>
            <a:xfrm>
              <a:off x="683568" y="2348880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8" name="Rovnoramenný trojúhelník 107"/>
            <p:cNvSpPr/>
            <p:nvPr/>
          </p:nvSpPr>
          <p:spPr>
            <a:xfrm rot="10800000">
              <a:off x="683568" y="2060848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12" name="Skupina 111"/>
          <p:cNvGrpSpPr/>
          <p:nvPr/>
        </p:nvGrpSpPr>
        <p:grpSpPr>
          <a:xfrm rot="17000095">
            <a:off x="4099587" y="6053275"/>
            <a:ext cx="319788" cy="317887"/>
            <a:chOff x="683568" y="2060848"/>
            <a:chExt cx="360040" cy="576064"/>
          </a:xfrm>
        </p:grpSpPr>
        <p:sp>
          <p:nvSpPr>
            <p:cNvPr id="113" name="Rovnoramenný trojúhelník 112"/>
            <p:cNvSpPr/>
            <p:nvPr/>
          </p:nvSpPr>
          <p:spPr>
            <a:xfrm>
              <a:off x="683568" y="2348880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4" name="Rovnoramenný trojúhelník 113"/>
            <p:cNvSpPr/>
            <p:nvPr/>
          </p:nvSpPr>
          <p:spPr>
            <a:xfrm rot="10800000">
              <a:off x="683568" y="2060848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18" name="Skupina 117"/>
          <p:cNvGrpSpPr/>
          <p:nvPr/>
        </p:nvGrpSpPr>
        <p:grpSpPr>
          <a:xfrm rot="19598958">
            <a:off x="2571146" y="4980866"/>
            <a:ext cx="292045" cy="321492"/>
            <a:chOff x="683568" y="2060848"/>
            <a:chExt cx="360040" cy="576064"/>
          </a:xfrm>
        </p:grpSpPr>
        <p:sp>
          <p:nvSpPr>
            <p:cNvPr id="119" name="Rovnoramenný trojúhelník 118"/>
            <p:cNvSpPr/>
            <p:nvPr/>
          </p:nvSpPr>
          <p:spPr>
            <a:xfrm>
              <a:off x="683568" y="2348880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0" name="Rovnoramenný trojúhelník 119"/>
            <p:cNvSpPr/>
            <p:nvPr/>
          </p:nvSpPr>
          <p:spPr>
            <a:xfrm rot="10800000">
              <a:off x="683568" y="2060848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24" name="Skupina 123"/>
          <p:cNvGrpSpPr/>
          <p:nvPr/>
        </p:nvGrpSpPr>
        <p:grpSpPr>
          <a:xfrm rot="15488747">
            <a:off x="5072775" y="6080173"/>
            <a:ext cx="337092" cy="266976"/>
            <a:chOff x="683568" y="2060848"/>
            <a:chExt cx="360040" cy="576064"/>
          </a:xfrm>
        </p:grpSpPr>
        <p:sp>
          <p:nvSpPr>
            <p:cNvPr id="125" name="Rovnoramenný trojúhelník 124"/>
            <p:cNvSpPr/>
            <p:nvPr/>
          </p:nvSpPr>
          <p:spPr>
            <a:xfrm>
              <a:off x="683568" y="2348880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6" name="Rovnoramenný trojúhelník 125"/>
            <p:cNvSpPr/>
            <p:nvPr/>
          </p:nvSpPr>
          <p:spPr>
            <a:xfrm rot="10800000">
              <a:off x="683568" y="2060848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27" name="Skupina 126"/>
          <p:cNvGrpSpPr/>
          <p:nvPr/>
        </p:nvGrpSpPr>
        <p:grpSpPr>
          <a:xfrm rot="18458226">
            <a:off x="3235509" y="5687621"/>
            <a:ext cx="319788" cy="317887"/>
            <a:chOff x="683568" y="2060848"/>
            <a:chExt cx="360040" cy="576064"/>
          </a:xfrm>
        </p:grpSpPr>
        <p:sp>
          <p:nvSpPr>
            <p:cNvPr id="128" name="Rovnoramenný trojúhelník 127"/>
            <p:cNvSpPr/>
            <p:nvPr/>
          </p:nvSpPr>
          <p:spPr>
            <a:xfrm>
              <a:off x="683568" y="2348880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9" name="Rovnoramenný trojúhelník 128"/>
            <p:cNvSpPr/>
            <p:nvPr/>
          </p:nvSpPr>
          <p:spPr>
            <a:xfrm rot="10800000">
              <a:off x="683568" y="2060848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0" name="Skupina 129"/>
          <p:cNvGrpSpPr/>
          <p:nvPr/>
        </p:nvGrpSpPr>
        <p:grpSpPr>
          <a:xfrm rot="21444091">
            <a:off x="2192264" y="3788038"/>
            <a:ext cx="301979" cy="318452"/>
            <a:chOff x="683568" y="2060848"/>
            <a:chExt cx="360040" cy="576064"/>
          </a:xfrm>
        </p:grpSpPr>
        <p:sp>
          <p:nvSpPr>
            <p:cNvPr id="131" name="Rovnoramenný trojúhelník 130"/>
            <p:cNvSpPr/>
            <p:nvPr/>
          </p:nvSpPr>
          <p:spPr>
            <a:xfrm>
              <a:off x="683568" y="2348880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2" name="Rovnoramenný trojúhelník 131"/>
            <p:cNvSpPr/>
            <p:nvPr/>
          </p:nvSpPr>
          <p:spPr>
            <a:xfrm rot="10800000">
              <a:off x="683568" y="2060848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3" name="Skupina 132"/>
          <p:cNvGrpSpPr/>
          <p:nvPr/>
        </p:nvGrpSpPr>
        <p:grpSpPr>
          <a:xfrm rot="2295732">
            <a:off x="2812649" y="2012402"/>
            <a:ext cx="301979" cy="318452"/>
            <a:chOff x="683568" y="2060848"/>
            <a:chExt cx="360040" cy="576064"/>
          </a:xfrm>
        </p:grpSpPr>
        <p:sp>
          <p:nvSpPr>
            <p:cNvPr id="134" name="Rovnoramenný trojúhelník 133"/>
            <p:cNvSpPr/>
            <p:nvPr/>
          </p:nvSpPr>
          <p:spPr>
            <a:xfrm>
              <a:off x="683568" y="2348880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5" name="Rovnoramenný trojúhelník 134"/>
            <p:cNvSpPr/>
            <p:nvPr/>
          </p:nvSpPr>
          <p:spPr>
            <a:xfrm rot="10800000">
              <a:off x="683568" y="2060848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1" name="Obdélník 90"/>
          <p:cNvSpPr/>
          <p:nvPr/>
        </p:nvSpPr>
        <p:spPr>
          <a:xfrm rot="7310922">
            <a:off x="6825645" y="4992793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870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cs-CZ" dirty="0" err="1" smtClean="0"/>
              <a:t>Resistor</a:t>
            </a:r>
            <a:endParaRPr lang="cs-CZ" dirty="0"/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1630" t="7245" r="1492" b="75573"/>
          <a:stretch/>
        </p:blipFill>
        <p:spPr bwMode="auto">
          <a:xfrm>
            <a:off x="1115616" y="1052736"/>
            <a:ext cx="6653048" cy="77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Obdélník 39"/>
          <p:cNvSpPr/>
          <p:nvPr/>
        </p:nvSpPr>
        <p:spPr>
          <a:xfrm>
            <a:off x="2267744" y="2276872"/>
            <a:ext cx="68762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model </a:t>
            </a:r>
            <a:r>
              <a:rPr lang="cs-CZ" b="1" dirty="0" err="1" smtClean="0">
                <a:solidFill>
                  <a:srgbClr val="FF0000"/>
                </a:solidFill>
              </a:rPr>
              <a:t>BloodResistor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  </a:t>
            </a:r>
            <a:r>
              <a:rPr lang="cs-CZ" dirty="0" err="1" smtClean="0"/>
              <a:t>parameter</a:t>
            </a:r>
            <a:r>
              <a:rPr lang="cs-CZ" dirty="0" smtClean="0"/>
              <a:t> Real </a:t>
            </a:r>
            <a:r>
              <a:rPr lang="cs-CZ" dirty="0" err="1" smtClean="0"/>
              <a:t>BloodResistance</a:t>
            </a:r>
            <a:r>
              <a:rPr lang="cs-CZ" dirty="0" smtClean="0"/>
              <a:t>(start=1) "</a:t>
            </a:r>
            <a:r>
              <a:rPr lang="cs-CZ" dirty="0" err="1" smtClean="0"/>
              <a:t>resistance</a:t>
            </a:r>
            <a:r>
              <a:rPr lang="cs-CZ" dirty="0" smtClean="0"/>
              <a:t> in torr sec/ml";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extends</a:t>
            </a:r>
            <a:r>
              <a:rPr lang="cs-CZ" dirty="0" smtClean="0"/>
              <a:t> </a:t>
            </a:r>
            <a:r>
              <a:rPr lang="cs-CZ" dirty="0" err="1" smtClean="0"/>
              <a:t>BloodFlowOnePort</a:t>
            </a:r>
            <a:r>
              <a:rPr lang="cs-CZ" dirty="0" smtClean="0"/>
              <a:t>;</a:t>
            </a:r>
          </a:p>
          <a:p>
            <a:r>
              <a:rPr lang="cs-CZ" b="1" dirty="0" err="1" smtClean="0"/>
              <a:t>equation</a:t>
            </a:r>
            <a:r>
              <a:rPr lang="cs-CZ" b="1" dirty="0" smtClean="0"/>
              <a:t> 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PressureDrop</a:t>
            </a:r>
            <a:r>
              <a:rPr lang="cs-CZ" dirty="0" smtClean="0"/>
              <a:t>=</a:t>
            </a:r>
            <a:r>
              <a:rPr lang="cs-CZ" dirty="0" err="1" smtClean="0"/>
              <a:t>BloodFlow</a:t>
            </a:r>
            <a:r>
              <a:rPr lang="cs-CZ" dirty="0" smtClean="0"/>
              <a:t>*</a:t>
            </a:r>
            <a:r>
              <a:rPr lang="cs-CZ" dirty="0" err="1" smtClean="0"/>
              <a:t>BloodResistance</a:t>
            </a:r>
            <a:r>
              <a:rPr lang="cs-CZ" dirty="0" smtClean="0"/>
              <a:t>;</a:t>
            </a:r>
          </a:p>
          <a:p>
            <a:r>
              <a:rPr lang="cs-CZ" b="1" dirty="0" err="1" smtClean="0"/>
              <a:t>end</a:t>
            </a:r>
            <a:r>
              <a:rPr lang="cs-CZ" b="1" dirty="0" smtClean="0"/>
              <a:t> </a:t>
            </a:r>
            <a:r>
              <a:rPr lang="cs-CZ" b="1" dirty="0" err="1" smtClean="0"/>
              <a:t>BloodResistor</a:t>
            </a:r>
            <a:r>
              <a:rPr lang="cs-CZ" b="1" dirty="0" smtClean="0"/>
              <a:t>;</a:t>
            </a:r>
            <a:endParaRPr lang="cs-CZ" b="1" dirty="0"/>
          </a:p>
        </p:txBody>
      </p:sp>
      <p:sp>
        <p:nvSpPr>
          <p:cNvPr id="41" name="Obdélník 40"/>
          <p:cNvSpPr/>
          <p:nvPr/>
        </p:nvSpPr>
        <p:spPr>
          <a:xfrm>
            <a:off x="2267744" y="4365104"/>
            <a:ext cx="68762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model </a:t>
            </a:r>
            <a:r>
              <a:rPr lang="cs-CZ" b="1" dirty="0" err="1" smtClean="0">
                <a:solidFill>
                  <a:srgbClr val="FF0000"/>
                </a:solidFill>
              </a:rPr>
              <a:t>VariableBloodResistor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  </a:t>
            </a:r>
            <a:r>
              <a:rPr lang="cs-CZ" dirty="0" err="1" smtClean="0"/>
              <a:t>extends</a:t>
            </a:r>
            <a:r>
              <a:rPr lang="cs-CZ" dirty="0" smtClean="0"/>
              <a:t> </a:t>
            </a:r>
            <a:r>
              <a:rPr lang="cs-CZ" dirty="0" err="1" smtClean="0"/>
              <a:t>BloodFlowOnePort</a:t>
            </a:r>
            <a:r>
              <a:rPr lang="cs-CZ" dirty="0" smtClean="0"/>
              <a:t>;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Modelica.Blocks.Interfaces.RealInput</a:t>
            </a:r>
            <a:r>
              <a:rPr lang="cs-CZ" dirty="0" smtClean="0"/>
              <a:t> </a:t>
            </a:r>
            <a:r>
              <a:rPr lang="cs-CZ" dirty="0" err="1" smtClean="0"/>
              <a:t>BloodResistance</a:t>
            </a:r>
            <a:r>
              <a:rPr lang="cs-CZ" dirty="0" smtClean="0"/>
              <a:t> "in torr sec/ml“;</a:t>
            </a:r>
          </a:p>
          <a:p>
            <a:r>
              <a:rPr lang="cs-CZ" b="1" dirty="0" err="1" smtClean="0"/>
              <a:t>equation</a:t>
            </a:r>
            <a:r>
              <a:rPr lang="cs-CZ" b="1" dirty="0" smtClean="0"/>
              <a:t> 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PressureDrop</a:t>
            </a:r>
            <a:r>
              <a:rPr lang="cs-CZ" dirty="0" smtClean="0"/>
              <a:t>=</a:t>
            </a:r>
            <a:r>
              <a:rPr lang="cs-CZ" dirty="0" err="1" smtClean="0"/>
              <a:t>BloodFlow</a:t>
            </a:r>
            <a:r>
              <a:rPr lang="cs-CZ" dirty="0" smtClean="0"/>
              <a:t>*</a:t>
            </a:r>
            <a:r>
              <a:rPr lang="cs-CZ" dirty="0" err="1" smtClean="0"/>
              <a:t>BloodResistance</a:t>
            </a:r>
            <a:r>
              <a:rPr lang="cs-CZ" dirty="0" smtClean="0"/>
              <a:t>;</a:t>
            </a:r>
          </a:p>
          <a:p>
            <a:r>
              <a:rPr lang="cs-CZ" b="1" dirty="0" err="1" smtClean="0"/>
              <a:t>end</a:t>
            </a:r>
            <a:r>
              <a:rPr lang="cs-CZ" b="1" dirty="0" smtClean="0"/>
              <a:t> </a:t>
            </a:r>
            <a:r>
              <a:rPr lang="cs-CZ" b="1" dirty="0" err="1" smtClean="0"/>
              <a:t>VariableBloodResistor</a:t>
            </a:r>
            <a:r>
              <a:rPr lang="cs-CZ" b="1" dirty="0" smtClean="0"/>
              <a:t>;</a:t>
            </a:r>
            <a:endParaRPr lang="cs-CZ" b="1" dirty="0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4340011"/>
            <a:ext cx="1944216" cy="199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204864"/>
            <a:ext cx="1728192" cy="196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4464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cs-CZ" dirty="0" err="1" smtClean="0"/>
              <a:t>Conductor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195736" y="4293096"/>
            <a:ext cx="59766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model </a:t>
            </a:r>
            <a:r>
              <a:rPr lang="cs-CZ" b="1" dirty="0" err="1" smtClean="0">
                <a:solidFill>
                  <a:srgbClr val="FF0000"/>
                </a:solidFill>
              </a:rPr>
              <a:t>VariableBloodConductance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  </a:t>
            </a:r>
            <a:r>
              <a:rPr lang="cs-CZ" dirty="0" err="1" smtClean="0"/>
              <a:t>extends</a:t>
            </a:r>
            <a:r>
              <a:rPr lang="cs-CZ" dirty="0" smtClean="0"/>
              <a:t> </a:t>
            </a:r>
            <a:r>
              <a:rPr lang="cs-CZ" dirty="0" err="1" smtClean="0"/>
              <a:t>BloodFlowOnePort</a:t>
            </a:r>
            <a:r>
              <a:rPr lang="cs-CZ" dirty="0" smtClean="0"/>
              <a:t>;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Modelica.Blocks.Interfaces.RealInput</a:t>
            </a:r>
            <a:r>
              <a:rPr lang="cs-CZ" dirty="0" smtClean="0"/>
              <a:t> </a:t>
            </a:r>
            <a:r>
              <a:rPr lang="cs-CZ" dirty="0" err="1" smtClean="0"/>
              <a:t>BloodConductance</a:t>
            </a:r>
            <a:r>
              <a:rPr lang="cs-CZ" dirty="0" smtClean="0"/>
              <a:t> "in torr ml/sec“;</a:t>
            </a:r>
          </a:p>
          <a:p>
            <a:r>
              <a:rPr lang="cs-CZ" b="1" dirty="0" err="1" smtClean="0"/>
              <a:t>equation</a:t>
            </a:r>
            <a:r>
              <a:rPr lang="cs-CZ" b="1" dirty="0" smtClean="0"/>
              <a:t> 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PressureDrop</a:t>
            </a:r>
            <a:r>
              <a:rPr lang="cs-CZ" dirty="0" smtClean="0"/>
              <a:t>*</a:t>
            </a:r>
            <a:r>
              <a:rPr lang="cs-CZ" dirty="0" err="1" smtClean="0"/>
              <a:t>BloodConductance</a:t>
            </a:r>
            <a:r>
              <a:rPr lang="cs-CZ" dirty="0" smtClean="0"/>
              <a:t>=</a:t>
            </a:r>
            <a:r>
              <a:rPr lang="cs-CZ" dirty="0" err="1" smtClean="0"/>
              <a:t>BloodFlow</a:t>
            </a:r>
            <a:r>
              <a:rPr lang="cs-CZ" dirty="0" smtClean="0"/>
              <a:t>;</a:t>
            </a:r>
          </a:p>
          <a:p>
            <a:r>
              <a:rPr lang="cs-CZ" b="1" dirty="0" err="1" smtClean="0"/>
              <a:t>end</a:t>
            </a:r>
            <a:r>
              <a:rPr lang="cs-CZ" b="1" dirty="0" smtClean="0"/>
              <a:t> </a:t>
            </a:r>
            <a:r>
              <a:rPr lang="cs-CZ" b="1" dirty="0" err="1" smtClean="0"/>
              <a:t>VariableBloodConductance</a:t>
            </a:r>
            <a:r>
              <a:rPr lang="cs-CZ" b="1" dirty="0" smtClean="0"/>
              <a:t>;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748" y="980728"/>
            <a:ext cx="293341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4464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cs-CZ" dirty="0" err="1" smtClean="0"/>
              <a:t>Compliance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052736"/>
            <a:ext cx="5904656" cy="55869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8" name="Obdélník 37"/>
          <p:cNvSpPr/>
          <p:nvPr/>
        </p:nvSpPr>
        <p:spPr>
          <a:xfrm>
            <a:off x="4499992" y="1312190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délník 38"/>
          <p:cNvSpPr/>
          <p:nvPr/>
        </p:nvSpPr>
        <p:spPr>
          <a:xfrm rot="1155157">
            <a:off x="5472088" y="1407312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bdélník 39"/>
          <p:cNvSpPr/>
          <p:nvPr/>
        </p:nvSpPr>
        <p:spPr>
          <a:xfrm rot="1915632">
            <a:off x="6021985" y="1680755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 40"/>
          <p:cNvSpPr/>
          <p:nvPr/>
        </p:nvSpPr>
        <p:spPr>
          <a:xfrm rot="3132898">
            <a:off x="6458965" y="2004502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/>
          <p:cNvSpPr/>
          <p:nvPr/>
        </p:nvSpPr>
        <p:spPr>
          <a:xfrm rot="3601968">
            <a:off x="6781364" y="2428118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/>
          <p:cNvSpPr/>
          <p:nvPr/>
        </p:nvSpPr>
        <p:spPr>
          <a:xfrm rot="4146529">
            <a:off x="6920618" y="2679560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bdélník 43"/>
          <p:cNvSpPr/>
          <p:nvPr/>
        </p:nvSpPr>
        <p:spPr>
          <a:xfrm rot="4571930">
            <a:off x="7095583" y="3137799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bdélník 44"/>
          <p:cNvSpPr/>
          <p:nvPr/>
        </p:nvSpPr>
        <p:spPr>
          <a:xfrm rot="5734138">
            <a:off x="7170069" y="3734745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bdélník 45"/>
          <p:cNvSpPr/>
          <p:nvPr/>
        </p:nvSpPr>
        <p:spPr>
          <a:xfrm rot="5713343">
            <a:off x="7145549" y="4047473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bdélník 46"/>
          <p:cNvSpPr/>
          <p:nvPr/>
        </p:nvSpPr>
        <p:spPr>
          <a:xfrm rot="6677742">
            <a:off x="7011144" y="4603831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bdélník 47"/>
          <p:cNvSpPr/>
          <p:nvPr/>
        </p:nvSpPr>
        <p:spPr>
          <a:xfrm rot="7686881">
            <a:off x="6754231" y="5112141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Obdélník 48"/>
          <p:cNvSpPr/>
          <p:nvPr/>
        </p:nvSpPr>
        <p:spPr>
          <a:xfrm rot="8251579">
            <a:off x="6432805" y="5496457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bdélník 49"/>
          <p:cNvSpPr/>
          <p:nvPr/>
        </p:nvSpPr>
        <p:spPr>
          <a:xfrm rot="9047571">
            <a:off x="5923819" y="5880773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Obdélník 50"/>
          <p:cNvSpPr/>
          <p:nvPr/>
        </p:nvSpPr>
        <p:spPr>
          <a:xfrm rot="9896343">
            <a:off x="5381563" y="6101634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bdélník 51"/>
          <p:cNvSpPr/>
          <p:nvPr/>
        </p:nvSpPr>
        <p:spPr>
          <a:xfrm rot="10399330">
            <a:off x="4928252" y="6190432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Obdélník 52"/>
          <p:cNvSpPr/>
          <p:nvPr/>
        </p:nvSpPr>
        <p:spPr>
          <a:xfrm rot="11511648">
            <a:off x="4433732" y="6175929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Obdélník 53"/>
          <p:cNvSpPr/>
          <p:nvPr/>
        </p:nvSpPr>
        <p:spPr>
          <a:xfrm rot="12013992">
            <a:off x="3977796" y="6085287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bdélník 54"/>
          <p:cNvSpPr/>
          <p:nvPr/>
        </p:nvSpPr>
        <p:spPr>
          <a:xfrm rot="12862165">
            <a:off x="3521860" y="5885697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bdélník 55"/>
          <p:cNvSpPr/>
          <p:nvPr/>
        </p:nvSpPr>
        <p:spPr>
          <a:xfrm rot="13421121">
            <a:off x="3133127" y="5613221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Obdélník 56"/>
          <p:cNvSpPr/>
          <p:nvPr/>
        </p:nvSpPr>
        <p:spPr>
          <a:xfrm rot="14269399">
            <a:off x="2785404" y="5226013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Obdélník 57"/>
          <p:cNvSpPr/>
          <p:nvPr/>
        </p:nvSpPr>
        <p:spPr>
          <a:xfrm rot="14773057">
            <a:off x="2544844" y="4865973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Obdélník 58"/>
          <p:cNvSpPr/>
          <p:nvPr/>
        </p:nvSpPr>
        <p:spPr>
          <a:xfrm rot="15364286">
            <a:off x="2369206" y="4355081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Obdélník 59"/>
          <p:cNvSpPr/>
          <p:nvPr/>
        </p:nvSpPr>
        <p:spPr>
          <a:xfrm rot="16200000">
            <a:off x="2297198" y="3563781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Obdélník 60"/>
          <p:cNvSpPr/>
          <p:nvPr/>
        </p:nvSpPr>
        <p:spPr>
          <a:xfrm rot="17902650">
            <a:off x="2616907" y="2519376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Obdélník 61"/>
          <p:cNvSpPr/>
          <p:nvPr/>
        </p:nvSpPr>
        <p:spPr>
          <a:xfrm rot="19462590">
            <a:off x="3500315" y="1627456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Obdélník 62"/>
          <p:cNvSpPr/>
          <p:nvPr/>
        </p:nvSpPr>
        <p:spPr>
          <a:xfrm rot="20099987">
            <a:off x="3882361" y="1445056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Obdélník 63"/>
          <p:cNvSpPr/>
          <p:nvPr/>
        </p:nvSpPr>
        <p:spPr>
          <a:xfrm>
            <a:off x="4887091" y="1299713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Obdélník 64"/>
          <p:cNvSpPr/>
          <p:nvPr/>
        </p:nvSpPr>
        <p:spPr>
          <a:xfrm rot="1984084">
            <a:off x="5861001" y="1583822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bdélník 65"/>
          <p:cNvSpPr/>
          <p:nvPr/>
        </p:nvSpPr>
        <p:spPr>
          <a:xfrm rot="2229542">
            <a:off x="6331615" y="1900180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Obdélník 66"/>
          <p:cNvSpPr/>
          <p:nvPr/>
        </p:nvSpPr>
        <p:spPr>
          <a:xfrm rot="3202271">
            <a:off x="6722887" y="2343388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Obdélník 67"/>
          <p:cNvSpPr/>
          <p:nvPr/>
        </p:nvSpPr>
        <p:spPr>
          <a:xfrm rot="3887660">
            <a:off x="6886825" y="2595705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Obdélník 68"/>
          <p:cNvSpPr/>
          <p:nvPr/>
        </p:nvSpPr>
        <p:spPr>
          <a:xfrm rot="4097806">
            <a:off x="7064486" y="2994593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Obdélník 69"/>
          <p:cNvSpPr/>
          <p:nvPr/>
        </p:nvSpPr>
        <p:spPr>
          <a:xfrm rot="4922888">
            <a:off x="7156383" y="3563514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Obdélník 70"/>
          <p:cNvSpPr/>
          <p:nvPr/>
        </p:nvSpPr>
        <p:spPr>
          <a:xfrm rot="5400000">
            <a:off x="7154001" y="3949434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Obdélník 71"/>
          <p:cNvSpPr/>
          <p:nvPr/>
        </p:nvSpPr>
        <p:spPr>
          <a:xfrm rot="6297262">
            <a:off x="7078573" y="4421841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Obdélník 72"/>
          <p:cNvSpPr/>
          <p:nvPr/>
        </p:nvSpPr>
        <p:spPr>
          <a:xfrm rot="7545953">
            <a:off x="6533493" y="5396319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Obdélník 73"/>
          <p:cNvSpPr/>
          <p:nvPr/>
        </p:nvSpPr>
        <p:spPr>
          <a:xfrm rot="8327853">
            <a:off x="6153827" y="5732548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Obdélník 74"/>
          <p:cNvSpPr/>
          <p:nvPr/>
        </p:nvSpPr>
        <p:spPr>
          <a:xfrm rot="9622881">
            <a:off x="5551620" y="6056815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Obdélník 75"/>
          <p:cNvSpPr/>
          <p:nvPr/>
        </p:nvSpPr>
        <p:spPr>
          <a:xfrm rot="9997645">
            <a:off x="5019726" y="6171679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Obdélník 76"/>
          <p:cNvSpPr/>
          <p:nvPr/>
        </p:nvSpPr>
        <p:spPr>
          <a:xfrm rot="10800000">
            <a:off x="4508527" y="6181971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Obdélník 77"/>
          <p:cNvSpPr/>
          <p:nvPr/>
        </p:nvSpPr>
        <p:spPr>
          <a:xfrm rot="11762776">
            <a:off x="4071449" y="6119491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9" name="Obdélník 78"/>
          <p:cNvSpPr/>
          <p:nvPr/>
        </p:nvSpPr>
        <p:spPr>
          <a:xfrm rot="12689758">
            <a:off x="3596204" y="5932686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Obdélník 79"/>
          <p:cNvSpPr/>
          <p:nvPr/>
        </p:nvSpPr>
        <p:spPr>
          <a:xfrm rot="12979532">
            <a:off x="3224258" y="5680488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Obdélník 80"/>
          <p:cNvSpPr/>
          <p:nvPr/>
        </p:nvSpPr>
        <p:spPr>
          <a:xfrm rot="13749138">
            <a:off x="2859173" y="5315685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Obdélník 81"/>
          <p:cNvSpPr/>
          <p:nvPr/>
        </p:nvSpPr>
        <p:spPr>
          <a:xfrm rot="14206921">
            <a:off x="2583822" y="4938729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Obdélník 82"/>
          <p:cNvSpPr/>
          <p:nvPr/>
        </p:nvSpPr>
        <p:spPr>
          <a:xfrm rot="15037615">
            <a:off x="2405051" y="4477719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Obdélník 83"/>
          <p:cNvSpPr/>
          <p:nvPr/>
        </p:nvSpPr>
        <p:spPr>
          <a:xfrm rot="15930441">
            <a:off x="2289462" y="3715130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Obdélník 84"/>
          <p:cNvSpPr/>
          <p:nvPr/>
        </p:nvSpPr>
        <p:spPr>
          <a:xfrm rot="17251045">
            <a:off x="2357063" y="3176015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Obdélník 85"/>
          <p:cNvSpPr/>
          <p:nvPr/>
        </p:nvSpPr>
        <p:spPr>
          <a:xfrm rot="15876600">
            <a:off x="2310298" y="4064340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Obdélník 86"/>
          <p:cNvSpPr/>
          <p:nvPr/>
        </p:nvSpPr>
        <p:spPr>
          <a:xfrm rot="15331613">
            <a:off x="2328281" y="4201939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Obdélník 87"/>
          <p:cNvSpPr/>
          <p:nvPr/>
        </p:nvSpPr>
        <p:spPr>
          <a:xfrm rot="18285572">
            <a:off x="2716213" y="2362159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Obdélník 88"/>
          <p:cNvSpPr/>
          <p:nvPr/>
        </p:nvSpPr>
        <p:spPr>
          <a:xfrm rot="18443986">
            <a:off x="3043410" y="1965826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Obdélník 89"/>
          <p:cNvSpPr/>
          <p:nvPr/>
        </p:nvSpPr>
        <p:spPr>
          <a:xfrm rot="18299313">
            <a:off x="2806739" y="2239235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93"/>
          <p:cNvGrpSpPr/>
          <p:nvPr/>
        </p:nvGrpSpPr>
        <p:grpSpPr>
          <a:xfrm rot="5400000">
            <a:off x="4556830" y="1196950"/>
            <a:ext cx="360042" cy="344274"/>
            <a:chOff x="683568" y="2060848"/>
            <a:chExt cx="360040" cy="576064"/>
          </a:xfrm>
        </p:grpSpPr>
        <p:sp>
          <p:nvSpPr>
            <p:cNvPr id="95" name="Rovnoramenný trojúhelník 94"/>
            <p:cNvSpPr/>
            <p:nvPr/>
          </p:nvSpPr>
          <p:spPr>
            <a:xfrm>
              <a:off x="683568" y="2348880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6" name="Rovnoramenný trojúhelník 95"/>
            <p:cNvSpPr/>
            <p:nvPr/>
          </p:nvSpPr>
          <p:spPr>
            <a:xfrm rot="10800000">
              <a:off x="683568" y="2060848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" name="Skupina 96"/>
          <p:cNvGrpSpPr/>
          <p:nvPr/>
        </p:nvGrpSpPr>
        <p:grpSpPr>
          <a:xfrm rot="7784650">
            <a:off x="6090867" y="1674563"/>
            <a:ext cx="287723" cy="359659"/>
            <a:chOff x="683568" y="2060848"/>
            <a:chExt cx="360040" cy="576064"/>
          </a:xfrm>
        </p:grpSpPr>
        <p:sp>
          <p:nvSpPr>
            <p:cNvPr id="98" name="Rovnoramenný trojúhelník 97"/>
            <p:cNvSpPr/>
            <p:nvPr/>
          </p:nvSpPr>
          <p:spPr>
            <a:xfrm>
              <a:off x="683568" y="2348880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9" name="Rovnoramenný trojúhelník 98"/>
            <p:cNvSpPr/>
            <p:nvPr/>
          </p:nvSpPr>
          <p:spPr>
            <a:xfrm rot="10800000">
              <a:off x="683568" y="2060848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" name="Skupina 99"/>
          <p:cNvGrpSpPr/>
          <p:nvPr/>
        </p:nvGrpSpPr>
        <p:grpSpPr>
          <a:xfrm rot="9506158">
            <a:off x="6867275" y="2756906"/>
            <a:ext cx="321759" cy="318450"/>
            <a:chOff x="683568" y="2060848"/>
            <a:chExt cx="360040" cy="576064"/>
          </a:xfrm>
        </p:grpSpPr>
        <p:sp>
          <p:nvSpPr>
            <p:cNvPr id="101" name="Rovnoramenný trojúhelník 100"/>
            <p:cNvSpPr/>
            <p:nvPr/>
          </p:nvSpPr>
          <p:spPr>
            <a:xfrm>
              <a:off x="683568" y="2348880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2" name="Rovnoramenný trojúhelník 101"/>
            <p:cNvSpPr/>
            <p:nvPr/>
          </p:nvSpPr>
          <p:spPr>
            <a:xfrm rot="10800000">
              <a:off x="683568" y="2060848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" name="Skupina 102"/>
          <p:cNvGrpSpPr/>
          <p:nvPr/>
        </p:nvGrpSpPr>
        <p:grpSpPr>
          <a:xfrm rot="11261612">
            <a:off x="6994432" y="4120181"/>
            <a:ext cx="324128" cy="364238"/>
            <a:chOff x="683568" y="2060848"/>
            <a:chExt cx="360040" cy="576064"/>
          </a:xfrm>
        </p:grpSpPr>
        <p:sp>
          <p:nvSpPr>
            <p:cNvPr id="104" name="Rovnoramenný trojúhelník 103"/>
            <p:cNvSpPr/>
            <p:nvPr/>
          </p:nvSpPr>
          <p:spPr>
            <a:xfrm>
              <a:off x="683568" y="2348880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5" name="Rovnoramenný trojúhelník 104"/>
            <p:cNvSpPr/>
            <p:nvPr/>
          </p:nvSpPr>
          <p:spPr>
            <a:xfrm rot="10800000">
              <a:off x="683568" y="2060848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" name="Skupina 105"/>
          <p:cNvGrpSpPr/>
          <p:nvPr/>
        </p:nvGrpSpPr>
        <p:grpSpPr>
          <a:xfrm rot="13678068">
            <a:off x="6166375" y="5527810"/>
            <a:ext cx="301979" cy="318452"/>
            <a:chOff x="683568" y="2060848"/>
            <a:chExt cx="360040" cy="576064"/>
          </a:xfrm>
        </p:grpSpPr>
        <p:sp>
          <p:nvSpPr>
            <p:cNvPr id="107" name="Rovnoramenný trojúhelník 106"/>
            <p:cNvSpPr/>
            <p:nvPr/>
          </p:nvSpPr>
          <p:spPr>
            <a:xfrm>
              <a:off x="683568" y="2348880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8" name="Rovnoramenný trojúhelník 107"/>
            <p:cNvSpPr/>
            <p:nvPr/>
          </p:nvSpPr>
          <p:spPr>
            <a:xfrm rot="10800000">
              <a:off x="683568" y="2060848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8" name="Skupina 111"/>
          <p:cNvGrpSpPr/>
          <p:nvPr/>
        </p:nvGrpSpPr>
        <p:grpSpPr>
          <a:xfrm rot="17000095">
            <a:off x="4099587" y="6053275"/>
            <a:ext cx="319788" cy="317887"/>
            <a:chOff x="683568" y="2060848"/>
            <a:chExt cx="360040" cy="576064"/>
          </a:xfrm>
        </p:grpSpPr>
        <p:sp>
          <p:nvSpPr>
            <p:cNvPr id="113" name="Rovnoramenný trojúhelník 112"/>
            <p:cNvSpPr/>
            <p:nvPr/>
          </p:nvSpPr>
          <p:spPr>
            <a:xfrm>
              <a:off x="683568" y="2348880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4" name="Rovnoramenný trojúhelník 113"/>
            <p:cNvSpPr/>
            <p:nvPr/>
          </p:nvSpPr>
          <p:spPr>
            <a:xfrm rot="10800000">
              <a:off x="683568" y="2060848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9" name="Skupina 117"/>
          <p:cNvGrpSpPr/>
          <p:nvPr/>
        </p:nvGrpSpPr>
        <p:grpSpPr>
          <a:xfrm rot="19598958">
            <a:off x="2571146" y="4980866"/>
            <a:ext cx="292045" cy="321492"/>
            <a:chOff x="683568" y="2060848"/>
            <a:chExt cx="360040" cy="576064"/>
          </a:xfrm>
        </p:grpSpPr>
        <p:sp>
          <p:nvSpPr>
            <p:cNvPr id="119" name="Rovnoramenný trojúhelník 118"/>
            <p:cNvSpPr/>
            <p:nvPr/>
          </p:nvSpPr>
          <p:spPr>
            <a:xfrm>
              <a:off x="683568" y="2348880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0" name="Rovnoramenný trojúhelník 119"/>
            <p:cNvSpPr/>
            <p:nvPr/>
          </p:nvSpPr>
          <p:spPr>
            <a:xfrm rot="10800000">
              <a:off x="683568" y="2060848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0" name="Skupina 123"/>
          <p:cNvGrpSpPr/>
          <p:nvPr/>
        </p:nvGrpSpPr>
        <p:grpSpPr>
          <a:xfrm rot="15488747">
            <a:off x="5072775" y="6080173"/>
            <a:ext cx="337092" cy="266976"/>
            <a:chOff x="683568" y="2060848"/>
            <a:chExt cx="360040" cy="576064"/>
          </a:xfrm>
        </p:grpSpPr>
        <p:sp>
          <p:nvSpPr>
            <p:cNvPr id="125" name="Rovnoramenný trojúhelník 124"/>
            <p:cNvSpPr/>
            <p:nvPr/>
          </p:nvSpPr>
          <p:spPr>
            <a:xfrm>
              <a:off x="683568" y="2348880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6" name="Rovnoramenný trojúhelník 125"/>
            <p:cNvSpPr/>
            <p:nvPr/>
          </p:nvSpPr>
          <p:spPr>
            <a:xfrm rot="10800000">
              <a:off x="683568" y="2060848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1" name="Skupina 126"/>
          <p:cNvGrpSpPr/>
          <p:nvPr/>
        </p:nvGrpSpPr>
        <p:grpSpPr>
          <a:xfrm rot="18458226">
            <a:off x="3235509" y="5687621"/>
            <a:ext cx="319788" cy="317887"/>
            <a:chOff x="683568" y="2060848"/>
            <a:chExt cx="360040" cy="576064"/>
          </a:xfrm>
        </p:grpSpPr>
        <p:sp>
          <p:nvSpPr>
            <p:cNvPr id="128" name="Rovnoramenný trojúhelník 127"/>
            <p:cNvSpPr/>
            <p:nvPr/>
          </p:nvSpPr>
          <p:spPr>
            <a:xfrm>
              <a:off x="683568" y="2348880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9" name="Rovnoramenný trojúhelník 128"/>
            <p:cNvSpPr/>
            <p:nvPr/>
          </p:nvSpPr>
          <p:spPr>
            <a:xfrm rot="10800000">
              <a:off x="683568" y="2060848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2" name="Skupina 129"/>
          <p:cNvGrpSpPr/>
          <p:nvPr/>
        </p:nvGrpSpPr>
        <p:grpSpPr>
          <a:xfrm rot="21444091">
            <a:off x="2192264" y="3788038"/>
            <a:ext cx="301979" cy="318452"/>
            <a:chOff x="683568" y="2060848"/>
            <a:chExt cx="360040" cy="576064"/>
          </a:xfrm>
        </p:grpSpPr>
        <p:sp>
          <p:nvSpPr>
            <p:cNvPr id="131" name="Rovnoramenný trojúhelník 130"/>
            <p:cNvSpPr/>
            <p:nvPr/>
          </p:nvSpPr>
          <p:spPr>
            <a:xfrm>
              <a:off x="683568" y="2348880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2" name="Rovnoramenný trojúhelník 131"/>
            <p:cNvSpPr/>
            <p:nvPr/>
          </p:nvSpPr>
          <p:spPr>
            <a:xfrm rot="10800000">
              <a:off x="683568" y="2060848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" name="Skupina 132"/>
          <p:cNvGrpSpPr/>
          <p:nvPr/>
        </p:nvGrpSpPr>
        <p:grpSpPr>
          <a:xfrm rot="2295732">
            <a:off x="2812649" y="2012402"/>
            <a:ext cx="301979" cy="318452"/>
            <a:chOff x="683568" y="2060848"/>
            <a:chExt cx="360040" cy="576064"/>
          </a:xfrm>
        </p:grpSpPr>
        <p:sp>
          <p:nvSpPr>
            <p:cNvPr id="134" name="Rovnoramenný trojúhelník 133"/>
            <p:cNvSpPr/>
            <p:nvPr/>
          </p:nvSpPr>
          <p:spPr>
            <a:xfrm>
              <a:off x="683568" y="2348880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5" name="Rovnoramenný trojúhelník 134"/>
            <p:cNvSpPr/>
            <p:nvPr/>
          </p:nvSpPr>
          <p:spPr>
            <a:xfrm rot="10800000">
              <a:off x="683568" y="2060848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1" name="Elipsa 90"/>
          <p:cNvSpPr/>
          <p:nvPr/>
        </p:nvSpPr>
        <p:spPr>
          <a:xfrm>
            <a:off x="5500420" y="1325400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3" name="Obdélník 92"/>
          <p:cNvSpPr/>
          <p:nvPr/>
        </p:nvSpPr>
        <p:spPr>
          <a:xfrm rot="7310922">
            <a:off x="6825645" y="4992793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" name="Elipsa 91"/>
          <p:cNvSpPr/>
          <p:nvPr/>
        </p:nvSpPr>
        <p:spPr>
          <a:xfrm>
            <a:off x="6747608" y="4653136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4" name="Elipsa 93"/>
          <p:cNvSpPr/>
          <p:nvPr/>
        </p:nvSpPr>
        <p:spPr>
          <a:xfrm>
            <a:off x="5561892" y="5861904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7" name="Elipsa 96"/>
          <p:cNvSpPr/>
          <p:nvPr/>
        </p:nvSpPr>
        <p:spPr>
          <a:xfrm>
            <a:off x="4548948" y="6052024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0" name="Elipsa 99"/>
          <p:cNvSpPr/>
          <p:nvPr/>
        </p:nvSpPr>
        <p:spPr>
          <a:xfrm>
            <a:off x="3620528" y="5884956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3" name="Elipsa 102"/>
          <p:cNvSpPr/>
          <p:nvPr/>
        </p:nvSpPr>
        <p:spPr>
          <a:xfrm>
            <a:off x="2810220" y="5316576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6" name="Elipsa 105"/>
          <p:cNvSpPr/>
          <p:nvPr/>
        </p:nvSpPr>
        <p:spPr>
          <a:xfrm>
            <a:off x="3507248" y="1356136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8704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4" grpId="0" animBg="1"/>
      <p:bldP spid="97" grpId="0" animBg="1"/>
      <p:bldP spid="100" grpId="0" animBg="1"/>
      <p:bldP spid="103" grpId="0" animBg="1"/>
      <p:bldP spid="10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cs-CZ" dirty="0" err="1" smtClean="0"/>
              <a:t>Compliance</a:t>
            </a:r>
            <a:endParaRPr lang="cs-CZ" dirty="0"/>
          </a:p>
        </p:txBody>
      </p:sp>
      <p:sp>
        <p:nvSpPr>
          <p:cNvPr id="62" name="Obdélník 61"/>
          <p:cNvSpPr/>
          <p:nvPr/>
        </p:nvSpPr>
        <p:spPr>
          <a:xfrm>
            <a:off x="4018988" y="2675332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Obdélník 62"/>
          <p:cNvSpPr/>
          <p:nvPr/>
        </p:nvSpPr>
        <p:spPr>
          <a:xfrm>
            <a:off x="4572000" y="2670500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6" name="Elipsa 105"/>
          <p:cNvSpPr/>
          <p:nvPr/>
        </p:nvSpPr>
        <p:spPr>
          <a:xfrm>
            <a:off x="4067944" y="2492896"/>
            <a:ext cx="531115" cy="50405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9" name="Picture 3"/>
          <p:cNvPicPr>
            <a:picLocks noChangeAspect="1" noChangeArrowheads="1"/>
          </p:cNvPicPr>
          <p:nvPr/>
        </p:nvPicPr>
        <p:blipFill>
          <a:blip r:embed="rId2" cstate="print"/>
          <a:srcRect t="24427" b="45205"/>
          <a:stretch>
            <a:fillRect/>
          </a:stretch>
        </p:blipFill>
        <p:spPr bwMode="auto">
          <a:xfrm>
            <a:off x="1115616" y="836712"/>
            <a:ext cx="686752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Elipsa 109"/>
          <p:cNvSpPr/>
          <p:nvPr/>
        </p:nvSpPr>
        <p:spPr>
          <a:xfrm>
            <a:off x="4067944" y="3501008"/>
            <a:ext cx="576064" cy="50405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1" name="Obdélník 110"/>
          <p:cNvSpPr/>
          <p:nvPr/>
        </p:nvSpPr>
        <p:spPr>
          <a:xfrm>
            <a:off x="4317556" y="3915708"/>
            <a:ext cx="95060" cy="97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2" name="TextovéPole 111"/>
          <p:cNvSpPr txBox="1"/>
          <p:nvPr/>
        </p:nvSpPr>
        <p:spPr>
          <a:xfrm>
            <a:off x="4788024" y="3430741"/>
            <a:ext cx="417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Místo dvou konektorů (vtok/výtok) stačí jeden konektor</a:t>
            </a:r>
            <a:endParaRPr lang="cs-CZ" dirty="0"/>
          </a:p>
        </p:txBody>
      </p:sp>
      <p:sp>
        <p:nvSpPr>
          <p:cNvPr id="115" name="Obdélník 114"/>
          <p:cNvSpPr/>
          <p:nvPr/>
        </p:nvSpPr>
        <p:spPr>
          <a:xfrm>
            <a:off x="827584" y="2348880"/>
            <a:ext cx="278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 smtClean="0"/>
              <a:t>Blood</a:t>
            </a:r>
            <a:r>
              <a:rPr lang="cs-CZ" b="1" dirty="0" smtClean="0"/>
              <a:t> </a:t>
            </a:r>
            <a:r>
              <a:rPr lang="cs-CZ" b="1" dirty="0" err="1" smtClean="0"/>
              <a:t>Elastic</a:t>
            </a:r>
            <a:r>
              <a:rPr lang="cs-CZ" b="1" dirty="0" smtClean="0"/>
              <a:t> </a:t>
            </a:r>
            <a:r>
              <a:rPr lang="cs-CZ" b="1" dirty="0" err="1" smtClean="0"/>
              <a:t>Compartment</a:t>
            </a:r>
            <a:endParaRPr lang="cs-CZ" b="1" dirty="0"/>
          </a:p>
        </p:txBody>
      </p:sp>
    </p:spTree>
    <p:extLst>
      <p:ext uri="{BB962C8B-B14F-4D97-AF65-F5344CB8AC3E}">
        <p14:creationId xmlns="" xmlns:p14="http://schemas.microsoft.com/office/powerpoint/2010/main" val="368704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08" y="-99392"/>
            <a:ext cx="9237712" cy="114300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Compliance</a:t>
            </a:r>
            <a:r>
              <a:rPr lang="cs-CZ" dirty="0" smtClean="0"/>
              <a:t> –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Elastic</a:t>
            </a:r>
            <a:r>
              <a:rPr lang="cs-CZ" dirty="0" smtClean="0"/>
              <a:t> </a:t>
            </a:r>
            <a:r>
              <a:rPr lang="cs-CZ" dirty="0" err="1" smtClean="0"/>
              <a:t>Compartment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365104"/>
            <a:ext cx="2408657" cy="19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élník 10"/>
          <p:cNvSpPr/>
          <p:nvPr/>
        </p:nvSpPr>
        <p:spPr>
          <a:xfrm>
            <a:off x="755576" y="948690"/>
            <a:ext cx="100811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model </a:t>
            </a:r>
            <a:r>
              <a:rPr lang="cs-CZ" b="1" dirty="0" err="1" smtClean="0">
                <a:solidFill>
                  <a:srgbClr val="FF0000"/>
                </a:solidFill>
              </a:rPr>
              <a:t>BloodElasticCompartment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"Elastic compartment with unstressed volume"</a:t>
            </a:r>
            <a:endParaRPr lang="cs-CZ" dirty="0" smtClean="0"/>
          </a:p>
          <a:p>
            <a:r>
              <a:rPr lang="cs-CZ" dirty="0" smtClean="0"/>
              <a:t>  </a:t>
            </a:r>
            <a:r>
              <a:rPr lang="cs-CZ" dirty="0" err="1" smtClean="0"/>
              <a:t>Modelica.Blocks.Interfaces.RealInput</a:t>
            </a:r>
            <a:r>
              <a:rPr lang="cs-CZ" dirty="0" smtClean="0"/>
              <a:t> </a:t>
            </a:r>
            <a:r>
              <a:rPr lang="cs-CZ" dirty="0" err="1" smtClean="0"/>
              <a:t>Elastance</a:t>
            </a:r>
            <a:r>
              <a:rPr lang="cs-CZ" dirty="0" smtClean="0"/>
              <a:t> "\"in torr/ml</a:t>
            </a:r>
            <a:r>
              <a:rPr lang="cs-CZ" dirty="0" smtClean="0"/>
              <a:t>\“;</a:t>
            </a:r>
            <a:endParaRPr lang="cs-CZ" dirty="0" smtClean="0"/>
          </a:p>
          <a:p>
            <a:r>
              <a:rPr lang="cs-CZ" dirty="0" smtClean="0"/>
              <a:t>  </a:t>
            </a:r>
            <a:r>
              <a:rPr lang="cs-CZ" dirty="0" err="1" smtClean="0"/>
              <a:t>Modelica.Blocks.Interfaces.RealOutput</a:t>
            </a:r>
            <a:r>
              <a:rPr lang="cs-CZ" dirty="0" smtClean="0"/>
              <a:t> Volume(start=V0</a:t>
            </a:r>
            <a:r>
              <a:rPr lang="cs-CZ" dirty="0" smtClean="0"/>
              <a:t>);</a:t>
            </a:r>
            <a:endParaRPr lang="cs-CZ" dirty="0" smtClean="0"/>
          </a:p>
          <a:p>
            <a:r>
              <a:rPr lang="cs-CZ" dirty="0" smtClean="0"/>
              <a:t>  </a:t>
            </a:r>
            <a:r>
              <a:rPr lang="cs-CZ" dirty="0" err="1" smtClean="0"/>
              <a:t>Modelica.Blocks.Interfaces.RealInput</a:t>
            </a:r>
            <a:r>
              <a:rPr lang="cs-CZ" dirty="0" smtClean="0"/>
              <a:t> </a:t>
            </a:r>
            <a:r>
              <a:rPr lang="cs-CZ" dirty="0" err="1" smtClean="0"/>
              <a:t>ExternalPressure</a:t>
            </a:r>
            <a:r>
              <a:rPr lang="cs-CZ" dirty="0" smtClean="0"/>
              <a:t> "\"in torr</a:t>
            </a:r>
            <a:r>
              <a:rPr lang="cs-CZ" dirty="0" smtClean="0"/>
              <a:t>\„“;</a:t>
            </a:r>
            <a:endParaRPr lang="cs-CZ" dirty="0" smtClean="0"/>
          </a:p>
          <a:p>
            <a:r>
              <a:rPr lang="cs-CZ" dirty="0" smtClean="0"/>
              <a:t>  </a:t>
            </a:r>
            <a:r>
              <a:rPr lang="cs-CZ" dirty="0" err="1" smtClean="0"/>
              <a:t>Modelica.Blocks.Interfaces.RealInput</a:t>
            </a:r>
            <a:r>
              <a:rPr lang="cs-CZ" dirty="0" smtClean="0"/>
              <a:t> </a:t>
            </a:r>
            <a:r>
              <a:rPr lang="cs-CZ" dirty="0" err="1" smtClean="0"/>
              <a:t>UnstressedVolume</a:t>
            </a:r>
            <a:r>
              <a:rPr lang="cs-CZ" dirty="0" smtClean="0"/>
              <a:t> "in </a:t>
            </a:r>
            <a:r>
              <a:rPr lang="cs-CZ" dirty="0" smtClean="0"/>
              <a:t>ml“;</a:t>
            </a:r>
            <a:endParaRPr lang="cs-CZ" dirty="0" smtClean="0"/>
          </a:p>
          <a:p>
            <a:r>
              <a:rPr lang="cs-CZ" dirty="0" smtClean="0"/>
              <a:t>  </a:t>
            </a:r>
            <a:r>
              <a:rPr lang="cs-CZ" dirty="0" err="1" smtClean="0"/>
              <a:t>parameter</a:t>
            </a:r>
            <a:r>
              <a:rPr lang="cs-CZ" dirty="0" smtClean="0"/>
              <a:t> Real V0=1 "</a:t>
            </a:r>
            <a:r>
              <a:rPr lang="cs-CZ" dirty="0" err="1" smtClean="0"/>
              <a:t>initial</a:t>
            </a:r>
            <a:r>
              <a:rPr lang="cs-CZ" dirty="0" smtClean="0"/>
              <a:t> volume in ml";</a:t>
            </a:r>
          </a:p>
          <a:p>
            <a:r>
              <a:rPr lang="cs-CZ" dirty="0" smtClean="0"/>
              <a:t>  Real </a:t>
            </a:r>
            <a:r>
              <a:rPr lang="cs-CZ" dirty="0" err="1" smtClean="0"/>
              <a:t>StressedVolume</a:t>
            </a:r>
            <a:r>
              <a:rPr lang="cs-CZ" dirty="0" smtClean="0"/>
              <a:t>;</a:t>
            </a:r>
          </a:p>
          <a:p>
            <a:r>
              <a:rPr lang="cs-CZ" dirty="0" smtClean="0"/>
              <a:t>  Real </a:t>
            </a:r>
            <a:r>
              <a:rPr lang="cs-CZ" dirty="0" err="1" smtClean="0"/>
              <a:t>TransmuralPressure</a:t>
            </a:r>
            <a:r>
              <a:rPr lang="cs-CZ" dirty="0" smtClean="0"/>
              <a:t>;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Modelica.Blocks.Interfaces.RealOutput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 "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 in </a:t>
            </a:r>
            <a:r>
              <a:rPr lang="cs-CZ" dirty="0" smtClean="0"/>
              <a:t>torr“;</a:t>
            </a:r>
            <a:endParaRPr lang="cs-CZ" dirty="0" smtClean="0"/>
          </a:p>
          <a:p>
            <a:r>
              <a:rPr lang="cs-CZ" dirty="0" smtClean="0"/>
              <a:t>  </a:t>
            </a:r>
            <a:r>
              <a:rPr lang="cs-CZ" dirty="0" err="1" smtClean="0"/>
              <a:t>BloodFlowConnector</a:t>
            </a:r>
            <a:r>
              <a:rPr lang="cs-CZ" dirty="0" smtClean="0"/>
              <a:t> </a:t>
            </a:r>
            <a:r>
              <a:rPr lang="cs-CZ" dirty="0" err="1" smtClean="0"/>
              <a:t>bloodFlow</a:t>
            </a:r>
            <a:r>
              <a:rPr lang="cs-CZ" dirty="0" smtClean="0"/>
              <a:t>;</a:t>
            </a:r>
            <a:endParaRPr lang="cs-CZ" dirty="0" smtClean="0"/>
          </a:p>
          <a:p>
            <a:r>
              <a:rPr lang="cs-CZ" b="1" dirty="0" err="1" smtClean="0"/>
              <a:t>equation</a:t>
            </a:r>
            <a:r>
              <a:rPr lang="cs-CZ" b="1" dirty="0" smtClean="0"/>
              <a:t> 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bloodFlow.Pressure</a:t>
            </a:r>
            <a:r>
              <a:rPr lang="cs-CZ" dirty="0" smtClean="0"/>
              <a:t>=</a:t>
            </a:r>
            <a:r>
              <a:rPr lang="cs-CZ" dirty="0" err="1" smtClean="0"/>
              <a:t>Pressure</a:t>
            </a:r>
            <a:r>
              <a:rPr lang="cs-CZ" dirty="0" smtClean="0"/>
              <a:t>;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TransmuralPressure</a:t>
            </a:r>
            <a:r>
              <a:rPr lang="cs-CZ" dirty="0" smtClean="0"/>
              <a:t>=</a:t>
            </a:r>
            <a:r>
              <a:rPr lang="cs-CZ" dirty="0" err="1" smtClean="0"/>
              <a:t>Pressure</a:t>
            </a:r>
            <a:r>
              <a:rPr lang="cs-CZ" dirty="0" smtClean="0"/>
              <a:t> - </a:t>
            </a:r>
            <a:r>
              <a:rPr lang="cs-CZ" dirty="0" err="1" smtClean="0"/>
              <a:t>ExternalPressure</a:t>
            </a:r>
            <a:r>
              <a:rPr lang="cs-CZ" dirty="0" smtClean="0"/>
              <a:t>;</a:t>
            </a:r>
          </a:p>
          <a:p>
            <a:r>
              <a:rPr lang="cs-CZ" dirty="0" smtClean="0"/>
              <a:t>  der(Volume)=</a:t>
            </a:r>
            <a:r>
              <a:rPr lang="cs-CZ" dirty="0" err="1" smtClean="0"/>
              <a:t>bloodFlow.Q</a:t>
            </a:r>
            <a:r>
              <a:rPr lang="cs-CZ" dirty="0" smtClean="0"/>
              <a:t>;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StressedVolume</a:t>
            </a:r>
            <a:r>
              <a:rPr lang="cs-CZ" dirty="0" smtClean="0"/>
              <a:t>=Volume - </a:t>
            </a:r>
            <a:r>
              <a:rPr lang="cs-CZ" dirty="0" err="1" smtClean="0"/>
              <a:t>UnstressedVolume</a:t>
            </a:r>
            <a:r>
              <a:rPr lang="cs-CZ" dirty="0" smtClean="0"/>
              <a:t>;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StressedVolume</a:t>
            </a:r>
            <a:r>
              <a:rPr lang="cs-CZ" dirty="0" smtClean="0"/>
              <a:t> &gt; 0 </a:t>
            </a:r>
            <a:r>
              <a:rPr lang="cs-CZ" dirty="0" err="1" smtClean="0"/>
              <a:t>then</a:t>
            </a:r>
            <a:endParaRPr lang="cs-CZ" dirty="0" smtClean="0"/>
          </a:p>
          <a:p>
            <a:r>
              <a:rPr lang="cs-CZ" dirty="0" smtClean="0"/>
              <a:t>    </a:t>
            </a:r>
            <a:r>
              <a:rPr lang="cs-CZ" dirty="0" err="1" smtClean="0"/>
              <a:t>TransmuralPressure</a:t>
            </a:r>
            <a:r>
              <a:rPr lang="cs-CZ" dirty="0" smtClean="0"/>
              <a:t>=</a:t>
            </a:r>
            <a:r>
              <a:rPr lang="cs-CZ" dirty="0" err="1" smtClean="0"/>
              <a:t>Elastance</a:t>
            </a:r>
            <a:r>
              <a:rPr lang="cs-CZ" dirty="0" smtClean="0"/>
              <a:t>*</a:t>
            </a:r>
            <a:r>
              <a:rPr lang="cs-CZ" dirty="0" err="1" smtClean="0"/>
              <a:t>StressedVolume</a:t>
            </a:r>
            <a:r>
              <a:rPr lang="cs-CZ" dirty="0" smtClean="0"/>
              <a:t>;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else</a:t>
            </a:r>
            <a:endParaRPr lang="cs-CZ" dirty="0" smtClean="0"/>
          </a:p>
          <a:p>
            <a:r>
              <a:rPr lang="cs-CZ" dirty="0" smtClean="0"/>
              <a:t>    </a:t>
            </a:r>
            <a:r>
              <a:rPr lang="cs-CZ" dirty="0" err="1" smtClean="0"/>
              <a:t>TransmuralPressure</a:t>
            </a:r>
            <a:r>
              <a:rPr lang="cs-CZ" dirty="0" smtClean="0"/>
              <a:t>=0;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end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;</a:t>
            </a:r>
            <a:endParaRPr lang="cs-CZ" dirty="0" smtClean="0"/>
          </a:p>
          <a:p>
            <a:r>
              <a:rPr lang="cs-CZ" b="1" dirty="0" err="1" smtClean="0"/>
              <a:t>end</a:t>
            </a:r>
            <a:r>
              <a:rPr lang="cs-CZ" b="1" dirty="0" smtClean="0"/>
              <a:t> </a:t>
            </a:r>
            <a:r>
              <a:rPr lang="cs-CZ" b="1" dirty="0" err="1" smtClean="0"/>
              <a:t>BloodElasticCompartment</a:t>
            </a:r>
            <a:r>
              <a:rPr lang="cs-CZ" dirty="0" smtClean="0"/>
              <a:t>;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6870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cs-CZ" dirty="0" err="1" smtClean="0"/>
              <a:t>Inductor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052736"/>
            <a:ext cx="5904656" cy="55869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8" name="Obdélník 37"/>
          <p:cNvSpPr/>
          <p:nvPr/>
        </p:nvSpPr>
        <p:spPr>
          <a:xfrm>
            <a:off x="4499992" y="1312190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délník 38"/>
          <p:cNvSpPr/>
          <p:nvPr/>
        </p:nvSpPr>
        <p:spPr>
          <a:xfrm rot="1155157">
            <a:off x="5472088" y="1407312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bdélník 39"/>
          <p:cNvSpPr/>
          <p:nvPr/>
        </p:nvSpPr>
        <p:spPr>
          <a:xfrm rot="1915632">
            <a:off x="6021985" y="1680755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 40"/>
          <p:cNvSpPr/>
          <p:nvPr/>
        </p:nvSpPr>
        <p:spPr>
          <a:xfrm rot="3132898">
            <a:off x="6458965" y="2004502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/>
          <p:cNvSpPr/>
          <p:nvPr/>
        </p:nvSpPr>
        <p:spPr>
          <a:xfrm rot="3601968">
            <a:off x="6781364" y="2428118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/>
          <p:cNvSpPr/>
          <p:nvPr/>
        </p:nvSpPr>
        <p:spPr>
          <a:xfrm rot="4146529">
            <a:off x="6920618" y="2679560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bdélník 43"/>
          <p:cNvSpPr/>
          <p:nvPr/>
        </p:nvSpPr>
        <p:spPr>
          <a:xfrm rot="4571930">
            <a:off x="7095583" y="3137799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bdélník 44"/>
          <p:cNvSpPr/>
          <p:nvPr/>
        </p:nvSpPr>
        <p:spPr>
          <a:xfrm rot="5734138">
            <a:off x="7170069" y="3734745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bdélník 45"/>
          <p:cNvSpPr/>
          <p:nvPr/>
        </p:nvSpPr>
        <p:spPr>
          <a:xfrm rot="5713343">
            <a:off x="7145549" y="4047473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bdélník 46"/>
          <p:cNvSpPr/>
          <p:nvPr/>
        </p:nvSpPr>
        <p:spPr>
          <a:xfrm rot="6677742">
            <a:off x="7011144" y="4603831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bdélník 47"/>
          <p:cNvSpPr/>
          <p:nvPr/>
        </p:nvSpPr>
        <p:spPr>
          <a:xfrm rot="7686881">
            <a:off x="6754231" y="5112141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Obdélník 48"/>
          <p:cNvSpPr/>
          <p:nvPr/>
        </p:nvSpPr>
        <p:spPr>
          <a:xfrm rot="8251579">
            <a:off x="6432805" y="5496457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bdélník 49"/>
          <p:cNvSpPr/>
          <p:nvPr/>
        </p:nvSpPr>
        <p:spPr>
          <a:xfrm rot="9047571">
            <a:off x="5923819" y="5880773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Obdélník 50"/>
          <p:cNvSpPr/>
          <p:nvPr/>
        </p:nvSpPr>
        <p:spPr>
          <a:xfrm rot="9896343">
            <a:off x="5381563" y="6101634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bdélník 51"/>
          <p:cNvSpPr/>
          <p:nvPr/>
        </p:nvSpPr>
        <p:spPr>
          <a:xfrm rot="10399330">
            <a:off x="4928252" y="6190432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Obdélník 52"/>
          <p:cNvSpPr/>
          <p:nvPr/>
        </p:nvSpPr>
        <p:spPr>
          <a:xfrm rot="11511648">
            <a:off x="4433732" y="6175929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Obdélník 53"/>
          <p:cNvSpPr/>
          <p:nvPr/>
        </p:nvSpPr>
        <p:spPr>
          <a:xfrm rot="12013992">
            <a:off x="3977796" y="6085287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bdélník 54"/>
          <p:cNvSpPr/>
          <p:nvPr/>
        </p:nvSpPr>
        <p:spPr>
          <a:xfrm rot="12862165">
            <a:off x="3521860" y="5885697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bdélník 55"/>
          <p:cNvSpPr/>
          <p:nvPr/>
        </p:nvSpPr>
        <p:spPr>
          <a:xfrm rot="13421121">
            <a:off x="3133127" y="5613221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Obdélník 56"/>
          <p:cNvSpPr/>
          <p:nvPr/>
        </p:nvSpPr>
        <p:spPr>
          <a:xfrm rot="14269399">
            <a:off x="2785404" y="5226013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Obdélník 57"/>
          <p:cNvSpPr/>
          <p:nvPr/>
        </p:nvSpPr>
        <p:spPr>
          <a:xfrm rot="14773057">
            <a:off x="2544844" y="4865973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Obdélník 58"/>
          <p:cNvSpPr/>
          <p:nvPr/>
        </p:nvSpPr>
        <p:spPr>
          <a:xfrm rot="15364286">
            <a:off x="2369206" y="4355081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Obdélník 59"/>
          <p:cNvSpPr/>
          <p:nvPr/>
        </p:nvSpPr>
        <p:spPr>
          <a:xfrm rot="16200000">
            <a:off x="2297198" y="3563781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Obdélník 60"/>
          <p:cNvSpPr/>
          <p:nvPr/>
        </p:nvSpPr>
        <p:spPr>
          <a:xfrm rot="17902650">
            <a:off x="2616907" y="2519376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Obdélník 61"/>
          <p:cNvSpPr/>
          <p:nvPr/>
        </p:nvSpPr>
        <p:spPr>
          <a:xfrm rot="19462590">
            <a:off x="3500315" y="1627456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Obdélník 62"/>
          <p:cNvSpPr/>
          <p:nvPr/>
        </p:nvSpPr>
        <p:spPr>
          <a:xfrm rot="20099987">
            <a:off x="3882361" y="1445056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Obdélník 63"/>
          <p:cNvSpPr/>
          <p:nvPr/>
        </p:nvSpPr>
        <p:spPr>
          <a:xfrm>
            <a:off x="4887091" y="1299713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Obdélník 64"/>
          <p:cNvSpPr/>
          <p:nvPr/>
        </p:nvSpPr>
        <p:spPr>
          <a:xfrm rot="1984084">
            <a:off x="5861001" y="1583822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bdélník 65"/>
          <p:cNvSpPr/>
          <p:nvPr/>
        </p:nvSpPr>
        <p:spPr>
          <a:xfrm rot="2229542">
            <a:off x="6331615" y="1900180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Obdélník 66"/>
          <p:cNvSpPr/>
          <p:nvPr/>
        </p:nvSpPr>
        <p:spPr>
          <a:xfrm rot="3202271">
            <a:off x="6722887" y="2343388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Obdélník 67"/>
          <p:cNvSpPr/>
          <p:nvPr/>
        </p:nvSpPr>
        <p:spPr>
          <a:xfrm rot="3887660">
            <a:off x="6886825" y="2595705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Obdélník 68"/>
          <p:cNvSpPr/>
          <p:nvPr/>
        </p:nvSpPr>
        <p:spPr>
          <a:xfrm rot="4097806">
            <a:off x="7064486" y="2994593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Obdélník 69"/>
          <p:cNvSpPr/>
          <p:nvPr/>
        </p:nvSpPr>
        <p:spPr>
          <a:xfrm rot="4922888">
            <a:off x="7156383" y="3563514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Obdélník 70"/>
          <p:cNvSpPr/>
          <p:nvPr/>
        </p:nvSpPr>
        <p:spPr>
          <a:xfrm rot="5400000">
            <a:off x="7154001" y="3949434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Obdélník 71"/>
          <p:cNvSpPr/>
          <p:nvPr/>
        </p:nvSpPr>
        <p:spPr>
          <a:xfrm rot="6297262">
            <a:off x="7078573" y="4421841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Obdélník 72"/>
          <p:cNvSpPr/>
          <p:nvPr/>
        </p:nvSpPr>
        <p:spPr>
          <a:xfrm rot="7545953">
            <a:off x="6533493" y="5396319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Obdélník 73"/>
          <p:cNvSpPr/>
          <p:nvPr/>
        </p:nvSpPr>
        <p:spPr>
          <a:xfrm rot="8327853">
            <a:off x="6153827" y="5732548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Obdélník 74"/>
          <p:cNvSpPr/>
          <p:nvPr/>
        </p:nvSpPr>
        <p:spPr>
          <a:xfrm rot="9622881">
            <a:off x="5551620" y="6056815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Obdélník 75"/>
          <p:cNvSpPr/>
          <p:nvPr/>
        </p:nvSpPr>
        <p:spPr>
          <a:xfrm rot="9997645">
            <a:off x="5019726" y="6171679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Obdélník 76"/>
          <p:cNvSpPr/>
          <p:nvPr/>
        </p:nvSpPr>
        <p:spPr>
          <a:xfrm rot="10800000">
            <a:off x="4508527" y="6181971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Obdélník 77"/>
          <p:cNvSpPr/>
          <p:nvPr/>
        </p:nvSpPr>
        <p:spPr>
          <a:xfrm rot="11762776">
            <a:off x="4071449" y="6119491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9" name="Obdélník 78"/>
          <p:cNvSpPr/>
          <p:nvPr/>
        </p:nvSpPr>
        <p:spPr>
          <a:xfrm rot="12689758">
            <a:off x="3596204" y="5932686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Obdélník 79"/>
          <p:cNvSpPr/>
          <p:nvPr/>
        </p:nvSpPr>
        <p:spPr>
          <a:xfrm rot="12979532">
            <a:off x="3224258" y="5680488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Obdélník 80"/>
          <p:cNvSpPr/>
          <p:nvPr/>
        </p:nvSpPr>
        <p:spPr>
          <a:xfrm rot="13749138">
            <a:off x="2859173" y="5315685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Obdélník 81"/>
          <p:cNvSpPr/>
          <p:nvPr/>
        </p:nvSpPr>
        <p:spPr>
          <a:xfrm rot="14206921">
            <a:off x="2583822" y="4938729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Obdélník 82"/>
          <p:cNvSpPr/>
          <p:nvPr/>
        </p:nvSpPr>
        <p:spPr>
          <a:xfrm rot="15037615">
            <a:off x="2405051" y="4477719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Obdélník 83"/>
          <p:cNvSpPr/>
          <p:nvPr/>
        </p:nvSpPr>
        <p:spPr>
          <a:xfrm rot="15930441">
            <a:off x="2289462" y="3715130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Obdélník 84"/>
          <p:cNvSpPr/>
          <p:nvPr/>
        </p:nvSpPr>
        <p:spPr>
          <a:xfrm rot="17251045">
            <a:off x="2357063" y="3176015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Obdélník 85"/>
          <p:cNvSpPr/>
          <p:nvPr/>
        </p:nvSpPr>
        <p:spPr>
          <a:xfrm rot="15876600">
            <a:off x="2310298" y="4064340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Obdélník 86"/>
          <p:cNvSpPr/>
          <p:nvPr/>
        </p:nvSpPr>
        <p:spPr>
          <a:xfrm rot="15331613">
            <a:off x="2328281" y="4201939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Obdélník 87"/>
          <p:cNvSpPr/>
          <p:nvPr/>
        </p:nvSpPr>
        <p:spPr>
          <a:xfrm rot="18285572">
            <a:off x="2716213" y="2362159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Obdélník 88"/>
          <p:cNvSpPr/>
          <p:nvPr/>
        </p:nvSpPr>
        <p:spPr>
          <a:xfrm rot="18443986">
            <a:off x="3043410" y="1965826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Obdélník 89"/>
          <p:cNvSpPr/>
          <p:nvPr/>
        </p:nvSpPr>
        <p:spPr>
          <a:xfrm rot="18299313">
            <a:off x="2806739" y="2239235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93"/>
          <p:cNvGrpSpPr/>
          <p:nvPr/>
        </p:nvGrpSpPr>
        <p:grpSpPr>
          <a:xfrm rot="5400000">
            <a:off x="4556830" y="1196950"/>
            <a:ext cx="360042" cy="344274"/>
            <a:chOff x="683568" y="2060848"/>
            <a:chExt cx="360040" cy="576064"/>
          </a:xfrm>
        </p:grpSpPr>
        <p:sp>
          <p:nvSpPr>
            <p:cNvPr id="95" name="Rovnoramenný trojúhelník 94"/>
            <p:cNvSpPr/>
            <p:nvPr/>
          </p:nvSpPr>
          <p:spPr>
            <a:xfrm>
              <a:off x="683568" y="2348880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6" name="Rovnoramenný trojúhelník 95"/>
            <p:cNvSpPr/>
            <p:nvPr/>
          </p:nvSpPr>
          <p:spPr>
            <a:xfrm rot="10800000">
              <a:off x="683568" y="2060848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" name="Skupina 96"/>
          <p:cNvGrpSpPr/>
          <p:nvPr/>
        </p:nvGrpSpPr>
        <p:grpSpPr>
          <a:xfrm rot="7784650">
            <a:off x="6090867" y="1674563"/>
            <a:ext cx="287723" cy="359659"/>
            <a:chOff x="683568" y="2060848"/>
            <a:chExt cx="360040" cy="576064"/>
          </a:xfrm>
        </p:grpSpPr>
        <p:sp>
          <p:nvSpPr>
            <p:cNvPr id="98" name="Rovnoramenný trojúhelník 97"/>
            <p:cNvSpPr/>
            <p:nvPr/>
          </p:nvSpPr>
          <p:spPr>
            <a:xfrm>
              <a:off x="683568" y="2348880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9" name="Rovnoramenný trojúhelník 98"/>
            <p:cNvSpPr/>
            <p:nvPr/>
          </p:nvSpPr>
          <p:spPr>
            <a:xfrm rot="10800000">
              <a:off x="683568" y="2060848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" name="Skupina 99"/>
          <p:cNvGrpSpPr/>
          <p:nvPr/>
        </p:nvGrpSpPr>
        <p:grpSpPr>
          <a:xfrm rot="9506158">
            <a:off x="6867275" y="2756906"/>
            <a:ext cx="321759" cy="318450"/>
            <a:chOff x="683568" y="2060848"/>
            <a:chExt cx="360040" cy="576064"/>
          </a:xfrm>
        </p:grpSpPr>
        <p:sp>
          <p:nvSpPr>
            <p:cNvPr id="101" name="Rovnoramenný trojúhelník 100"/>
            <p:cNvSpPr/>
            <p:nvPr/>
          </p:nvSpPr>
          <p:spPr>
            <a:xfrm>
              <a:off x="683568" y="2348880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2" name="Rovnoramenný trojúhelník 101"/>
            <p:cNvSpPr/>
            <p:nvPr/>
          </p:nvSpPr>
          <p:spPr>
            <a:xfrm rot="10800000">
              <a:off x="683568" y="2060848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" name="Skupina 102"/>
          <p:cNvGrpSpPr/>
          <p:nvPr/>
        </p:nvGrpSpPr>
        <p:grpSpPr>
          <a:xfrm rot="11261612">
            <a:off x="6994432" y="4120181"/>
            <a:ext cx="324128" cy="364238"/>
            <a:chOff x="683568" y="2060848"/>
            <a:chExt cx="360040" cy="576064"/>
          </a:xfrm>
        </p:grpSpPr>
        <p:sp>
          <p:nvSpPr>
            <p:cNvPr id="104" name="Rovnoramenný trojúhelník 103"/>
            <p:cNvSpPr/>
            <p:nvPr/>
          </p:nvSpPr>
          <p:spPr>
            <a:xfrm>
              <a:off x="683568" y="2348880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5" name="Rovnoramenný trojúhelník 104"/>
            <p:cNvSpPr/>
            <p:nvPr/>
          </p:nvSpPr>
          <p:spPr>
            <a:xfrm rot="10800000">
              <a:off x="683568" y="2060848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" name="Skupina 105"/>
          <p:cNvGrpSpPr/>
          <p:nvPr/>
        </p:nvGrpSpPr>
        <p:grpSpPr>
          <a:xfrm rot="13678068">
            <a:off x="6166375" y="5527810"/>
            <a:ext cx="301979" cy="318452"/>
            <a:chOff x="683568" y="2060848"/>
            <a:chExt cx="360040" cy="576064"/>
          </a:xfrm>
        </p:grpSpPr>
        <p:sp>
          <p:nvSpPr>
            <p:cNvPr id="107" name="Rovnoramenný trojúhelník 106"/>
            <p:cNvSpPr/>
            <p:nvPr/>
          </p:nvSpPr>
          <p:spPr>
            <a:xfrm>
              <a:off x="683568" y="2348880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8" name="Rovnoramenný trojúhelník 107"/>
            <p:cNvSpPr/>
            <p:nvPr/>
          </p:nvSpPr>
          <p:spPr>
            <a:xfrm rot="10800000">
              <a:off x="683568" y="2060848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8" name="Skupina 111"/>
          <p:cNvGrpSpPr/>
          <p:nvPr/>
        </p:nvGrpSpPr>
        <p:grpSpPr>
          <a:xfrm rot="17000095">
            <a:off x="4099587" y="6053275"/>
            <a:ext cx="319788" cy="317887"/>
            <a:chOff x="683568" y="2060848"/>
            <a:chExt cx="360040" cy="576064"/>
          </a:xfrm>
        </p:grpSpPr>
        <p:sp>
          <p:nvSpPr>
            <p:cNvPr id="113" name="Rovnoramenný trojúhelník 112"/>
            <p:cNvSpPr/>
            <p:nvPr/>
          </p:nvSpPr>
          <p:spPr>
            <a:xfrm>
              <a:off x="683568" y="2348880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4" name="Rovnoramenný trojúhelník 113"/>
            <p:cNvSpPr/>
            <p:nvPr/>
          </p:nvSpPr>
          <p:spPr>
            <a:xfrm rot="10800000">
              <a:off x="683568" y="2060848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9" name="Skupina 117"/>
          <p:cNvGrpSpPr/>
          <p:nvPr/>
        </p:nvGrpSpPr>
        <p:grpSpPr>
          <a:xfrm rot="19598958">
            <a:off x="2571146" y="4980866"/>
            <a:ext cx="292045" cy="321492"/>
            <a:chOff x="683568" y="2060848"/>
            <a:chExt cx="360040" cy="576064"/>
          </a:xfrm>
        </p:grpSpPr>
        <p:sp>
          <p:nvSpPr>
            <p:cNvPr id="119" name="Rovnoramenný trojúhelník 118"/>
            <p:cNvSpPr/>
            <p:nvPr/>
          </p:nvSpPr>
          <p:spPr>
            <a:xfrm>
              <a:off x="683568" y="2348880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0" name="Rovnoramenný trojúhelník 119"/>
            <p:cNvSpPr/>
            <p:nvPr/>
          </p:nvSpPr>
          <p:spPr>
            <a:xfrm rot="10800000">
              <a:off x="683568" y="2060848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0" name="Skupina 123"/>
          <p:cNvGrpSpPr/>
          <p:nvPr/>
        </p:nvGrpSpPr>
        <p:grpSpPr>
          <a:xfrm rot="15488747">
            <a:off x="5072775" y="6080173"/>
            <a:ext cx="337092" cy="266976"/>
            <a:chOff x="683568" y="2060848"/>
            <a:chExt cx="360040" cy="576064"/>
          </a:xfrm>
        </p:grpSpPr>
        <p:sp>
          <p:nvSpPr>
            <p:cNvPr id="125" name="Rovnoramenný trojúhelník 124"/>
            <p:cNvSpPr/>
            <p:nvPr/>
          </p:nvSpPr>
          <p:spPr>
            <a:xfrm>
              <a:off x="683568" y="2348880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6" name="Rovnoramenný trojúhelník 125"/>
            <p:cNvSpPr/>
            <p:nvPr/>
          </p:nvSpPr>
          <p:spPr>
            <a:xfrm rot="10800000">
              <a:off x="683568" y="2060848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1" name="Skupina 126"/>
          <p:cNvGrpSpPr/>
          <p:nvPr/>
        </p:nvGrpSpPr>
        <p:grpSpPr>
          <a:xfrm rot="18458226">
            <a:off x="3235509" y="5687621"/>
            <a:ext cx="319788" cy="317887"/>
            <a:chOff x="683568" y="2060848"/>
            <a:chExt cx="360040" cy="576064"/>
          </a:xfrm>
        </p:grpSpPr>
        <p:sp>
          <p:nvSpPr>
            <p:cNvPr id="128" name="Rovnoramenný trojúhelník 127"/>
            <p:cNvSpPr/>
            <p:nvPr/>
          </p:nvSpPr>
          <p:spPr>
            <a:xfrm>
              <a:off x="683568" y="2348880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9" name="Rovnoramenný trojúhelník 128"/>
            <p:cNvSpPr/>
            <p:nvPr/>
          </p:nvSpPr>
          <p:spPr>
            <a:xfrm rot="10800000">
              <a:off x="683568" y="2060848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2" name="Skupina 129"/>
          <p:cNvGrpSpPr/>
          <p:nvPr/>
        </p:nvGrpSpPr>
        <p:grpSpPr>
          <a:xfrm rot="21444091">
            <a:off x="2192264" y="3788038"/>
            <a:ext cx="301979" cy="318452"/>
            <a:chOff x="683568" y="2060848"/>
            <a:chExt cx="360040" cy="576064"/>
          </a:xfrm>
        </p:grpSpPr>
        <p:sp>
          <p:nvSpPr>
            <p:cNvPr id="131" name="Rovnoramenný trojúhelník 130"/>
            <p:cNvSpPr/>
            <p:nvPr/>
          </p:nvSpPr>
          <p:spPr>
            <a:xfrm>
              <a:off x="683568" y="2348880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2" name="Rovnoramenný trojúhelník 131"/>
            <p:cNvSpPr/>
            <p:nvPr/>
          </p:nvSpPr>
          <p:spPr>
            <a:xfrm rot="10800000">
              <a:off x="683568" y="2060848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" name="Skupina 132"/>
          <p:cNvGrpSpPr/>
          <p:nvPr/>
        </p:nvGrpSpPr>
        <p:grpSpPr>
          <a:xfrm rot="2295732">
            <a:off x="2812649" y="2012402"/>
            <a:ext cx="301979" cy="318452"/>
            <a:chOff x="683568" y="2060848"/>
            <a:chExt cx="360040" cy="576064"/>
          </a:xfrm>
        </p:grpSpPr>
        <p:sp>
          <p:nvSpPr>
            <p:cNvPr id="134" name="Rovnoramenný trojúhelník 133"/>
            <p:cNvSpPr/>
            <p:nvPr/>
          </p:nvSpPr>
          <p:spPr>
            <a:xfrm>
              <a:off x="683568" y="2348880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5" name="Rovnoramenný trojúhelník 134"/>
            <p:cNvSpPr/>
            <p:nvPr/>
          </p:nvSpPr>
          <p:spPr>
            <a:xfrm rot="10800000">
              <a:off x="683568" y="2060848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1" name="Elipsa 90"/>
          <p:cNvSpPr/>
          <p:nvPr/>
        </p:nvSpPr>
        <p:spPr>
          <a:xfrm>
            <a:off x="5500420" y="1325400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3" name="Obdélník 92"/>
          <p:cNvSpPr/>
          <p:nvPr/>
        </p:nvSpPr>
        <p:spPr>
          <a:xfrm rot="7310922">
            <a:off x="6825645" y="4992793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" name="Elipsa 91"/>
          <p:cNvSpPr/>
          <p:nvPr/>
        </p:nvSpPr>
        <p:spPr>
          <a:xfrm>
            <a:off x="6747608" y="4653136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4" name="Elipsa 93"/>
          <p:cNvSpPr/>
          <p:nvPr/>
        </p:nvSpPr>
        <p:spPr>
          <a:xfrm>
            <a:off x="5561892" y="5861904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7" name="Elipsa 96"/>
          <p:cNvSpPr/>
          <p:nvPr/>
        </p:nvSpPr>
        <p:spPr>
          <a:xfrm>
            <a:off x="4548948" y="6052024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0" name="Elipsa 99"/>
          <p:cNvSpPr/>
          <p:nvPr/>
        </p:nvSpPr>
        <p:spPr>
          <a:xfrm>
            <a:off x="3620528" y="5884956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3" name="Elipsa 102"/>
          <p:cNvSpPr/>
          <p:nvPr/>
        </p:nvSpPr>
        <p:spPr>
          <a:xfrm>
            <a:off x="2810220" y="5316576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6" name="Elipsa 105"/>
          <p:cNvSpPr/>
          <p:nvPr/>
        </p:nvSpPr>
        <p:spPr>
          <a:xfrm>
            <a:off x="3507248" y="1356136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9" name="Obdélník 108"/>
          <p:cNvSpPr/>
          <p:nvPr/>
        </p:nvSpPr>
        <p:spPr>
          <a:xfrm rot="18383809">
            <a:off x="6502986" y="5211610"/>
            <a:ext cx="361678" cy="24529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8704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cs-CZ" dirty="0" err="1" smtClean="0"/>
              <a:t>Inductor</a:t>
            </a:r>
            <a:endParaRPr lang="cs-CZ" dirty="0"/>
          </a:p>
        </p:txBody>
      </p:sp>
      <p:grpSp>
        <p:nvGrpSpPr>
          <p:cNvPr id="110" name="Skupina 109"/>
          <p:cNvGrpSpPr/>
          <p:nvPr/>
        </p:nvGrpSpPr>
        <p:grpSpPr>
          <a:xfrm>
            <a:off x="6012160" y="3861048"/>
            <a:ext cx="1746919" cy="1798066"/>
            <a:chOff x="6497489" y="5148145"/>
            <a:chExt cx="364754" cy="366953"/>
          </a:xfrm>
        </p:grpSpPr>
        <p:sp>
          <p:nvSpPr>
            <p:cNvPr id="48" name="Obdélník 47"/>
            <p:cNvSpPr/>
            <p:nvPr/>
          </p:nvSpPr>
          <p:spPr>
            <a:xfrm rot="7686881">
              <a:off x="6754231" y="5112141"/>
              <a:ext cx="72008" cy="14401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3" name="Obdélník 72"/>
            <p:cNvSpPr/>
            <p:nvPr/>
          </p:nvSpPr>
          <p:spPr>
            <a:xfrm rot="7545953">
              <a:off x="6533493" y="5396319"/>
              <a:ext cx="72008" cy="1440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9" name="Obdélník 108"/>
            <p:cNvSpPr/>
            <p:nvPr/>
          </p:nvSpPr>
          <p:spPr>
            <a:xfrm rot="18383809">
              <a:off x="6502986" y="5211610"/>
              <a:ext cx="361678" cy="24529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11" name="Picture 3"/>
          <p:cNvPicPr>
            <a:picLocks noChangeAspect="1" noChangeArrowheads="1"/>
          </p:cNvPicPr>
          <p:nvPr/>
        </p:nvPicPr>
        <p:blipFill>
          <a:blip r:embed="rId2" cstate="print"/>
          <a:srcRect t="54795" b="22829"/>
          <a:stretch>
            <a:fillRect/>
          </a:stretch>
        </p:blipFill>
        <p:spPr bwMode="auto">
          <a:xfrm>
            <a:off x="1259632" y="980728"/>
            <a:ext cx="686752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" name="TextovéPole 111"/>
          <p:cNvSpPr txBox="1"/>
          <p:nvPr/>
        </p:nvSpPr>
        <p:spPr>
          <a:xfrm>
            <a:off x="1547664" y="3789040"/>
            <a:ext cx="1737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Setrvačnost krve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6870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METI‘S </a:t>
            </a: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Patient</a:t>
            </a:r>
            <a:r>
              <a:rPr lang="cs-CZ" dirty="0" smtClean="0"/>
              <a:t> Simulator (HPS)</a:t>
            </a:r>
            <a:endParaRPr lang="cs-CZ" dirty="0"/>
          </a:p>
        </p:txBody>
      </p:sp>
      <p:pic>
        <p:nvPicPr>
          <p:cNvPr id="21506" name="Picture 2" descr="http://www.hellenic-simulations.com/HPS-23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628800"/>
            <a:ext cx="5527353" cy="3096344"/>
          </a:xfrm>
          <a:prstGeom prst="rect">
            <a:avLst/>
          </a:prstGeom>
          <a:noFill/>
        </p:spPr>
      </p:pic>
      <p:pic>
        <p:nvPicPr>
          <p:cNvPr id="21508" name="Picture 4" descr="http://www.hellenic-simulations.com/HPS-32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129027"/>
            <a:ext cx="3353544" cy="5728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cs-CZ" dirty="0" err="1" smtClean="0"/>
              <a:t>Inductor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1844152" cy="17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élník 10"/>
          <p:cNvSpPr/>
          <p:nvPr/>
        </p:nvSpPr>
        <p:spPr>
          <a:xfrm>
            <a:off x="683568" y="3834914"/>
            <a:ext cx="8622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model </a:t>
            </a:r>
            <a:r>
              <a:rPr lang="cs-CZ" b="1" dirty="0" err="1" smtClean="0">
                <a:solidFill>
                  <a:srgbClr val="FF0000"/>
                </a:solidFill>
              </a:rPr>
              <a:t>Inductor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  </a:t>
            </a:r>
            <a:r>
              <a:rPr lang="cs-CZ" dirty="0" err="1" smtClean="0"/>
              <a:t>extends</a:t>
            </a:r>
            <a:r>
              <a:rPr lang="cs-CZ" dirty="0" smtClean="0"/>
              <a:t> </a:t>
            </a:r>
            <a:r>
              <a:rPr lang="cs-CZ" dirty="0" err="1" smtClean="0"/>
              <a:t>BloodFlowOnePort</a:t>
            </a:r>
            <a:r>
              <a:rPr lang="cs-CZ" dirty="0" smtClean="0"/>
              <a:t>;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Modelica.Blocks.Interfaces.RealInput</a:t>
            </a:r>
            <a:r>
              <a:rPr lang="cs-CZ" dirty="0" smtClean="0"/>
              <a:t> </a:t>
            </a:r>
            <a:r>
              <a:rPr lang="cs-CZ" dirty="0" err="1" smtClean="0"/>
              <a:t>Inertance</a:t>
            </a:r>
            <a:r>
              <a:rPr lang="cs-CZ" dirty="0" smtClean="0"/>
              <a:t> "in torr * </a:t>
            </a:r>
            <a:r>
              <a:rPr lang="cs-CZ" dirty="0" smtClean="0"/>
              <a:t>sec^2/ml“;</a:t>
            </a:r>
            <a:endParaRPr lang="cs-CZ" dirty="0" smtClean="0"/>
          </a:p>
          <a:p>
            <a:r>
              <a:rPr lang="cs-CZ" b="1" dirty="0" err="1" smtClean="0"/>
              <a:t>equation</a:t>
            </a:r>
            <a:r>
              <a:rPr lang="cs-CZ" b="1" dirty="0" smtClean="0"/>
              <a:t> 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PressureDrop</a:t>
            </a:r>
            <a:r>
              <a:rPr lang="cs-CZ" dirty="0" smtClean="0"/>
              <a:t>=der(</a:t>
            </a:r>
            <a:r>
              <a:rPr lang="cs-CZ" dirty="0" err="1" smtClean="0"/>
              <a:t>BloodFlow</a:t>
            </a:r>
            <a:r>
              <a:rPr lang="cs-CZ" dirty="0" smtClean="0"/>
              <a:t>)*</a:t>
            </a:r>
            <a:r>
              <a:rPr lang="cs-CZ" dirty="0" err="1" smtClean="0"/>
              <a:t>Inertance</a:t>
            </a:r>
            <a:r>
              <a:rPr lang="cs-CZ" dirty="0" smtClean="0"/>
              <a:t>;</a:t>
            </a:r>
            <a:endParaRPr lang="cs-CZ" dirty="0" smtClean="0"/>
          </a:p>
          <a:p>
            <a:r>
              <a:rPr lang="cs-CZ" b="1" dirty="0" err="1" smtClean="0"/>
              <a:t>end</a:t>
            </a:r>
            <a:r>
              <a:rPr lang="cs-CZ" b="1" dirty="0" smtClean="0"/>
              <a:t> </a:t>
            </a:r>
            <a:r>
              <a:rPr lang="cs-CZ" b="1" dirty="0" err="1" smtClean="0"/>
              <a:t>Inductor</a:t>
            </a:r>
            <a:r>
              <a:rPr lang="cs-CZ" b="1" dirty="0" smtClean="0"/>
              <a:t>;</a:t>
            </a:r>
            <a:endParaRPr lang="cs-CZ" b="1" dirty="0"/>
          </a:p>
        </p:txBody>
      </p:sp>
    </p:spTree>
    <p:extLst>
      <p:ext uri="{BB962C8B-B14F-4D97-AF65-F5344CB8AC3E}">
        <p14:creationId xmlns="" xmlns:p14="http://schemas.microsoft.com/office/powerpoint/2010/main" val="36870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cs-CZ" dirty="0" err="1" smtClean="0"/>
              <a:t>Valve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052736"/>
            <a:ext cx="5904656" cy="5586917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</p:pic>
      <p:sp>
        <p:nvSpPr>
          <p:cNvPr id="38" name="Obdélník 37"/>
          <p:cNvSpPr/>
          <p:nvPr/>
        </p:nvSpPr>
        <p:spPr>
          <a:xfrm>
            <a:off x="4499992" y="1312190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délník 38"/>
          <p:cNvSpPr/>
          <p:nvPr/>
        </p:nvSpPr>
        <p:spPr>
          <a:xfrm rot="1155157">
            <a:off x="5472088" y="1407312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bdélník 39"/>
          <p:cNvSpPr/>
          <p:nvPr/>
        </p:nvSpPr>
        <p:spPr>
          <a:xfrm rot="1915632">
            <a:off x="6021985" y="1680755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 40"/>
          <p:cNvSpPr/>
          <p:nvPr/>
        </p:nvSpPr>
        <p:spPr>
          <a:xfrm rot="3132898">
            <a:off x="6458965" y="2004502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/>
          <p:cNvSpPr/>
          <p:nvPr/>
        </p:nvSpPr>
        <p:spPr>
          <a:xfrm rot="3601968">
            <a:off x="6781364" y="2428118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/>
          <p:cNvSpPr/>
          <p:nvPr/>
        </p:nvSpPr>
        <p:spPr>
          <a:xfrm rot="4146529">
            <a:off x="6920618" y="2679560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bdélník 43"/>
          <p:cNvSpPr/>
          <p:nvPr/>
        </p:nvSpPr>
        <p:spPr>
          <a:xfrm rot="4571930">
            <a:off x="7095583" y="3137799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bdélník 44"/>
          <p:cNvSpPr/>
          <p:nvPr/>
        </p:nvSpPr>
        <p:spPr>
          <a:xfrm rot="5734138">
            <a:off x="7170069" y="3734745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bdélník 45"/>
          <p:cNvSpPr/>
          <p:nvPr/>
        </p:nvSpPr>
        <p:spPr>
          <a:xfrm rot="5713343">
            <a:off x="7145549" y="4047473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bdélník 46"/>
          <p:cNvSpPr/>
          <p:nvPr/>
        </p:nvSpPr>
        <p:spPr>
          <a:xfrm rot="6677742">
            <a:off x="7011144" y="4603831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bdélník 47"/>
          <p:cNvSpPr/>
          <p:nvPr/>
        </p:nvSpPr>
        <p:spPr>
          <a:xfrm rot="7686881">
            <a:off x="6754231" y="5112141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Obdélník 48"/>
          <p:cNvSpPr/>
          <p:nvPr/>
        </p:nvSpPr>
        <p:spPr>
          <a:xfrm rot="8251579">
            <a:off x="6432805" y="5496457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bdélník 49"/>
          <p:cNvSpPr/>
          <p:nvPr/>
        </p:nvSpPr>
        <p:spPr>
          <a:xfrm rot="9047571">
            <a:off x="5923819" y="5880773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Obdélník 50"/>
          <p:cNvSpPr/>
          <p:nvPr/>
        </p:nvSpPr>
        <p:spPr>
          <a:xfrm rot="9896343">
            <a:off x="5381563" y="6101634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bdélník 51"/>
          <p:cNvSpPr/>
          <p:nvPr/>
        </p:nvSpPr>
        <p:spPr>
          <a:xfrm rot="10399330">
            <a:off x="4928252" y="6190432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Obdélník 52"/>
          <p:cNvSpPr/>
          <p:nvPr/>
        </p:nvSpPr>
        <p:spPr>
          <a:xfrm rot="11511648">
            <a:off x="4433732" y="6175929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Obdélník 53"/>
          <p:cNvSpPr/>
          <p:nvPr/>
        </p:nvSpPr>
        <p:spPr>
          <a:xfrm rot="12013992">
            <a:off x="3977796" y="6085287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bdélník 54"/>
          <p:cNvSpPr/>
          <p:nvPr/>
        </p:nvSpPr>
        <p:spPr>
          <a:xfrm rot="12862165">
            <a:off x="3521860" y="5885697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bdélník 55"/>
          <p:cNvSpPr/>
          <p:nvPr/>
        </p:nvSpPr>
        <p:spPr>
          <a:xfrm rot="13421121">
            <a:off x="3133127" y="5613221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Obdélník 56"/>
          <p:cNvSpPr/>
          <p:nvPr/>
        </p:nvSpPr>
        <p:spPr>
          <a:xfrm rot="14269399">
            <a:off x="2785404" y="5226013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Obdélník 57"/>
          <p:cNvSpPr/>
          <p:nvPr/>
        </p:nvSpPr>
        <p:spPr>
          <a:xfrm rot="14773057">
            <a:off x="2544844" y="4865973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Obdélník 58"/>
          <p:cNvSpPr/>
          <p:nvPr/>
        </p:nvSpPr>
        <p:spPr>
          <a:xfrm rot="15364286">
            <a:off x="2369206" y="4355081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Obdélník 59"/>
          <p:cNvSpPr/>
          <p:nvPr/>
        </p:nvSpPr>
        <p:spPr>
          <a:xfrm rot="16200000">
            <a:off x="2297198" y="3563781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Obdélník 60"/>
          <p:cNvSpPr/>
          <p:nvPr/>
        </p:nvSpPr>
        <p:spPr>
          <a:xfrm rot="17902650">
            <a:off x="2616907" y="2519376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Obdélník 61"/>
          <p:cNvSpPr/>
          <p:nvPr/>
        </p:nvSpPr>
        <p:spPr>
          <a:xfrm rot="19462590">
            <a:off x="3500315" y="1627456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Obdélník 62"/>
          <p:cNvSpPr/>
          <p:nvPr/>
        </p:nvSpPr>
        <p:spPr>
          <a:xfrm rot="20099987">
            <a:off x="3882361" y="1445056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Obdélník 63"/>
          <p:cNvSpPr/>
          <p:nvPr/>
        </p:nvSpPr>
        <p:spPr>
          <a:xfrm>
            <a:off x="4887091" y="1299713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Obdélník 64"/>
          <p:cNvSpPr/>
          <p:nvPr/>
        </p:nvSpPr>
        <p:spPr>
          <a:xfrm rot="1984084">
            <a:off x="5861001" y="1583822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bdélník 65"/>
          <p:cNvSpPr/>
          <p:nvPr/>
        </p:nvSpPr>
        <p:spPr>
          <a:xfrm rot="2229542">
            <a:off x="6331615" y="1900180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Obdélník 66"/>
          <p:cNvSpPr/>
          <p:nvPr/>
        </p:nvSpPr>
        <p:spPr>
          <a:xfrm rot="3202271">
            <a:off x="6722887" y="2343388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Obdélník 67"/>
          <p:cNvSpPr/>
          <p:nvPr/>
        </p:nvSpPr>
        <p:spPr>
          <a:xfrm rot="3887660">
            <a:off x="6886825" y="2595705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Obdélník 68"/>
          <p:cNvSpPr/>
          <p:nvPr/>
        </p:nvSpPr>
        <p:spPr>
          <a:xfrm rot="4097806">
            <a:off x="7064486" y="2994593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Obdélník 69"/>
          <p:cNvSpPr/>
          <p:nvPr/>
        </p:nvSpPr>
        <p:spPr>
          <a:xfrm rot="4922888">
            <a:off x="7156383" y="3563514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Obdélník 70"/>
          <p:cNvSpPr/>
          <p:nvPr/>
        </p:nvSpPr>
        <p:spPr>
          <a:xfrm rot="5400000">
            <a:off x="7154001" y="3949434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Obdélník 71"/>
          <p:cNvSpPr/>
          <p:nvPr/>
        </p:nvSpPr>
        <p:spPr>
          <a:xfrm rot="6297262">
            <a:off x="7078573" y="4421841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Obdélník 72"/>
          <p:cNvSpPr/>
          <p:nvPr/>
        </p:nvSpPr>
        <p:spPr>
          <a:xfrm rot="7545953">
            <a:off x="6533493" y="5396319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Obdélník 73"/>
          <p:cNvSpPr/>
          <p:nvPr/>
        </p:nvSpPr>
        <p:spPr>
          <a:xfrm rot="8327853">
            <a:off x="6153827" y="5732548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Obdélník 74"/>
          <p:cNvSpPr/>
          <p:nvPr/>
        </p:nvSpPr>
        <p:spPr>
          <a:xfrm rot="9622881">
            <a:off x="5551620" y="6056815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Obdélník 75"/>
          <p:cNvSpPr/>
          <p:nvPr/>
        </p:nvSpPr>
        <p:spPr>
          <a:xfrm rot="9997645">
            <a:off x="5019726" y="6171679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Obdélník 76"/>
          <p:cNvSpPr/>
          <p:nvPr/>
        </p:nvSpPr>
        <p:spPr>
          <a:xfrm rot="10800000">
            <a:off x="4508527" y="6181971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Obdélník 77"/>
          <p:cNvSpPr/>
          <p:nvPr/>
        </p:nvSpPr>
        <p:spPr>
          <a:xfrm rot="11762776">
            <a:off x="4071449" y="6119491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9" name="Obdélník 78"/>
          <p:cNvSpPr/>
          <p:nvPr/>
        </p:nvSpPr>
        <p:spPr>
          <a:xfrm rot="12689758">
            <a:off x="3596204" y="5932686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Obdélník 79"/>
          <p:cNvSpPr/>
          <p:nvPr/>
        </p:nvSpPr>
        <p:spPr>
          <a:xfrm rot="12979532">
            <a:off x="3224258" y="5680488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Obdélník 80"/>
          <p:cNvSpPr/>
          <p:nvPr/>
        </p:nvSpPr>
        <p:spPr>
          <a:xfrm rot="13749138">
            <a:off x="2859173" y="5315685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Obdélník 81"/>
          <p:cNvSpPr/>
          <p:nvPr/>
        </p:nvSpPr>
        <p:spPr>
          <a:xfrm rot="14206921">
            <a:off x="2583822" y="4938729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Obdélník 82"/>
          <p:cNvSpPr/>
          <p:nvPr/>
        </p:nvSpPr>
        <p:spPr>
          <a:xfrm rot="15037615">
            <a:off x="2405051" y="4477719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Obdélník 83"/>
          <p:cNvSpPr/>
          <p:nvPr/>
        </p:nvSpPr>
        <p:spPr>
          <a:xfrm rot="15930441">
            <a:off x="2289462" y="3715130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Obdélník 84"/>
          <p:cNvSpPr/>
          <p:nvPr/>
        </p:nvSpPr>
        <p:spPr>
          <a:xfrm rot="17251045">
            <a:off x="2357063" y="3176015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Obdélník 85"/>
          <p:cNvSpPr/>
          <p:nvPr/>
        </p:nvSpPr>
        <p:spPr>
          <a:xfrm rot="15876600">
            <a:off x="2310298" y="4064340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Obdélník 86"/>
          <p:cNvSpPr/>
          <p:nvPr/>
        </p:nvSpPr>
        <p:spPr>
          <a:xfrm rot="15331613">
            <a:off x="2328281" y="4201939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Obdélník 87"/>
          <p:cNvSpPr/>
          <p:nvPr/>
        </p:nvSpPr>
        <p:spPr>
          <a:xfrm rot="18285572">
            <a:off x="2716213" y="2362159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Obdélník 88"/>
          <p:cNvSpPr/>
          <p:nvPr/>
        </p:nvSpPr>
        <p:spPr>
          <a:xfrm rot="18443986">
            <a:off x="3043410" y="1965826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Obdélník 89"/>
          <p:cNvSpPr/>
          <p:nvPr/>
        </p:nvSpPr>
        <p:spPr>
          <a:xfrm rot="18299313">
            <a:off x="2806739" y="2239235"/>
            <a:ext cx="7200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93"/>
          <p:cNvGrpSpPr/>
          <p:nvPr/>
        </p:nvGrpSpPr>
        <p:grpSpPr>
          <a:xfrm rot="5400000">
            <a:off x="4556830" y="1196950"/>
            <a:ext cx="360042" cy="344274"/>
            <a:chOff x="683568" y="2060848"/>
            <a:chExt cx="360040" cy="576064"/>
          </a:xfrm>
        </p:grpSpPr>
        <p:sp>
          <p:nvSpPr>
            <p:cNvPr id="95" name="Rovnoramenný trojúhelník 94"/>
            <p:cNvSpPr/>
            <p:nvPr/>
          </p:nvSpPr>
          <p:spPr>
            <a:xfrm>
              <a:off x="683568" y="2348880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6" name="Rovnoramenný trojúhelník 95"/>
            <p:cNvSpPr/>
            <p:nvPr/>
          </p:nvSpPr>
          <p:spPr>
            <a:xfrm rot="10800000">
              <a:off x="683568" y="2060848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" name="Skupina 96"/>
          <p:cNvGrpSpPr/>
          <p:nvPr/>
        </p:nvGrpSpPr>
        <p:grpSpPr>
          <a:xfrm rot="7784650">
            <a:off x="6090867" y="1674563"/>
            <a:ext cx="287723" cy="359659"/>
            <a:chOff x="683568" y="2060848"/>
            <a:chExt cx="360040" cy="576064"/>
          </a:xfrm>
        </p:grpSpPr>
        <p:sp>
          <p:nvSpPr>
            <p:cNvPr id="98" name="Rovnoramenný trojúhelník 97"/>
            <p:cNvSpPr/>
            <p:nvPr/>
          </p:nvSpPr>
          <p:spPr>
            <a:xfrm>
              <a:off x="683568" y="2348880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9" name="Rovnoramenný trojúhelník 98"/>
            <p:cNvSpPr/>
            <p:nvPr/>
          </p:nvSpPr>
          <p:spPr>
            <a:xfrm rot="10800000">
              <a:off x="683568" y="2060848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" name="Skupina 99"/>
          <p:cNvGrpSpPr/>
          <p:nvPr/>
        </p:nvGrpSpPr>
        <p:grpSpPr>
          <a:xfrm rot="9506158">
            <a:off x="6867275" y="2756906"/>
            <a:ext cx="321759" cy="318450"/>
            <a:chOff x="683568" y="2060848"/>
            <a:chExt cx="360040" cy="576064"/>
          </a:xfrm>
        </p:grpSpPr>
        <p:sp>
          <p:nvSpPr>
            <p:cNvPr id="101" name="Rovnoramenný trojúhelník 100"/>
            <p:cNvSpPr/>
            <p:nvPr/>
          </p:nvSpPr>
          <p:spPr>
            <a:xfrm>
              <a:off x="683568" y="2348880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2" name="Rovnoramenný trojúhelník 101"/>
            <p:cNvSpPr/>
            <p:nvPr/>
          </p:nvSpPr>
          <p:spPr>
            <a:xfrm rot="10800000">
              <a:off x="683568" y="2060848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" name="Skupina 102"/>
          <p:cNvGrpSpPr/>
          <p:nvPr/>
        </p:nvGrpSpPr>
        <p:grpSpPr>
          <a:xfrm rot="11261612">
            <a:off x="6994432" y="4120181"/>
            <a:ext cx="324128" cy="364238"/>
            <a:chOff x="683568" y="2060848"/>
            <a:chExt cx="360040" cy="576064"/>
          </a:xfrm>
        </p:grpSpPr>
        <p:sp>
          <p:nvSpPr>
            <p:cNvPr id="104" name="Rovnoramenný trojúhelník 103"/>
            <p:cNvSpPr/>
            <p:nvPr/>
          </p:nvSpPr>
          <p:spPr>
            <a:xfrm>
              <a:off x="683568" y="2348880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5" name="Rovnoramenný trojúhelník 104"/>
            <p:cNvSpPr/>
            <p:nvPr/>
          </p:nvSpPr>
          <p:spPr>
            <a:xfrm rot="10800000">
              <a:off x="683568" y="2060848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" name="Skupina 105"/>
          <p:cNvGrpSpPr/>
          <p:nvPr/>
        </p:nvGrpSpPr>
        <p:grpSpPr>
          <a:xfrm rot="13678068">
            <a:off x="6166375" y="5527810"/>
            <a:ext cx="301979" cy="318452"/>
            <a:chOff x="683568" y="2060848"/>
            <a:chExt cx="360040" cy="576064"/>
          </a:xfrm>
        </p:grpSpPr>
        <p:sp>
          <p:nvSpPr>
            <p:cNvPr id="107" name="Rovnoramenný trojúhelník 106"/>
            <p:cNvSpPr/>
            <p:nvPr/>
          </p:nvSpPr>
          <p:spPr>
            <a:xfrm>
              <a:off x="683568" y="2348880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8" name="Rovnoramenný trojúhelník 107"/>
            <p:cNvSpPr/>
            <p:nvPr/>
          </p:nvSpPr>
          <p:spPr>
            <a:xfrm rot="10800000">
              <a:off x="683568" y="2060848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8" name="Skupina 111"/>
          <p:cNvGrpSpPr/>
          <p:nvPr/>
        </p:nvGrpSpPr>
        <p:grpSpPr>
          <a:xfrm rot="17000095">
            <a:off x="4099587" y="6053275"/>
            <a:ext cx="319788" cy="317887"/>
            <a:chOff x="683568" y="2060848"/>
            <a:chExt cx="360040" cy="576064"/>
          </a:xfrm>
        </p:grpSpPr>
        <p:sp>
          <p:nvSpPr>
            <p:cNvPr id="113" name="Rovnoramenný trojúhelník 112"/>
            <p:cNvSpPr/>
            <p:nvPr/>
          </p:nvSpPr>
          <p:spPr>
            <a:xfrm>
              <a:off x="683568" y="2348880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4" name="Rovnoramenný trojúhelník 113"/>
            <p:cNvSpPr/>
            <p:nvPr/>
          </p:nvSpPr>
          <p:spPr>
            <a:xfrm rot="10800000">
              <a:off x="683568" y="2060848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9" name="Skupina 117"/>
          <p:cNvGrpSpPr/>
          <p:nvPr/>
        </p:nvGrpSpPr>
        <p:grpSpPr>
          <a:xfrm rot="19598958">
            <a:off x="2571146" y="4980866"/>
            <a:ext cx="292045" cy="321492"/>
            <a:chOff x="683568" y="2060848"/>
            <a:chExt cx="360040" cy="576064"/>
          </a:xfrm>
        </p:grpSpPr>
        <p:sp>
          <p:nvSpPr>
            <p:cNvPr id="119" name="Rovnoramenný trojúhelník 118"/>
            <p:cNvSpPr/>
            <p:nvPr/>
          </p:nvSpPr>
          <p:spPr>
            <a:xfrm>
              <a:off x="683568" y="2348880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0" name="Rovnoramenný trojúhelník 119"/>
            <p:cNvSpPr/>
            <p:nvPr/>
          </p:nvSpPr>
          <p:spPr>
            <a:xfrm rot="10800000">
              <a:off x="683568" y="2060848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0" name="Skupina 123"/>
          <p:cNvGrpSpPr/>
          <p:nvPr/>
        </p:nvGrpSpPr>
        <p:grpSpPr>
          <a:xfrm rot="15488747">
            <a:off x="5072775" y="6080173"/>
            <a:ext cx="337092" cy="266976"/>
            <a:chOff x="683568" y="2060848"/>
            <a:chExt cx="360040" cy="576064"/>
          </a:xfrm>
        </p:grpSpPr>
        <p:sp>
          <p:nvSpPr>
            <p:cNvPr id="125" name="Rovnoramenný trojúhelník 124"/>
            <p:cNvSpPr/>
            <p:nvPr/>
          </p:nvSpPr>
          <p:spPr>
            <a:xfrm>
              <a:off x="683568" y="2348880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6" name="Rovnoramenný trojúhelník 125"/>
            <p:cNvSpPr/>
            <p:nvPr/>
          </p:nvSpPr>
          <p:spPr>
            <a:xfrm rot="10800000">
              <a:off x="683568" y="2060848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1" name="Skupina 126"/>
          <p:cNvGrpSpPr/>
          <p:nvPr/>
        </p:nvGrpSpPr>
        <p:grpSpPr>
          <a:xfrm rot="18458226">
            <a:off x="3235509" y="5687621"/>
            <a:ext cx="319788" cy="317887"/>
            <a:chOff x="683568" y="2060848"/>
            <a:chExt cx="360040" cy="576064"/>
          </a:xfrm>
        </p:grpSpPr>
        <p:sp>
          <p:nvSpPr>
            <p:cNvPr id="128" name="Rovnoramenný trojúhelník 127"/>
            <p:cNvSpPr/>
            <p:nvPr/>
          </p:nvSpPr>
          <p:spPr>
            <a:xfrm>
              <a:off x="683568" y="2348880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9" name="Rovnoramenný trojúhelník 128"/>
            <p:cNvSpPr/>
            <p:nvPr/>
          </p:nvSpPr>
          <p:spPr>
            <a:xfrm rot="10800000">
              <a:off x="683568" y="2060848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2" name="Skupina 129"/>
          <p:cNvGrpSpPr/>
          <p:nvPr/>
        </p:nvGrpSpPr>
        <p:grpSpPr>
          <a:xfrm rot="21444091">
            <a:off x="2192264" y="3788038"/>
            <a:ext cx="301979" cy="318452"/>
            <a:chOff x="683568" y="2060848"/>
            <a:chExt cx="360040" cy="576064"/>
          </a:xfrm>
        </p:grpSpPr>
        <p:sp>
          <p:nvSpPr>
            <p:cNvPr id="131" name="Rovnoramenný trojúhelník 130"/>
            <p:cNvSpPr/>
            <p:nvPr/>
          </p:nvSpPr>
          <p:spPr>
            <a:xfrm>
              <a:off x="683568" y="2348880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2" name="Rovnoramenný trojúhelník 131"/>
            <p:cNvSpPr/>
            <p:nvPr/>
          </p:nvSpPr>
          <p:spPr>
            <a:xfrm rot="10800000">
              <a:off x="683568" y="2060848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" name="Skupina 132"/>
          <p:cNvGrpSpPr/>
          <p:nvPr/>
        </p:nvGrpSpPr>
        <p:grpSpPr>
          <a:xfrm rot="2295732">
            <a:off x="2812649" y="2012402"/>
            <a:ext cx="301979" cy="318452"/>
            <a:chOff x="683568" y="2060848"/>
            <a:chExt cx="360040" cy="576064"/>
          </a:xfrm>
        </p:grpSpPr>
        <p:sp>
          <p:nvSpPr>
            <p:cNvPr id="134" name="Rovnoramenný trojúhelník 133"/>
            <p:cNvSpPr/>
            <p:nvPr/>
          </p:nvSpPr>
          <p:spPr>
            <a:xfrm>
              <a:off x="683568" y="2348880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5" name="Rovnoramenný trojúhelník 134"/>
            <p:cNvSpPr/>
            <p:nvPr/>
          </p:nvSpPr>
          <p:spPr>
            <a:xfrm rot="10800000">
              <a:off x="683568" y="2060848"/>
              <a:ext cx="360040" cy="288032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1" name="Elipsa 90"/>
          <p:cNvSpPr/>
          <p:nvPr/>
        </p:nvSpPr>
        <p:spPr>
          <a:xfrm>
            <a:off x="5500420" y="1325400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3" name="Obdélník 92"/>
          <p:cNvSpPr/>
          <p:nvPr/>
        </p:nvSpPr>
        <p:spPr>
          <a:xfrm rot="7310922">
            <a:off x="6825645" y="4992793"/>
            <a:ext cx="7200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" name="Elipsa 91"/>
          <p:cNvSpPr/>
          <p:nvPr/>
        </p:nvSpPr>
        <p:spPr>
          <a:xfrm>
            <a:off x="6747608" y="4653136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4" name="Elipsa 93"/>
          <p:cNvSpPr/>
          <p:nvPr/>
        </p:nvSpPr>
        <p:spPr>
          <a:xfrm>
            <a:off x="5561892" y="5861904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7" name="Elipsa 96"/>
          <p:cNvSpPr/>
          <p:nvPr/>
        </p:nvSpPr>
        <p:spPr>
          <a:xfrm>
            <a:off x="4548948" y="6052024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0" name="Elipsa 99"/>
          <p:cNvSpPr/>
          <p:nvPr/>
        </p:nvSpPr>
        <p:spPr>
          <a:xfrm>
            <a:off x="3620528" y="5884956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3" name="Elipsa 102"/>
          <p:cNvSpPr/>
          <p:nvPr/>
        </p:nvSpPr>
        <p:spPr>
          <a:xfrm>
            <a:off x="2810220" y="5316576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6" name="Elipsa 105"/>
          <p:cNvSpPr/>
          <p:nvPr/>
        </p:nvSpPr>
        <p:spPr>
          <a:xfrm>
            <a:off x="3507248" y="1356136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9" name="Obdélník 108"/>
          <p:cNvSpPr/>
          <p:nvPr/>
        </p:nvSpPr>
        <p:spPr>
          <a:xfrm rot="18383809">
            <a:off x="6502986" y="5211610"/>
            <a:ext cx="361678" cy="24529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17" name="Skupina 116"/>
          <p:cNvGrpSpPr/>
          <p:nvPr/>
        </p:nvGrpSpPr>
        <p:grpSpPr>
          <a:xfrm rot="20746139">
            <a:off x="2281934" y="4286775"/>
            <a:ext cx="208612" cy="130245"/>
            <a:chOff x="981594" y="4379574"/>
            <a:chExt cx="237422" cy="171611"/>
          </a:xfrm>
        </p:grpSpPr>
        <p:sp>
          <p:nvSpPr>
            <p:cNvPr id="110" name="Rovnoramenný trojúhelník 109"/>
            <p:cNvSpPr/>
            <p:nvPr/>
          </p:nvSpPr>
          <p:spPr>
            <a:xfrm>
              <a:off x="981594" y="4379574"/>
              <a:ext cx="237422" cy="171611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15" name="Přímá spojovací čára 114"/>
            <p:cNvCxnSpPr/>
            <p:nvPr/>
          </p:nvCxnSpPr>
          <p:spPr>
            <a:xfrm>
              <a:off x="994652" y="4391008"/>
              <a:ext cx="21602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Skupina 117"/>
          <p:cNvGrpSpPr/>
          <p:nvPr/>
        </p:nvGrpSpPr>
        <p:grpSpPr>
          <a:xfrm rot="1861716">
            <a:off x="2607028" y="2445552"/>
            <a:ext cx="208612" cy="130245"/>
            <a:chOff x="981594" y="4379574"/>
            <a:chExt cx="237422" cy="171611"/>
          </a:xfrm>
        </p:grpSpPr>
        <p:sp>
          <p:nvSpPr>
            <p:cNvPr id="121" name="Rovnoramenný trojúhelník 120"/>
            <p:cNvSpPr/>
            <p:nvPr/>
          </p:nvSpPr>
          <p:spPr>
            <a:xfrm>
              <a:off x="981594" y="4379574"/>
              <a:ext cx="237422" cy="171611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22" name="Přímá spojovací čára 121"/>
            <p:cNvCxnSpPr/>
            <p:nvPr/>
          </p:nvCxnSpPr>
          <p:spPr>
            <a:xfrm>
              <a:off x="994652" y="4391008"/>
              <a:ext cx="21602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Skupina 122"/>
          <p:cNvGrpSpPr/>
          <p:nvPr/>
        </p:nvGrpSpPr>
        <p:grpSpPr>
          <a:xfrm rot="9262437">
            <a:off x="6766813" y="2515056"/>
            <a:ext cx="208612" cy="130245"/>
            <a:chOff x="981594" y="4379574"/>
            <a:chExt cx="237422" cy="171611"/>
          </a:xfrm>
        </p:grpSpPr>
        <p:sp>
          <p:nvSpPr>
            <p:cNvPr id="124" name="Rovnoramenný trojúhelník 123"/>
            <p:cNvSpPr/>
            <p:nvPr/>
          </p:nvSpPr>
          <p:spPr>
            <a:xfrm>
              <a:off x="981594" y="4379574"/>
              <a:ext cx="237422" cy="171611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27" name="Přímá spojovací čára 126"/>
            <p:cNvCxnSpPr/>
            <p:nvPr/>
          </p:nvCxnSpPr>
          <p:spPr>
            <a:xfrm>
              <a:off x="994652" y="4391008"/>
              <a:ext cx="21602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Skupina 129"/>
          <p:cNvGrpSpPr/>
          <p:nvPr/>
        </p:nvGrpSpPr>
        <p:grpSpPr>
          <a:xfrm rot="11059778">
            <a:off x="7097408" y="3835755"/>
            <a:ext cx="208612" cy="162166"/>
            <a:chOff x="981594" y="4379574"/>
            <a:chExt cx="237422" cy="171611"/>
          </a:xfrm>
        </p:grpSpPr>
        <p:sp>
          <p:nvSpPr>
            <p:cNvPr id="133" name="Rovnoramenný trojúhelník 132"/>
            <p:cNvSpPr/>
            <p:nvPr/>
          </p:nvSpPr>
          <p:spPr>
            <a:xfrm>
              <a:off x="981594" y="4379574"/>
              <a:ext cx="237422" cy="171611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36" name="Přímá spojovací čára 135"/>
            <p:cNvCxnSpPr/>
            <p:nvPr/>
          </p:nvCxnSpPr>
          <p:spPr>
            <a:xfrm>
              <a:off x="994652" y="4391008"/>
              <a:ext cx="21602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Obdélník 136"/>
          <p:cNvSpPr/>
          <p:nvPr/>
        </p:nvSpPr>
        <p:spPr>
          <a:xfrm>
            <a:off x="5940152" y="3717032"/>
            <a:ext cx="1440160" cy="864096"/>
          </a:xfrm>
          <a:prstGeom prst="rect">
            <a:avLst/>
          </a:prstGeom>
          <a:noFill/>
          <a:ln w="31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9" name="Obdélník 138"/>
          <p:cNvSpPr/>
          <p:nvPr/>
        </p:nvSpPr>
        <p:spPr>
          <a:xfrm>
            <a:off x="1979712" y="3717032"/>
            <a:ext cx="1800200" cy="792088"/>
          </a:xfrm>
          <a:prstGeom prst="rect">
            <a:avLst/>
          </a:prstGeom>
          <a:noFill/>
          <a:ln w="31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0" name="Obdélník 139"/>
          <p:cNvSpPr/>
          <p:nvPr/>
        </p:nvSpPr>
        <p:spPr>
          <a:xfrm rot="1616031">
            <a:off x="2349503" y="2128144"/>
            <a:ext cx="1800200" cy="792088"/>
          </a:xfrm>
          <a:prstGeom prst="rect">
            <a:avLst/>
          </a:prstGeom>
          <a:noFill/>
          <a:ln w="31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1" name="Obdélník 140"/>
          <p:cNvSpPr/>
          <p:nvPr/>
        </p:nvSpPr>
        <p:spPr>
          <a:xfrm rot="9644518">
            <a:off x="5959110" y="2430052"/>
            <a:ext cx="1468921" cy="792088"/>
          </a:xfrm>
          <a:prstGeom prst="rect">
            <a:avLst/>
          </a:prstGeom>
          <a:noFill/>
          <a:ln w="31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8704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9" grpId="0" animBg="1"/>
      <p:bldP spid="140" grpId="0" animBg="1"/>
      <p:bldP spid="14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cs-CZ" dirty="0" err="1" smtClean="0"/>
              <a:t>Valve</a:t>
            </a:r>
            <a:endParaRPr lang="cs-CZ" dirty="0"/>
          </a:p>
        </p:txBody>
      </p:sp>
      <p:pic>
        <p:nvPicPr>
          <p:cNvPr id="116" name="Picture 3"/>
          <p:cNvPicPr>
            <a:picLocks noChangeAspect="1" noChangeArrowheads="1"/>
          </p:cNvPicPr>
          <p:nvPr/>
        </p:nvPicPr>
        <p:blipFill>
          <a:blip r:embed="rId2" cstate="print"/>
          <a:srcRect t="77171" b="453"/>
          <a:stretch>
            <a:fillRect/>
          </a:stretch>
        </p:blipFill>
        <p:spPr bwMode="auto">
          <a:xfrm>
            <a:off x="1043608" y="980728"/>
            <a:ext cx="686752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870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cs-CZ" dirty="0" err="1" smtClean="0"/>
              <a:t>Valve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1124072" cy="128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1907704" y="1225689"/>
            <a:ext cx="81186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model </a:t>
            </a:r>
            <a:r>
              <a:rPr lang="cs-CZ" b="1" dirty="0" err="1" smtClean="0">
                <a:solidFill>
                  <a:srgbClr val="FF0000"/>
                </a:solidFill>
              </a:rPr>
              <a:t>Valve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  </a:t>
            </a:r>
            <a:r>
              <a:rPr lang="cs-CZ" dirty="0" err="1" smtClean="0"/>
              <a:t>BloodFlowInflow</a:t>
            </a:r>
            <a:r>
              <a:rPr lang="cs-CZ" dirty="0" smtClean="0"/>
              <a:t> </a:t>
            </a:r>
            <a:r>
              <a:rPr lang="cs-CZ" dirty="0" err="1" smtClean="0"/>
              <a:t>bloodFlowInflow</a:t>
            </a:r>
            <a:r>
              <a:rPr lang="cs-CZ" dirty="0" smtClean="0"/>
              <a:t>;</a:t>
            </a:r>
            <a:endParaRPr lang="cs-CZ" dirty="0" smtClean="0"/>
          </a:p>
          <a:p>
            <a:r>
              <a:rPr lang="cs-CZ" dirty="0" smtClean="0"/>
              <a:t>  </a:t>
            </a:r>
            <a:r>
              <a:rPr lang="cs-CZ" dirty="0" err="1" smtClean="0"/>
              <a:t>BloodFlowOutflow</a:t>
            </a:r>
            <a:r>
              <a:rPr lang="cs-CZ" dirty="0" smtClean="0"/>
              <a:t> </a:t>
            </a:r>
            <a:r>
              <a:rPr lang="cs-CZ" dirty="0" err="1" smtClean="0"/>
              <a:t>bloodFlowOutflow</a:t>
            </a:r>
            <a:r>
              <a:rPr lang="cs-CZ" dirty="0" smtClean="0"/>
              <a:t>;</a:t>
            </a:r>
            <a:endParaRPr lang="cs-CZ" dirty="0" smtClean="0"/>
          </a:p>
          <a:p>
            <a:r>
              <a:rPr lang="cs-CZ" dirty="0" smtClean="0"/>
              <a:t>  Real q;</a:t>
            </a:r>
          </a:p>
          <a:p>
            <a:r>
              <a:rPr lang="cs-CZ" dirty="0" smtClean="0"/>
              <a:t>  Real </a:t>
            </a:r>
            <a:r>
              <a:rPr lang="cs-CZ" dirty="0" err="1" smtClean="0"/>
              <a:t>dp</a:t>
            </a:r>
            <a:r>
              <a:rPr lang="cs-CZ" dirty="0" smtClean="0"/>
              <a:t>;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Boolean</a:t>
            </a:r>
            <a:r>
              <a:rPr lang="cs-CZ" dirty="0" smtClean="0"/>
              <a:t> open(start=</a:t>
            </a:r>
            <a:r>
              <a:rPr lang="cs-CZ" dirty="0" err="1" smtClean="0"/>
              <a:t>true</a:t>
            </a:r>
            <a:r>
              <a:rPr lang="cs-CZ" dirty="0" smtClean="0"/>
              <a:t>);</a:t>
            </a:r>
          </a:p>
          <a:p>
            <a:r>
              <a:rPr lang="cs-CZ" dirty="0" smtClean="0"/>
              <a:t>  Real </a:t>
            </a:r>
            <a:r>
              <a:rPr lang="cs-CZ" dirty="0" err="1" smtClean="0"/>
              <a:t>passableVariable</a:t>
            </a:r>
            <a:r>
              <a:rPr lang="cs-CZ" dirty="0" smtClean="0"/>
              <a:t>;</a:t>
            </a:r>
          </a:p>
          <a:p>
            <a:r>
              <a:rPr lang="cs-CZ" b="1" dirty="0" err="1" smtClean="0"/>
              <a:t>equation</a:t>
            </a:r>
            <a:r>
              <a:rPr lang="cs-CZ" dirty="0" smtClean="0"/>
              <a:t> 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bloodFlowInflow.Q</a:t>
            </a:r>
            <a:r>
              <a:rPr lang="cs-CZ" dirty="0" smtClean="0"/>
              <a:t> + </a:t>
            </a:r>
            <a:r>
              <a:rPr lang="cs-CZ" dirty="0" err="1" smtClean="0"/>
              <a:t>bloodFlowOutflow.Q</a:t>
            </a:r>
            <a:r>
              <a:rPr lang="cs-CZ" dirty="0" smtClean="0"/>
              <a:t>=0;</a:t>
            </a:r>
          </a:p>
          <a:p>
            <a:r>
              <a:rPr lang="cs-CZ" dirty="0" smtClean="0"/>
              <a:t>  q=</a:t>
            </a:r>
            <a:r>
              <a:rPr lang="cs-CZ" dirty="0" err="1" smtClean="0"/>
              <a:t>bloodFlowInflow.Q</a:t>
            </a:r>
            <a:r>
              <a:rPr lang="cs-CZ" dirty="0" smtClean="0"/>
              <a:t>;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dp</a:t>
            </a:r>
            <a:r>
              <a:rPr lang="cs-CZ" dirty="0" smtClean="0"/>
              <a:t>=</a:t>
            </a:r>
            <a:r>
              <a:rPr lang="cs-CZ" dirty="0" err="1" smtClean="0"/>
              <a:t>bloodFlowInflow.Pressure</a:t>
            </a:r>
            <a:r>
              <a:rPr lang="cs-CZ" dirty="0" smtClean="0"/>
              <a:t> - </a:t>
            </a:r>
            <a:r>
              <a:rPr lang="cs-CZ" dirty="0" err="1" smtClean="0"/>
              <a:t>bloodFlowOutflow.Pressure</a:t>
            </a:r>
            <a:r>
              <a:rPr lang="cs-CZ" dirty="0" smtClean="0"/>
              <a:t>;</a:t>
            </a:r>
          </a:p>
          <a:p>
            <a:r>
              <a:rPr lang="cs-CZ" dirty="0" smtClean="0"/>
              <a:t>  open=</a:t>
            </a:r>
            <a:r>
              <a:rPr lang="cs-CZ" dirty="0" err="1" smtClean="0"/>
              <a:t>passableVariable</a:t>
            </a:r>
            <a:r>
              <a:rPr lang="cs-CZ" dirty="0" smtClean="0"/>
              <a:t> &gt; 0;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if</a:t>
            </a:r>
            <a:r>
              <a:rPr lang="cs-CZ" dirty="0" smtClean="0"/>
              <a:t> open </a:t>
            </a:r>
            <a:r>
              <a:rPr lang="cs-CZ" dirty="0" err="1" smtClean="0"/>
              <a:t>then</a:t>
            </a:r>
            <a:endParaRPr lang="cs-CZ" dirty="0" smtClean="0"/>
          </a:p>
          <a:p>
            <a:r>
              <a:rPr lang="cs-CZ" dirty="0" smtClean="0"/>
              <a:t>    </a:t>
            </a:r>
            <a:r>
              <a:rPr lang="cs-CZ" dirty="0" err="1" smtClean="0"/>
              <a:t>dp</a:t>
            </a:r>
            <a:r>
              <a:rPr lang="cs-CZ" dirty="0" smtClean="0"/>
              <a:t>=0;</a:t>
            </a:r>
          </a:p>
          <a:p>
            <a:r>
              <a:rPr lang="cs-CZ" dirty="0" smtClean="0"/>
              <a:t>    q=</a:t>
            </a:r>
            <a:r>
              <a:rPr lang="cs-CZ" dirty="0" err="1" smtClean="0"/>
              <a:t>passableVariable</a:t>
            </a:r>
            <a:r>
              <a:rPr lang="cs-CZ" dirty="0" smtClean="0"/>
              <a:t>;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else</a:t>
            </a:r>
            <a:endParaRPr lang="cs-CZ" dirty="0" smtClean="0"/>
          </a:p>
          <a:p>
            <a:r>
              <a:rPr lang="cs-CZ" dirty="0" smtClean="0"/>
              <a:t>    </a:t>
            </a:r>
            <a:r>
              <a:rPr lang="cs-CZ" dirty="0" err="1" smtClean="0"/>
              <a:t>dp</a:t>
            </a:r>
            <a:r>
              <a:rPr lang="cs-CZ" dirty="0" smtClean="0"/>
              <a:t>=</a:t>
            </a:r>
            <a:r>
              <a:rPr lang="cs-CZ" dirty="0" err="1" smtClean="0"/>
              <a:t>passableVariable</a:t>
            </a:r>
            <a:r>
              <a:rPr lang="cs-CZ" dirty="0" smtClean="0"/>
              <a:t>;</a:t>
            </a:r>
          </a:p>
          <a:p>
            <a:r>
              <a:rPr lang="cs-CZ" dirty="0" smtClean="0"/>
              <a:t>    q=0;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end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;</a:t>
            </a:r>
            <a:endParaRPr lang="cs-CZ" dirty="0" smtClean="0"/>
          </a:p>
          <a:p>
            <a:r>
              <a:rPr lang="cs-CZ" b="1" dirty="0" err="1" smtClean="0"/>
              <a:t>end</a:t>
            </a:r>
            <a:r>
              <a:rPr lang="cs-CZ" b="1" dirty="0" smtClean="0"/>
              <a:t> </a:t>
            </a:r>
            <a:r>
              <a:rPr lang="cs-CZ" b="1" dirty="0" err="1" smtClean="0"/>
              <a:t>Valve</a:t>
            </a:r>
            <a:r>
              <a:rPr lang="cs-CZ" b="1" dirty="0" smtClean="0"/>
              <a:t>;</a:t>
            </a:r>
            <a:endParaRPr lang="cs-CZ" b="1" dirty="0"/>
          </a:p>
        </p:txBody>
      </p:sp>
    </p:spTree>
    <p:extLst>
      <p:ext uri="{BB962C8B-B14F-4D97-AF65-F5344CB8AC3E}">
        <p14:creationId xmlns="" xmlns:p14="http://schemas.microsoft.com/office/powerpoint/2010/main" val="36870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cs-CZ" dirty="0" err="1" smtClean="0"/>
              <a:t>CardiacValve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1956713" cy="162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268760"/>
            <a:ext cx="6041716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870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820472" cy="114300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Time</a:t>
            </a:r>
            <a:r>
              <a:rPr lang="cs-CZ" dirty="0" smtClean="0"/>
              <a:t>-</a:t>
            </a:r>
            <a:r>
              <a:rPr lang="cs-CZ" dirty="0" err="1" smtClean="0"/>
              <a:t>Varying</a:t>
            </a:r>
            <a:r>
              <a:rPr lang="cs-CZ" dirty="0" smtClean="0"/>
              <a:t> </a:t>
            </a:r>
            <a:r>
              <a:rPr lang="cs-CZ" dirty="0" err="1" smtClean="0"/>
              <a:t>Compliance</a:t>
            </a:r>
            <a:r>
              <a:rPr lang="cs-CZ" dirty="0" smtClean="0"/>
              <a:t> (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Elastance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67818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870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820472" cy="1143000"/>
          </a:xfrm>
        </p:spPr>
        <p:txBody>
          <a:bodyPr>
            <a:normAutofit/>
          </a:bodyPr>
          <a:lstStyle/>
          <a:p>
            <a:r>
              <a:rPr lang="cs-CZ" dirty="0" err="1" smtClean="0"/>
              <a:t>HeartIntervals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04256" cy="186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1475656" y="1779687"/>
            <a:ext cx="75425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model </a:t>
            </a:r>
            <a:r>
              <a:rPr lang="cs-CZ" b="1" dirty="0" err="1" smtClean="0">
                <a:solidFill>
                  <a:srgbClr val="FF0000"/>
                </a:solidFill>
              </a:rPr>
              <a:t>heartIntervals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  </a:t>
            </a:r>
            <a:r>
              <a:rPr lang="cs-CZ" dirty="0" err="1" smtClean="0"/>
              <a:t>Modelica.Blocks.Interfaces.RealInput</a:t>
            </a:r>
            <a:r>
              <a:rPr lang="cs-CZ" dirty="0" smtClean="0"/>
              <a:t> </a:t>
            </a:r>
            <a:r>
              <a:rPr lang="cs-CZ" dirty="0" smtClean="0"/>
              <a:t>HR;</a:t>
            </a:r>
            <a:endParaRPr lang="cs-CZ" dirty="0" smtClean="0"/>
          </a:p>
          <a:p>
            <a:r>
              <a:rPr lang="cs-CZ" dirty="0" smtClean="0"/>
              <a:t>  </a:t>
            </a:r>
            <a:r>
              <a:rPr lang="cs-CZ" dirty="0" err="1" smtClean="0"/>
              <a:t>RealDiscreteOutput</a:t>
            </a:r>
            <a:r>
              <a:rPr lang="cs-CZ" dirty="0" smtClean="0"/>
              <a:t> Tas "</a:t>
            </a:r>
            <a:r>
              <a:rPr lang="cs-CZ" dirty="0" err="1" smtClean="0"/>
              <a:t>duration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atrial</a:t>
            </a:r>
            <a:r>
              <a:rPr lang="cs-CZ" dirty="0" smtClean="0"/>
              <a:t> </a:t>
            </a:r>
            <a:r>
              <a:rPr lang="cs-CZ" dirty="0" smtClean="0"/>
              <a:t>systole“;</a:t>
            </a:r>
            <a:endParaRPr lang="cs-CZ" dirty="0" smtClean="0"/>
          </a:p>
          <a:p>
            <a:r>
              <a:rPr lang="cs-CZ" dirty="0" smtClean="0"/>
              <a:t>  </a:t>
            </a:r>
            <a:r>
              <a:rPr lang="cs-CZ" dirty="0" err="1" smtClean="0"/>
              <a:t>RealDiscreteOutput</a:t>
            </a:r>
            <a:r>
              <a:rPr lang="cs-CZ" dirty="0" smtClean="0"/>
              <a:t> Tav "</a:t>
            </a:r>
            <a:r>
              <a:rPr lang="cs-CZ" dirty="0" err="1" smtClean="0"/>
              <a:t>atrioventricular</a:t>
            </a:r>
            <a:r>
              <a:rPr lang="cs-CZ" dirty="0" smtClean="0"/>
              <a:t> </a:t>
            </a:r>
            <a:r>
              <a:rPr lang="cs-CZ" dirty="0" err="1" smtClean="0"/>
              <a:t>delay</a:t>
            </a:r>
            <a:r>
              <a:rPr lang="cs-CZ" dirty="0" smtClean="0"/>
              <a:t>“;</a:t>
            </a:r>
            <a:endParaRPr lang="cs-CZ" dirty="0" smtClean="0"/>
          </a:p>
          <a:p>
            <a:r>
              <a:rPr lang="cs-CZ" dirty="0" smtClean="0"/>
              <a:t>  </a:t>
            </a:r>
            <a:r>
              <a:rPr lang="cs-CZ" dirty="0" err="1" smtClean="0"/>
              <a:t>RealDiscreteOutput</a:t>
            </a:r>
            <a:r>
              <a:rPr lang="cs-CZ" dirty="0" smtClean="0"/>
              <a:t> </a:t>
            </a:r>
            <a:r>
              <a:rPr lang="cs-CZ" dirty="0" err="1" smtClean="0"/>
              <a:t>Tvs</a:t>
            </a:r>
            <a:r>
              <a:rPr lang="cs-CZ" dirty="0" smtClean="0"/>
              <a:t> "</a:t>
            </a:r>
            <a:r>
              <a:rPr lang="cs-CZ" dirty="0" err="1" smtClean="0"/>
              <a:t>duration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ventricular</a:t>
            </a:r>
            <a:r>
              <a:rPr lang="cs-CZ" dirty="0" smtClean="0"/>
              <a:t> </a:t>
            </a:r>
            <a:r>
              <a:rPr lang="cs-CZ" dirty="0" smtClean="0"/>
              <a:t>systole“;</a:t>
            </a:r>
            <a:endParaRPr lang="cs-CZ" dirty="0" smtClean="0"/>
          </a:p>
          <a:p>
            <a:r>
              <a:rPr lang="cs-CZ" dirty="0" smtClean="0"/>
              <a:t>  </a:t>
            </a:r>
            <a:r>
              <a:rPr lang="cs-CZ" dirty="0" err="1" smtClean="0"/>
              <a:t>RealDiscreteOutput</a:t>
            </a:r>
            <a:r>
              <a:rPr lang="cs-CZ" dirty="0" smtClean="0"/>
              <a:t> T0 "start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systole in </a:t>
            </a:r>
            <a:r>
              <a:rPr lang="cs-CZ" dirty="0" smtClean="0"/>
              <a:t>sec“</a:t>
            </a:r>
            <a:endParaRPr lang="cs-CZ" dirty="0" smtClean="0"/>
          </a:p>
          <a:p>
            <a:r>
              <a:rPr lang="cs-CZ" dirty="0" smtClean="0"/>
              <a:t>  </a:t>
            </a:r>
            <a:r>
              <a:rPr lang="cs-CZ" dirty="0" err="1" smtClean="0"/>
              <a:t>discrete</a:t>
            </a:r>
            <a:r>
              <a:rPr lang="cs-CZ" dirty="0" smtClean="0"/>
              <a:t> Real HP(start=0) "</a:t>
            </a:r>
            <a:r>
              <a:rPr lang="cs-CZ" dirty="0" err="1" smtClean="0"/>
              <a:t>heart</a:t>
            </a:r>
            <a:r>
              <a:rPr lang="cs-CZ" dirty="0" smtClean="0"/>
              <a:t> period - </a:t>
            </a:r>
            <a:r>
              <a:rPr lang="cs-CZ" dirty="0" err="1" smtClean="0"/>
              <a:t>duration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cardiac</a:t>
            </a:r>
            <a:r>
              <a:rPr lang="cs-CZ" dirty="0" smtClean="0"/>
              <a:t> </a:t>
            </a:r>
            <a:r>
              <a:rPr lang="cs-CZ" dirty="0" err="1" smtClean="0"/>
              <a:t>cycle</a:t>
            </a:r>
            <a:r>
              <a:rPr lang="cs-CZ" dirty="0" smtClean="0"/>
              <a:t> in sec";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Boolean</a:t>
            </a:r>
            <a:r>
              <a:rPr lang="cs-CZ" dirty="0" smtClean="0"/>
              <a:t> b(start=</a:t>
            </a:r>
            <a:r>
              <a:rPr lang="cs-CZ" dirty="0" err="1" smtClean="0"/>
              <a:t>false</a:t>
            </a:r>
            <a:r>
              <a:rPr lang="cs-CZ" dirty="0" smtClean="0"/>
              <a:t>);</a:t>
            </a:r>
          </a:p>
          <a:p>
            <a:r>
              <a:rPr lang="cs-CZ" b="1" dirty="0" err="1" smtClean="0"/>
              <a:t>equation</a:t>
            </a:r>
            <a:r>
              <a:rPr lang="cs-CZ" b="1" dirty="0" smtClean="0"/>
              <a:t> </a:t>
            </a:r>
          </a:p>
          <a:p>
            <a:r>
              <a:rPr lang="cs-CZ" dirty="0" smtClean="0"/>
              <a:t>  b=</a:t>
            </a:r>
            <a:r>
              <a:rPr lang="cs-CZ" dirty="0" err="1" smtClean="0"/>
              <a:t>time</a:t>
            </a:r>
            <a:r>
              <a:rPr lang="cs-CZ" dirty="0" smtClean="0"/>
              <a:t> - </a:t>
            </a:r>
            <a:r>
              <a:rPr lang="cs-CZ" dirty="0" err="1" smtClean="0"/>
              <a:t>pre</a:t>
            </a:r>
            <a:r>
              <a:rPr lang="cs-CZ" dirty="0" smtClean="0"/>
              <a:t>(T0) &gt;= </a:t>
            </a:r>
            <a:r>
              <a:rPr lang="cs-CZ" dirty="0" err="1" smtClean="0"/>
              <a:t>pre</a:t>
            </a:r>
            <a:r>
              <a:rPr lang="cs-CZ" dirty="0" smtClean="0"/>
              <a:t>(HP);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when</a:t>
            </a:r>
            <a:r>
              <a:rPr lang="cs-CZ" dirty="0" smtClean="0"/>
              <a:t> b </a:t>
            </a:r>
            <a:r>
              <a:rPr lang="cs-CZ" dirty="0" err="1" smtClean="0"/>
              <a:t>then</a:t>
            </a:r>
            <a:endParaRPr lang="cs-CZ" dirty="0" smtClean="0"/>
          </a:p>
          <a:p>
            <a:r>
              <a:rPr lang="cs-CZ" dirty="0" smtClean="0"/>
              <a:t>    T0=</a:t>
            </a:r>
            <a:r>
              <a:rPr lang="cs-CZ" dirty="0" err="1" smtClean="0"/>
              <a:t>time</a:t>
            </a:r>
            <a:r>
              <a:rPr lang="cs-CZ" dirty="0" smtClean="0"/>
              <a:t>;</a:t>
            </a:r>
          </a:p>
          <a:p>
            <a:r>
              <a:rPr lang="cs-CZ" dirty="0" smtClean="0"/>
              <a:t>    HP=60/HR;</a:t>
            </a:r>
          </a:p>
          <a:p>
            <a:r>
              <a:rPr lang="cs-CZ" dirty="0" smtClean="0"/>
              <a:t>    Tas=0.03 + 0.09*HP;</a:t>
            </a:r>
          </a:p>
          <a:p>
            <a:r>
              <a:rPr lang="cs-CZ" dirty="0" smtClean="0"/>
              <a:t>    Tav=0.01;</a:t>
            </a:r>
          </a:p>
          <a:p>
            <a:r>
              <a:rPr lang="cs-CZ" dirty="0" smtClean="0"/>
              <a:t>    </a:t>
            </a:r>
            <a:r>
              <a:rPr lang="cs-CZ" dirty="0" err="1" smtClean="0"/>
              <a:t>Tvs</a:t>
            </a:r>
            <a:r>
              <a:rPr lang="cs-CZ" dirty="0" smtClean="0"/>
              <a:t>=0.16 + 0.2*HP;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end</a:t>
            </a:r>
            <a:r>
              <a:rPr lang="cs-CZ" dirty="0" smtClean="0"/>
              <a:t> </a:t>
            </a:r>
            <a:r>
              <a:rPr lang="cs-CZ" dirty="0" err="1" smtClean="0"/>
              <a:t>when</a:t>
            </a:r>
            <a:r>
              <a:rPr lang="cs-CZ" dirty="0" smtClean="0"/>
              <a:t>;</a:t>
            </a:r>
            <a:endParaRPr lang="cs-CZ" dirty="0" smtClean="0"/>
          </a:p>
          <a:p>
            <a:r>
              <a:rPr lang="cs-CZ" b="1" dirty="0" err="1" smtClean="0"/>
              <a:t>end</a:t>
            </a:r>
            <a:r>
              <a:rPr lang="cs-CZ" b="1" dirty="0" smtClean="0"/>
              <a:t> </a:t>
            </a:r>
            <a:r>
              <a:rPr lang="cs-CZ" b="1" dirty="0" err="1" smtClean="0"/>
              <a:t>heartIntervals</a:t>
            </a:r>
            <a:r>
              <a:rPr lang="cs-CZ" b="1" dirty="0" smtClean="0"/>
              <a:t>;</a:t>
            </a:r>
            <a:endParaRPr lang="cs-CZ" b="1" dirty="0"/>
          </a:p>
        </p:txBody>
      </p:sp>
    </p:spTree>
    <p:extLst>
      <p:ext uri="{BB962C8B-B14F-4D97-AF65-F5344CB8AC3E}">
        <p14:creationId xmlns="" xmlns:p14="http://schemas.microsoft.com/office/powerpoint/2010/main" val="36870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820472" cy="1143000"/>
          </a:xfrm>
        </p:spPr>
        <p:txBody>
          <a:bodyPr>
            <a:normAutofit/>
          </a:bodyPr>
          <a:lstStyle/>
          <a:p>
            <a:r>
              <a:rPr lang="cs-CZ" dirty="0" err="1" smtClean="0"/>
              <a:t>AtrialElastance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619672" y="2996952"/>
            <a:ext cx="73265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model </a:t>
            </a:r>
            <a:r>
              <a:rPr lang="cs-CZ" b="1" dirty="0" err="1" smtClean="0">
                <a:solidFill>
                  <a:srgbClr val="FF0000"/>
                </a:solidFill>
              </a:rPr>
              <a:t>AtrialElastance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  </a:t>
            </a:r>
            <a:r>
              <a:rPr lang="cs-CZ" dirty="0" err="1" smtClean="0"/>
              <a:t>Modelica.Blocks.Interfaces.RealInput</a:t>
            </a:r>
            <a:r>
              <a:rPr lang="cs-CZ" dirty="0" smtClean="0"/>
              <a:t> Tas "</a:t>
            </a:r>
            <a:r>
              <a:rPr lang="cs-CZ" dirty="0" err="1" smtClean="0"/>
              <a:t>duration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atrial</a:t>
            </a:r>
            <a:r>
              <a:rPr lang="cs-CZ" dirty="0" smtClean="0"/>
              <a:t> </a:t>
            </a:r>
            <a:r>
              <a:rPr lang="cs-CZ" dirty="0" smtClean="0"/>
              <a:t>systole“;</a:t>
            </a:r>
            <a:endParaRPr lang="cs-CZ" dirty="0" smtClean="0"/>
          </a:p>
          <a:p>
            <a:r>
              <a:rPr lang="cs-CZ" dirty="0" smtClean="0"/>
              <a:t>  </a:t>
            </a:r>
            <a:r>
              <a:rPr lang="cs-CZ" dirty="0" err="1" smtClean="0"/>
              <a:t>Modelica.Blocks.Interfaces.RealOutput</a:t>
            </a:r>
            <a:r>
              <a:rPr lang="cs-CZ" dirty="0" smtClean="0"/>
              <a:t> </a:t>
            </a:r>
            <a:r>
              <a:rPr lang="cs-CZ" dirty="0" err="1" smtClean="0"/>
              <a:t>Et</a:t>
            </a:r>
            <a:r>
              <a:rPr lang="cs-CZ" dirty="0" smtClean="0"/>
              <a:t> "elasticity (torr/ml</a:t>
            </a:r>
            <a:r>
              <a:rPr lang="cs-CZ" dirty="0" smtClean="0"/>
              <a:t>)“;</a:t>
            </a:r>
            <a:endParaRPr lang="cs-CZ" dirty="0" smtClean="0"/>
          </a:p>
          <a:p>
            <a:r>
              <a:rPr lang="cs-CZ" dirty="0" smtClean="0"/>
              <a:t>  </a:t>
            </a:r>
            <a:r>
              <a:rPr lang="cs-CZ" dirty="0" err="1" smtClean="0"/>
              <a:t>Modelica.Blocks.Interfaces.RealInput</a:t>
            </a:r>
            <a:r>
              <a:rPr lang="cs-CZ" dirty="0" smtClean="0"/>
              <a:t> T0 "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start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cardiac</a:t>
            </a:r>
            <a:r>
              <a:rPr lang="cs-CZ" dirty="0" smtClean="0"/>
              <a:t> </a:t>
            </a:r>
            <a:r>
              <a:rPr lang="cs-CZ" dirty="0" err="1" smtClean="0"/>
              <a:t>cycle</a:t>
            </a:r>
            <a:r>
              <a:rPr lang="cs-CZ" dirty="0" smtClean="0"/>
              <a:t> ;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parameter</a:t>
            </a:r>
            <a:r>
              <a:rPr lang="cs-CZ" dirty="0" smtClean="0"/>
              <a:t> Real EMIN=0.05 "</a:t>
            </a:r>
            <a:r>
              <a:rPr lang="cs-CZ" dirty="0" err="1" smtClean="0"/>
              <a:t>Diastolic</a:t>
            </a:r>
            <a:r>
              <a:rPr lang="cs-CZ" dirty="0" smtClean="0"/>
              <a:t> </a:t>
            </a:r>
            <a:r>
              <a:rPr lang="cs-CZ" dirty="0" err="1" smtClean="0"/>
              <a:t>elastance</a:t>
            </a:r>
            <a:r>
              <a:rPr lang="cs-CZ" dirty="0" smtClean="0"/>
              <a:t> (torr/ml)";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parameter</a:t>
            </a:r>
            <a:r>
              <a:rPr lang="cs-CZ" dirty="0" smtClean="0"/>
              <a:t> Real EMAX=0.15 "Maximum </a:t>
            </a:r>
            <a:r>
              <a:rPr lang="cs-CZ" dirty="0" err="1" smtClean="0"/>
              <a:t>systolic</a:t>
            </a:r>
            <a:r>
              <a:rPr lang="cs-CZ" dirty="0" smtClean="0"/>
              <a:t> </a:t>
            </a:r>
            <a:r>
              <a:rPr lang="cs-CZ" dirty="0" err="1" smtClean="0"/>
              <a:t>elastance</a:t>
            </a:r>
            <a:r>
              <a:rPr lang="cs-CZ" dirty="0" smtClean="0"/>
              <a:t> (tor/ml)";</a:t>
            </a:r>
          </a:p>
          <a:p>
            <a:r>
              <a:rPr lang="cs-CZ" b="1" dirty="0" err="1" smtClean="0"/>
              <a:t>equation</a:t>
            </a:r>
            <a:r>
              <a:rPr lang="cs-CZ" b="1" dirty="0" smtClean="0"/>
              <a:t> 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- T0 &lt; Tas </a:t>
            </a:r>
            <a:r>
              <a:rPr lang="cs-CZ" dirty="0" err="1" smtClean="0"/>
              <a:t>then</a:t>
            </a:r>
            <a:endParaRPr lang="cs-CZ" dirty="0" smtClean="0"/>
          </a:p>
          <a:p>
            <a:r>
              <a:rPr lang="cs-CZ" dirty="0" smtClean="0"/>
              <a:t>    </a:t>
            </a:r>
            <a:r>
              <a:rPr lang="cs-CZ" dirty="0" err="1" smtClean="0"/>
              <a:t>Et</a:t>
            </a:r>
            <a:r>
              <a:rPr lang="cs-CZ" dirty="0" smtClean="0"/>
              <a:t>=EMIN + (EMAX - EMIN)*sin(</a:t>
            </a:r>
            <a:r>
              <a:rPr lang="cs-CZ" dirty="0" err="1" smtClean="0"/>
              <a:t>Modelica.Constants.pi</a:t>
            </a:r>
            <a:r>
              <a:rPr lang="cs-CZ" dirty="0" smtClean="0"/>
              <a:t>*(</a:t>
            </a:r>
            <a:r>
              <a:rPr lang="cs-CZ" dirty="0" err="1" smtClean="0"/>
              <a:t>time</a:t>
            </a:r>
            <a:r>
              <a:rPr lang="cs-CZ" dirty="0" smtClean="0"/>
              <a:t> - T0)/Tas);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else</a:t>
            </a:r>
            <a:endParaRPr lang="cs-CZ" dirty="0" smtClean="0"/>
          </a:p>
          <a:p>
            <a:r>
              <a:rPr lang="cs-CZ" dirty="0" smtClean="0"/>
              <a:t>    </a:t>
            </a:r>
            <a:r>
              <a:rPr lang="cs-CZ" dirty="0" err="1" smtClean="0"/>
              <a:t>Et</a:t>
            </a:r>
            <a:r>
              <a:rPr lang="cs-CZ" dirty="0" smtClean="0"/>
              <a:t>=EMIN;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end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endParaRPr lang="cs-CZ" dirty="0" smtClean="0"/>
          </a:p>
          <a:p>
            <a:r>
              <a:rPr lang="cs-CZ" b="1" dirty="0" err="1" smtClean="0"/>
              <a:t>end</a:t>
            </a:r>
            <a:r>
              <a:rPr lang="cs-CZ" b="1" dirty="0" smtClean="0"/>
              <a:t> </a:t>
            </a:r>
            <a:r>
              <a:rPr lang="cs-CZ" b="1" dirty="0" err="1" smtClean="0"/>
              <a:t>AtrialElastance</a:t>
            </a:r>
            <a:r>
              <a:rPr lang="cs-CZ" b="1" dirty="0" smtClean="0"/>
              <a:t>;</a:t>
            </a:r>
            <a:endParaRPr lang="cs-CZ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37" y="805234"/>
            <a:ext cx="2533547" cy="204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870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820472" cy="1143000"/>
          </a:xfrm>
        </p:spPr>
        <p:txBody>
          <a:bodyPr>
            <a:normAutofit/>
          </a:bodyPr>
          <a:lstStyle/>
          <a:p>
            <a:r>
              <a:rPr lang="cs-CZ" dirty="0" err="1" smtClean="0"/>
              <a:t>VentricularElastance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1627651" cy="135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683568" y="1844824"/>
            <a:ext cx="99543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model </a:t>
            </a:r>
            <a:r>
              <a:rPr lang="cs-CZ" sz="1600" b="1" dirty="0" err="1" smtClean="0">
                <a:solidFill>
                  <a:srgbClr val="FF0000"/>
                </a:solidFill>
              </a:rPr>
              <a:t>VentricularElastance</a:t>
            </a:r>
            <a:endParaRPr lang="cs-CZ" sz="1600" b="1" dirty="0" smtClean="0">
              <a:solidFill>
                <a:srgbClr val="FF0000"/>
              </a:solidFill>
            </a:endParaRPr>
          </a:p>
          <a:p>
            <a:r>
              <a:rPr lang="cs-CZ" sz="1600" dirty="0" smtClean="0"/>
              <a:t>  </a:t>
            </a:r>
            <a:r>
              <a:rPr lang="cs-CZ" sz="1600" dirty="0" err="1" smtClean="0"/>
              <a:t>Modelica.Blocks.Interfaces.RealInput</a:t>
            </a:r>
            <a:r>
              <a:rPr lang="cs-CZ" sz="1600" dirty="0" smtClean="0"/>
              <a:t> Tas "</a:t>
            </a:r>
            <a:r>
              <a:rPr lang="cs-CZ" sz="1600" dirty="0" err="1" smtClean="0"/>
              <a:t>duration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atrial</a:t>
            </a:r>
            <a:r>
              <a:rPr lang="cs-CZ" sz="1600" dirty="0" smtClean="0"/>
              <a:t> </a:t>
            </a:r>
            <a:r>
              <a:rPr lang="cs-CZ" sz="1600" dirty="0" smtClean="0"/>
              <a:t>systole“;</a:t>
            </a:r>
            <a:endParaRPr lang="cs-CZ" sz="1600" dirty="0" smtClean="0"/>
          </a:p>
          <a:p>
            <a:r>
              <a:rPr lang="cs-CZ" sz="1600" dirty="0" smtClean="0"/>
              <a:t>  </a:t>
            </a:r>
            <a:r>
              <a:rPr lang="cs-CZ" sz="1600" dirty="0" err="1" smtClean="0"/>
              <a:t>Modelica.Blocks.Interfaces.RealOutput</a:t>
            </a:r>
            <a:r>
              <a:rPr lang="cs-CZ" sz="1600" dirty="0" smtClean="0"/>
              <a:t> </a:t>
            </a:r>
            <a:r>
              <a:rPr lang="cs-CZ" sz="1600" dirty="0" err="1" smtClean="0"/>
              <a:t>Et</a:t>
            </a:r>
            <a:r>
              <a:rPr lang="cs-CZ" sz="1600" dirty="0" smtClean="0"/>
              <a:t> "elasticity (torr/ml</a:t>
            </a:r>
            <a:r>
              <a:rPr lang="cs-CZ" sz="1600" dirty="0" smtClean="0"/>
              <a:t>)“;</a:t>
            </a:r>
            <a:endParaRPr lang="cs-CZ" sz="1600" dirty="0" smtClean="0"/>
          </a:p>
          <a:p>
            <a:r>
              <a:rPr lang="cs-CZ" sz="1600" dirty="0" smtClean="0"/>
              <a:t>  </a:t>
            </a:r>
            <a:r>
              <a:rPr lang="cs-CZ" sz="1600" dirty="0" err="1" smtClean="0"/>
              <a:t>Modelica.Blocks.Interfaces.RealInput</a:t>
            </a:r>
            <a:r>
              <a:rPr lang="cs-CZ" sz="1600" dirty="0" smtClean="0"/>
              <a:t> T0 "</a:t>
            </a:r>
            <a:r>
              <a:rPr lang="cs-CZ" sz="1600" dirty="0" err="1" smtClean="0"/>
              <a:t>time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start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cardiac</a:t>
            </a:r>
            <a:r>
              <a:rPr lang="cs-CZ" sz="1600" dirty="0" smtClean="0"/>
              <a:t> </a:t>
            </a:r>
            <a:r>
              <a:rPr lang="cs-CZ" sz="1600" dirty="0" err="1" smtClean="0"/>
              <a:t>cycle</a:t>
            </a:r>
            <a:r>
              <a:rPr lang="cs-CZ" sz="1600" dirty="0" smtClean="0"/>
              <a:t> </a:t>
            </a:r>
            <a:r>
              <a:rPr lang="cs-CZ" sz="1600" dirty="0" smtClean="0"/>
              <a:t>„;</a:t>
            </a:r>
            <a:endParaRPr lang="cs-CZ" sz="1600" dirty="0" smtClean="0"/>
          </a:p>
          <a:p>
            <a:r>
              <a:rPr lang="cs-CZ" sz="1600" dirty="0" smtClean="0"/>
              <a:t>  </a:t>
            </a:r>
            <a:r>
              <a:rPr lang="cs-CZ" sz="1600" dirty="0" err="1" smtClean="0"/>
              <a:t>Modelica.Blocks.Interfaces.RealInput</a:t>
            </a:r>
            <a:r>
              <a:rPr lang="cs-CZ" sz="1600" dirty="0" smtClean="0"/>
              <a:t> Tav "</a:t>
            </a:r>
            <a:r>
              <a:rPr lang="cs-CZ" sz="1600" dirty="0" err="1" smtClean="0"/>
              <a:t>atrioventricular</a:t>
            </a:r>
            <a:r>
              <a:rPr lang="cs-CZ" sz="1600" dirty="0" smtClean="0"/>
              <a:t> </a:t>
            </a:r>
            <a:r>
              <a:rPr lang="cs-CZ" sz="1600" dirty="0" err="1" smtClean="0"/>
              <a:t>delay</a:t>
            </a:r>
            <a:r>
              <a:rPr lang="cs-CZ" sz="1600" dirty="0" smtClean="0"/>
              <a:t>“;</a:t>
            </a:r>
            <a:endParaRPr lang="cs-CZ" sz="1600" dirty="0" smtClean="0"/>
          </a:p>
          <a:p>
            <a:r>
              <a:rPr lang="cs-CZ" sz="1600" dirty="0" smtClean="0"/>
              <a:t>  </a:t>
            </a:r>
            <a:r>
              <a:rPr lang="cs-CZ" sz="1600" dirty="0" err="1" smtClean="0"/>
              <a:t>Modelica.Blocks.Interfaces.RealInput</a:t>
            </a:r>
            <a:r>
              <a:rPr lang="cs-CZ" sz="1600" dirty="0" smtClean="0"/>
              <a:t> </a:t>
            </a:r>
            <a:r>
              <a:rPr lang="cs-CZ" sz="1600" dirty="0" err="1" smtClean="0"/>
              <a:t>Tvs</a:t>
            </a:r>
            <a:r>
              <a:rPr lang="cs-CZ" sz="1600" dirty="0" smtClean="0"/>
              <a:t> "</a:t>
            </a:r>
            <a:r>
              <a:rPr lang="cs-CZ" sz="1600" dirty="0" err="1" smtClean="0"/>
              <a:t>duration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ventricular</a:t>
            </a:r>
            <a:r>
              <a:rPr lang="cs-CZ" sz="1600" dirty="0" smtClean="0"/>
              <a:t> </a:t>
            </a:r>
            <a:r>
              <a:rPr lang="cs-CZ" sz="1600" dirty="0" smtClean="0"/>
              <a:t>systole“);</a:t>
            </a:r>
            <a:endParaRPr lang="cs-CZ" sz="1600" dirty="0" smtClean="0"/>
          </a:p>
          <a:p>
            <a:r>
              <a:rPr lang="cs-CZ" sz="1600" dirty="0" smtClean="0"/>
              <a:t>  </a:t>
            </a:r>
            <a:r>
              <a:rPr lang="cs-CZ" sz="1600" dirty="0" err="1" smtClean="0"/>
              <a:t>Modelica.Blocks.Interfaces.RealOutput</a:t>
            </a:r>
            <a:r>
              <a:rPr lang="cs-CZ" sz="1600" dirty="0" smtClean="0"/>
              <a:t> Et0 "elasticity (torr/ml</a:t>
            </a:r>
            <a:r>
              <a:rPr lang="cs-CZ" sz="1600" dirty="0" smtClean="0"/>
              <a:t>)“;</a:t>
            </a:r>
            <a:endParaRPr lang="cs-CZ" sz="1600" dirty="0" smtClean="0"/>
          </a:p>
          <a:p>
            <a:r>
              <a:rPr lang="cs-CZ" sz="1600" dirty="0" smtClean="0"/>
              <a:t>  </a:t>
            </a:r>
            <a:r>
              <a:rPr lang="cs-CZ" sz="1600" dirty="0" err="1" smtClean="0"/>
              <a:t>Modelica.Blocks.Interfaces.RealOutput</a:t>
            </a:r>
            <a:r>
              <a:rPr lang="cs-CZ" sz="1600" dirty="0" smtClean="0"/>
              <a:t> </a:t>
            </a:r>
            <a:r>
              <a:rPr lang="cs-CZ" sz="1600" dirty="0" err="1" smtClean="0"/>
              <a:t>HeartInterval</a:t>
            </a:r>
            <a:r>
              <a:rPr lang="cs-CZ" sz="1600" dirty="0" smtClean="0"/>
              <a:t> "elasticity (torr/ml</a:t>
            </a:r>
            <a:r>
              <a:rPr lang="cs-CZ" sz="1600" dirty="0" smtClean="0"/>
              <a:t>)“;</a:t>
            </a:r>
            <a:endParaRPr lang="cs-CZ" sz="1600" dirty="0" smtClean="0"/>
          </a:p>
          <a:p>
            <a:r>
              <a:rPr lang="cs-CZ" sz="1600" dirty="0" smtClean="0"/>
              <a:t>  </a:t>
            </a:r>
            <a:r>
              <a:rPr lang="cs-CZ" sz="1600" dirty="0" err="1" smtClean="0"/>
              <a:t>constant</a:t>
            </a:r>
            <a:r>
              <a:rPr lang="cs-CZ" sz="1600" dirty="0" smtClean="0"/>
              <a:t> Real </a:t>
            </a:r>
            <a:r>
              <a:rPr lang="cs-CZ" sz="1600" dirty="0" err="1" smtClean="0"/>
              <a:t>Kn</a:t>
            </a:r>
            <a:r>
              <a:rPr lang="cs-CZ" sz="1600" dirty="0" smtClean="0"/>
              <a:t>=0.57923032735652;</a:t>
            </a:r>
          </a:p>
          <a:p>
            <a:r>
              <a:rPr lang="cs-CZ" sz="1600" dirty="0" smtClean="0"/>
              <a:t>  </a:t>
            </a:r>
            <a:r>
              <a:rPr lang="cs-CZ" sz="1600" dirty="0" err="1" smtClean="0"/>
              <a:t>parameter</a:t>
            </a:r>
            <a:r>
              <a:rPr lang="cs-CZ" sz="1600" dirty="0" smtClean="0"/>
              <a:t> Real EMIN=0 "</a:t>
            </a:r>
            <a:r>
              <a:rPr lang="cs-CZ" sz="1600" dirty="0" err="1" smtClean="0"/>
              <a:t>Diastolic</a:t>
            </a:r>
            <a:r>
              <a:rPr lang="cs-CZ" sz="1600" dirty="0" smtClean="0"/>
              <a:t> </a:t>
            </a:r>
            <a:r>
              <a:rPr lang="cs-CZ" sz="1600" dirty="0" err="1" smtClean="0"/>
              <a:t>elastance</a:t>
            </a:r>
            <a:r>
              <a:rPr lang="cs-CZ" sz="1600" dirty="0" smtClean="0"/>
              <a:t> (torr/ml)";</a:t>
            </a:r>
          </a:p>
          <a:p>
            <a:r>
              <a:rPr lang="cs-CZ" sz="1600" dirty="0" smtClean="0"/>
              <a:t>  </a:t>
            </a:r>
            <a:r>
              <a:rPr lang="cs-CZ" sz="1600" dirty="0" err="1" smtClean="0"/>
              <a:t>parameter</a:t>
            </a:r>
            <a:r>
              <a:rPr lang="cs-CZ" sz="1600" dirty="0" smtClean="0"/>
              <a:t> Real EMAX=1 "Maximum </a:t>
            </a:r>
            <a:r>
              <a:rPr lang="cs-CZ" sz="1600" dirty="0" err="1" smtClean="0"/>
              <a:t>systolic</a:t>
            </a:r>
            <a:r>
              <a:rPr lang="cs-CZ" sz="1600" dirty="0" smtClean="0"/>
              <a:t> </a:t>
            </a:r>
            <a:r>
              <a:rPr lang="cs-CZ" sz="1600" dirty="0" err="1" smtClean="0"/>
              <a:t>elastance</a:t>
            </a:r>
            <a:r>
              <a:rPr lang="cs-CZ" sz="1600" dirty="0" smtClean="0"/>
              <a:t> (tor/ml)";</a:t>
            </a:r>
          </a:p>
          <a:p>
            <a:r>
              <a:rPr lang="cs-CZ" sz="1600" b="1" dirty="0" err="1" smtClean="0"/>
              <a:t>equation</a:t>
            </a:r>
            <a:r>
              <a:rPr lang="cs-CZ" sz="1600" dirty="0" smtClean="0"/>
              <a:t> </a:t>
            </a:r>
          </a:p>
          <a:p>
            <a:r>
              <a:rPr lang="cs-CZ" sz="1600" dirty="0" smtClean="0"/>
              <a:t>  </a:t>
            </a:r>
            <a:r>
              <a:rPr lang="cs-CZ" sz="1600" dirty="0" err="1" smtClean="0"/>
              <a:t>HeartInterval</a:t>
            </a:r>
            <a:r>
              <a:rPr lang="cs-CZ" sz="1600" dirty="0" smtClean="0"/>
              <a:t>=</a:t>
            </a:r>
            <a:r>
              <a:rPr lang="cs-CZ" sz="1600" dirty="0" err="1" smtClean="0"/>
              <a:t>time</a:t>
            </a:r>
            <a:r>
              <a:rPr lang="cs-CZ" sz="1600" dirty="0" smtClean="0"/>
              <a:t> - T0;</a:t>
            </a:r>
          </a:p>
          <a:p>
            <a:r>
              <a:rPr lang="cs-CZ" sz="1600" dirty="0" smtClean="0"/>
              <a:t>  </a:t>
            </a:r>
            <a:r>
              <a:rPr lang="cs-CZ" sz="1600" dirty="0" err="1" smtClean="0"/>
              <a:t>Et</a:t>
            </a:r>
            <a:r>
              <a:rPr lang="cs-CZ" sz="1600" dirty="0" smtClean="0"/>
              <a:t>=EMIN + (EMAX - EMIN)*Et0;</a:t>
            </a:r>
          </a:p>
          <a:p>
            <a:r>
              <a:rPr lang="cs-CZ" sz="1600" dirty="0" smtClean="0"/>
              <a:t>  </a:t>
            </a:r>
            <a:r>
              <a:rPr lang="cs-CZ" sz="1600" dirty="0" err="1" smtClean="0"/>
              <a:t>if</a:t>
            </a:r>
            <a:r>
              <a:rPr lang="cs-CZ" sz="1600" dirty="0" smtClean="0"/>
              <a:t> </a:t>
            </a:r>
            <a:r>
              <a:rPr lang="cs-CZ" sz="1600" dirty="0" err="1" smtClean="0"/>
              <a:t>HeartInterval</a:t>
            </a:r>
            <a:r>
              <a:rPr lang="cs-CZ" sz="1600" dirty="0" smtClean="0"/>
              <a:t> &gt;= Tas + Tav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HeartInterval</a:t>
            </a:r>
            <a:r>
              <a:rPr lang="cs-CZ" sz="1600" dirty="0" smtClean="0"/>
              <a:t> &lt; Tas + Tav + </a:t>
            </a:r>
            <a:r>
              <a:rPr lang="cs-CZ" sz="1600" dirty="0" err="1" smtClean="0"/>
              <a:t>Tvs</a:t>
            </a:r>
            <a:r>
              <a:rPr lang="cs-CZ" sz="1600" dirty="0" smtClean="0"/>
              <a:t> </a:t>
            </a:r>
            <a:r>
              <a:rPr lang="cs-CZ" sz="1600" dirty="0" err="1" smtClean="0"/>
              <a:t>then</a:t>
            </a:r>
            <a:endParaRPr lang="cs-CZ" sz="1600" dirty="0" smtClean="0"/>
          </a:p>
          <a:p>
            <a:r>
              <a:rPr lang="cs-CZ" sz="1600" dirty="0" smtClean="0"/>
              <a:t>    Et0=(</a:t>
            </a:r>
            <a:r>
              <a:rPr lang="cs-CZ" sz="1600" dirty="0" err="1" smtClean="0"/>
              <a:t>HeartInterval</a:t>
            </a:r>
            <a:r>
              <a:rPr lang="cs-CZ" sz="1600" dirty="0" smtClean="0"/>
              <a:t> - (Tas + Tav))/</a:t>
            </a:r>
            <a:r>
              <a:rPr lang="cs-CZ" sz="1600" dirty="0" err="1" smtClean="0"/>
              <a:t>Tvs</a:t>
            </a:r>
            <a:r>
              <a:rPr lang="cs-CZ" sz="1600" dirty="0" smtClean="0"/>
              <a:t>*sin(</a:t>
            </a:r>
            <a:r>
              <a:rPr lang="cs-CZ" sz="1600" dirty="0" err="1" smtClean="0"/>
              <a:t>Modelica.Constants.pi</a:t>
            </a:r>
            <a:r>
              <a:rPr lang="cs-CZ" sz="1600" dirty="0" smtClean="0"/>
              <a:t>*(</a:t>
            </a:r>
            <a:r>
              <a:rPr lang="cs-CZ" sz="1600" dirty="0" err="1" smtClean="0"/>
              <a:t>HeartInterval</a:t>
            </a:r>
            <a:r>
              <a:rPr lang="cs-CZ" sz="1600" dirty="0" smtClean="0"/>
              <a:t> - (Tas + Tav))/</a:t>
            </a:r>
            <a:r>
              <a:rPr lang="cs-CZ" sz="1600" dirty="0" err="1" smtClean="0"/>
              <a:t>Tvs</a:t>
            </a:r>
            <a:r>
              <a:rPr lang="cs-CZ" sz="1600" dirty="0" smtClean="0"/>
              <a:t>)/</a:t>
            </a:r>
            <a:r>
              <a:rPr lang="cs-CZ" sz="1600" dirty="0" err="1" smtClean="0"/>
              <a:t>Kn</a:t>
            </a:r>
            <a:r>
              <a:rPr lang="cs-CZ" sz="1600" dirty="0" smtClean="0"/>
              <a:t>;</a:t>
            </a:r>
          </a:p>
          <a:p>
            <a:r>
              <a:rPr lang="cs-CZ" sz="1600" dirty="0" smtClean="0"/>
              <a:t>  </a:t>
            </a:r>
            <a:r>
              <a:rPr lang="cs-CZ" sz="1600" dirty="0" err="1" smtClean="0"/>
              <a:t>else</a:t>
            </a:r>
            <a:endParaRPr lang="cs-CZ" sz="1600" dirty="0" smtClean="0"/>
          </a:p>
          <a:p>
            <a:r>
              <a:rPr lang="cs-CZ" sz="1600" dirty="0" smtClean="0"/>
              <a:t>    Et0=0;</a:t>
            </a:r>
          </a:p>
          <a:p>
            <a:r>
              <a:rPr lang="cs-CZ" sz="1600" dirty="0" smtClean="0"/>
              <a:t>  </a:t>
            </a:r>
            <a:r>
              <a:rPr lang="cs-CZ" sz="1600" dirty="0" err="1" smtClean="0"/>
              <a:t>end</a:t>
            </a:r>
            <a:r>
              <a:rPr lang="cs-CZ" sz="1600" dirty="0" smtClean="0"/>
              <a:t> </a:t>
            </a:r>
            <a:r>
              <a:rPr lang="cs-CZ" sz="1600" dirty="0" err="1" smtClean="0"/>
              <a:t>if</a:t>
            </a:r>
            <a:r>
              <a:rPr lang="cs-CZ" sz="1600" dirty="0" smtClean="0"/>
              <a:t>;</a:t>
            </a:r>
            <a:endParaRPr lang="cs-CZ" sz="1600" dirty="0" smtClean="0"/>
          </a:p>
          <a:p>
            <a:r>
              <a:rPr lang="cs-CZ" sz="1600" b="1" dirty="0" err="1" smtClean="0"/>
              <a:t>end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VentricularElastance</a:t>
            </a:r>
            <a:r>
              <a:rPr lang="cs-CZ" b="1" dirty="0" smtClean="0"/>
              <a:t>;</a:t>
            </a:r>
            <a:endParaRPr lang="cs-CZ" b="1" dirty="0"/>
          </a:p>
        </p:txBody>
      </p:sp>
    </p:spTree>
    <p:extLst>
      <p:ext uri="{BB962C8B-B14F-4D97-AF65-F5344CB8AC3E}">
        <p14:creationId xmlns="" xmlns:p14="http://schemas.microsoft.com/office/powerpoint/2010/main" val="36870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Skládáme Lego</a:t>
            </a:r>
            <a:endParaRPr lang="cs-CZ" dirty="0"/>
          </a:p>
        </p:txBody>
      </p:sp>
      <p:pic>
        <p:nvPicPr>
          <p:cNvPr id="4" name="Picture 8" descr="http://files.malovanikresleni.cz/200169880-ed5ebee58c-public/lego_human_hear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556792"/>
            <a:ext cx="3464078" cy="4598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://www.hellenic-simulations.com/HPS-md2.jpg"/>
          <p:cNvPicPr>
            <a:picLocks noChangeAspect="1" noChangeArrowheads="1"/>
          </p:cNvPicPr>
          <p:nvPr/>
        </p:nvPicPr>
        <p:blipFill>
          <a:blip r:embed="rId3" cstate="print"/>
          <a:srcRect t="50823"/>
          <a:stretch>
            <a:fillRect/>
          </a:stretch>
        </p:blipFill>
        <p:spPr bwMode="auto">
          <a:xfrm>
            <a:off x="2987824" y="651024"/>
            <a:ext cx="5400600" cy="90576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1622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METI‘S </a:t>
            </a: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Patient</a:t>
            </a:r>
            <a:r>
              <a:rPr lang="cs-CZ" dirty="0" smtClean="0"/>
              <a:t> Simulator (HPS)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1196752"/>
            <a:ext cx="87484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ADULT MANNEQUIN:</a:t>
            </a:r>
          </a:p>
          <a:p>
            <a:r>
              <a:rPr lang="cs-CZ" dirty="0" err="1" smtClean="0"/>
              <a:t>Full</a:t>
            </a:r>
            <a:r>
              <a:rPr lang="cs-CZ" dirty="0" smtClean="0"/>
              <a:t>-</a:t>
            </a:r>
            <a:r>
              <a:rPr lang="cs-CZ" dirty="0" err="1" smtClean="0"/>
              <a:t>size</a:t>
            </a:r>
            <a:r>
              <a:rPr lang="cs-CZ" dirty="0" smtClean="0"/>
              <a:t> </a:t>
            </a:r>
            <a:r>
              <a:rPr lang="cs-CZ" dirty="0" err="1" smtClean="0"/>
              <a:t>reproduction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adult</a:t>
            </a:r>
            <a:r>
              <a:rPr lang="cs-CZ" dirty="0" smtClean="0"/>
              <a:t> male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female</a:t>
            </a:r>
            <a:r>
              <a:rPr lang="cs-CZ" dirty="0" smtClean="0"/>
              <a:t> </a:t>
            </a:r>
            <a:r>
              <a:rPr lang="cs-CZ" dirty="0" err="1" smtClean="0"/>
              <a:t>patient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interchangeable</a:t>
            </a:r>
            <a:r>
              <a:rPr lang="cs-CZ" dirty="0" smtClean="0"/>
              <a:t> </a:t>
            </a:r>
            <a:r>
              <a:rPr lang="cs-CZ" dirty="0" err="1" smtClean="0"/>
              <a:t>genitalia</a:t>
            </a:r>
            <a:r>
              <a:rPr lang="cs-CZ" dirty="0" smtClean="0"/>
              <a:t> </a:t>
            </a:r>
          </a:p>
          <a:p>
            <a:r>
              <a:rPr lang="cs-CZ" dirty="0" err="1" smtClean="0"/>
              <a:t>Fully</a:t>
            </a:r>
            <a:r>
              <a:rPr lang="cs-CZ" dirty="0" smtClean="0"/>
              <a:t> </a:t>
            </a:r>
            <a:r>
              <a:rPr lang="cs-CZ" dirty="0" err="1" smtClean="0"/>
              <a:t>operational</a:t>
            </a:r>
            <a:r>
              <a:rPr lang="cs-CZ" dirty="0" smtClean="0"/>
              <a:t> in </a:t>
            </a:r>
            <a:r>
              <a:rPr lang="cs-CZ" dirty="0" err="1" smtClean="0"/>
              <a:t>supine</a:t>
            </a:r>
            <a:r>
              <a:rPr lang="cs-CZ" dirty="0" smtClean="0"/>
              <a:t>, </a:t>
            </a:r>
            <a:r>
              <a:rPr lang="cs-CZ" dirty="0" err="1" smtClean="0"/>
              <a:t>sitting</a:t>
            </a:r>
            <a:r>
              <a:rPr lang="cs-CZ" dirty="0" smtClean="0"/>
              <a:t>, </a:t>
            </a:r>
            <a:r>
              <a:rPr lang="cs-CZ" dirty="0" err="1" smtClean="0"/>
              <a:t>lateral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prone</a:t>
            </a:r>
            <a:r>
              <a:rPr lang="cs-CZ" dirty="0" smtClean="0"/>
              <a:t> </a:t>
            </a:r>
            <a:r>
              <a:rPr lang="cs-CZ" dirty="0" err="1" smtClean="0"/>
              <a:t>positions</a:t>
            </a:r>
            <a:endParaRPr lang="cs-CZ" dirty="0" smtClean="0"/>
          </a:p>
          <a:p>
            <a:pPr marL="342900" indent="-342900"/>
            <a:r>
              <a:rPr lang="cs-CZ" dirty="0" err="1" smtClean="0"/>
              <a:t>Demonstrates</a:t>
            </a:r>
            <a:r>
              <a:rPr lang="cs-CZ" dirty="0" smtClean="0"/>
              <a:t> </a:t>
            </a:r>
            <a:r>
              <a:rPr lang="cs-CZ" dirty="0" err="1" smtClean="0"/>
              <a:t>clinical</a:t>
            </a:r>
            <a:r>
              <a:rPr lang="cs-CZ" dirty="0" smtClean="0"/>
              <a:t> </a:t>
            </a:r>
            <a:r>
              <a:rPr lang="cs-CZ" dirty="0" err="1" smtClean="0"/>
              <a:t>signs</a:t>
            </a:r>
            <a:r>
              <a:rPr lang="cs-CZ" dirty="0" smtClean="0"/>
              <a:t> such as </a:t>
            </a:r>
            <a:r>
              <a:rPr lang="cs-CZ" dirty="0" err="1" smtClean="0"/>
              <a:t>heart</a:t>
            </a:r>
            <a:r>
              <a:rPr lang="cs-CZ" dirty="0" smtClean="0"/>
              <a:t>, </a:t>
            </a:r>
            <a:r>
              <a:rPr lang="cs-CZ" dirty="0" err="1" smtClean="0"/>
              <a:t>breath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bowel</a:t>
            </a:r>
            <a:r>
              <a:rPr lang="cs-CZ" dirty="0" smtClean="0"/>
              <a:t> </a:t>
            </a:r>
            <a:r>
              <a:rPr lang="cs-CZ" dirty="0" err="1" smtClean="0"/>
              <a:t>sounds</a:t>
            </a:r>
            <a:r>
              <a:rPr lang="cs-CZ" dirty="0" smtClean="0"/>
              <a:t>, </a:t>
            </a:r>
            <a:r>
              <a:rPr lang="cs-CZ" dirty="0" err="1" smtClean="0"/>
              <a:t>palpable</a:t>
            </a:r>
            <a:r>
              <a:rPr lang="cs-CZ" dirty="0" smtClean="0"/>
              <a:t> </a:t>
            </a:r>
            <a:r>
              <a:rPr lang="cs-CZ" dirty="0" err="1" smtClean="0"/>
              <a:t>pulses</a:t>
            </a:r>
            <a:r>
              <a:rPr lang="cs-CZ" dirty="0" smtClean="0"/>
              <a:t>, </a:t>
            </a:r>
            <a:r>
              <a:rPr lang="cs-CZ" dirty="0" err="1" smtClean="0"/>
              <a:t>chest</a:t>
            </a:r>
            <a:r>
              <a:rPr lang="cs-CZ" dirty="0" smtClean="0"/>
              <a:t> </a:t>
            </a:r>
            <a:r>
              <a:rPr lang="cs-CZ" dirty="0" err="1" smtClean="0"/>
              <a:t>excursion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airway</a:t>
            </a:r>
            <a:r>
              <a:rPr lang="cs-CZ" dirty="0" smtClean="0"/>
              <a:t> </a:t>
            </a:r>
            <a:r>
              <a:rPr lang="cs-CZ" dirty="0" err="1" smtClean="0"/>
              <a:t>patency</a:t>
            </a:r>
            <a:r>
              <a:rPr lang="cs-CZ" dirty="0" smtClean="0"/>
              <a:t>, </a:t>
            </a:r>
            <a:r>
              <a:rPr lang="cs-CZ" dirty="0" err="1" smtClean="0"/>
              <a:t>which</a:t>
            </a:r>
            <a:r>
              <a:rPr lang="cs-CZ" dirty="0" smtClean="0"/>
              <a:t> are </a:t>
            </a:r>
            <a:r>
              <a:rPr lang="cs-CZ" dirty="0" err="1" smtClean="0"/>
              <a:t>dynamically</a:t>
            </a:r>
            <a:r>
              <a:rPr lang="cs-CZ" dirty="0" smtClean="0"/>
              <a:t> </a:t>
            </a:r>
            <a:r>
              <a:rPr lang="cs-CZ" dirty="0" err="1" smtClean="0"/>
              <a:t>coupled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mathematical</a:t>
            </a:r>
            <a:r>
              <a:rPr lang="cs-CZ" dirty="0" smtClean="0"/>
              <a:t> </a:t>
            </a:r>
            <a:r>
              <a:rPr lang="cs-CZ" dirty="0" err="1" smtClean="0"/>
              <a:t>models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physiology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pharmacology</a:t>
            </a:r>
            <a:r>
              <a:rPr lang="cs-CZ" dirty="0" smtClean="0"/>
              <a:t> </a:t>
            </a:r>
            <a:r>
              <a:rPr lang="cs-CZ" dirty="0" err="1" smtClean="0"/>
              <a:t>airway</a:t>
            </a:r>
            <a:r>
              <a:rPr lang="cs-CZ" dirty="0" smtClean="0"/>
              <a:t>. </a:t>
            </a:r>
          </a:p>
          <a:p>
            <a:pPr marL="342900" indent="-342900"/>
            <a:r>
              <a:rPr lang="cs-CZ" dirty="0" err="1" smtClean="0"/>
              <a:t>Realistic</a:t>
            </a:r>
            <a:r>
              <a:rPr lang="cs-CZ" dirty="0" smtClean="0"/>
              <a:t> </a:t>
            </a:r>
            <a:r>
              <a:rPr lang="cs-CZ" dirty="0" err="1" smtClean="0"/>
              <a:t>adult</a:t>
            </a:r>
            <a:r>
              <a:rPr lang="cs-CZ" dirty="0" smtClean="0"/>
              <a:t> </a:t>
            </a:r>
            <a:r>
              <a:rPr lang="cs-CZ" dirty="0" err="1" smtClean="0"/>
              <a:t>upper</a:t>
            </a:r>
            <a:r>
              <a:rPr lang="cs-CZ" dirty="0" smtClean="0"/>
              <a:t> </a:t>
            </a:r>
            <a:r>
              <a:rPr lang="cs-CZ" dirty="0" err="1" smtClean="0"/>
              <a:t>airway</a:t>
            </a:r>
            <a:r>
              <a:rPr lang="cs-CZ" dirty="0" smtClean="0"/>
              <a:t> (</a:t>
            </a:r>
            <a:r>
              <a:rPr lang="cs-CZ" dirty="0" err="1" smtClean="0"/>
              <a:t>oropharynx</a:t>
            </a:r>
            <a:r>
              <a:rPr lang="cs-CZ" dirty="0" smtClean="0"/>
              <a:t>, </a:t>
            </a:r>
            <a:r>
              <a:rPr lang="cs-CZ" dirty="0" err="1" smtClean="0"/>
              <a:t>nasopharynx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larynx) </a:t>
            </a:r>
          </a:p>
          <a:p>
            <a:pPr marL="342900" indent="-342900"/>
            <a:r>
              <a:rPr lang="cs-CZ" dirty="0" err="1" smtClean="0"/>
              <a:t>Direct</a:t>
            </a:r>
            <a:r>
              <a:rPr lang="cs-CZ" dirty="0" smtClean="0"/>
              <a:t> </a:t>
            </a:r>
            <a:r>
              <a:rPr lang="cs-CZ" dirty="0" err="1" smtClean="0"/>
              <a:t>laryngoscopy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oral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nasal</a:t>
            </a:r>
            <a:r>
              <a:rPr lang="cs-CZ" dirty="0" smtClean="0"/>
              <a:t> </a:t>
            </a:r>
            <a:r>
              <a:rPr lang="cs-CZ" dirty="0" err="1" smtClean="0"/>
              <a:t>tracheal</a:t>
            </a:r>
            <a:r>
              <a:rPr lang="cs-CZ" dirty="0" smtClean="0"/>
              <a:t> </a:t>
            </a:r>
            <a:r>
              <a:rPr lang="cs-CZ" dirty="0" err="1" smtClean="0"/>
              <a:t>intubation</a:t>
            </a:r>
            <a:r>
              <a:rPr lang="cs-CZ" dirty="0" smtClean="0"/>
              <a:t> </a:t>
            </a:r>
          </a:p>
          <a:p>
            <a:pPr marL="342900" indent="-342900"/>
            <a:r>
              <a:rPr lang="cs-CZ" dirty="0" err="1" smtClean="0"/>
              <a:t>Right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left</a:t>
            </a:r>
            <a:r>
              <a:rPr lang="cs-CZ" dirty="0" smtClean="0"/>
              <a:t> </a:t>
            </a:r>
            <a:r>
              <a:rPr lang="cs-CZ" dirty="0" err="1" smtClean="0"/>
              <a:t>mainstem</a:t>
            </a:r>
            <a:r>
              <a:rPr lang="cs-CZ" dirty="0" smtClean="0"/>
              <a:t> </a:t>
            </a:r>
            <a:r>
              <a:rPr lang="cs-CZ" dirty="0" err="1" smtClean="0"/>
              <a:t>endobronchial</a:t>
            </a:r>
            <a:r>
              <a:rPr lang="cs-CZ" dirty="0" smtClean="0"/>
              <a:t> </a:t>
            </a:r>
            <a:r>
              <a:rPr lang="cs-CZ" dirty="0" err="1" smtClean="0"/>
              <a:t>intubation</a:t>
            </a:r>
            <a:r>
              <a:rPr lang="cs-CZ" dirty="0" smtClean="0"/>
              <a:t> </a:t>
            </a:r>
            <a:r>
              <a:rPr lang="cs-CZ" dirty="0" err="1" smtClean="0"/>
              <a:t>automatically</a:t>
            </a:r>
            <a:r>
              <a:rPr lang="cs-CZ" dirty="0" smtClean="0"/>
              <a:t> </a:t>
            </a:r>
            <a:r>
              <a:rPr lang="cs-CZ" dirty="0" err="1" smtClean="0"/>
              <a:t>results</a:t>
            </a:r>
            <a:r>
              <a:rPr lang="cs-CZ" dirty="0" smtClean="0"/>
              <a:t> in </a:t>
            </a:r>
            <a:r>
              <a:rPr lang="cs-CZ" dirty="0" err="1" smtClean="0"/>
              <a:t>unilateral</a:t>
            </a:r>
            <a:r>
              <a:rPr lang="cs-CZ" dirty="0" smtClean="0"/>
              <a:t> </a:t>
            </a:r>
            <a:r>
              <a:rPr lang="cs-CZ" dirty="0" err="1" smtClean="0"/>
              <a:t>breath</a:t>
            </a:r>
            <a:r>
              <a:rPr lang="cs-CZ" dirty="0" smtClean="0"/>
              <a:t> </a:t>
            </a:r>
            <a:r>
              <a:rPr lang="cs-CZ" dirty="0" err="1" smtClean="0"/>
              <a:t>sounds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chest</a:t>
            </a:r>
            <a:r>
              <a:rPr lang="cs-CZ" dirty="0" smtClean="0"/>
              <a:t> </a:t>
            </a:r>
            <a:r>
              <a:rPr lang="cs-CZ" dirty="0" err="1" smtClean="0"/>
              <a:t>excursion</a:t>
            </a:r>
            <a:r>
              <a:rPr lang="cs-CZ" dirty="0" smtClean="0"/>
              <a:t> </a:t>
            </a:r>
          </a:p>
          <a:p>
            <a:pPr marL="342900" indent="-342900"/>
            <a:r>
              <a:rPr lang="cs-CZ" dirty="0" err="1" smtClean="0"/>
              <a:t>Esophageal</a:t>
            </a:r>
            <a:r>
              <a:rPr lang="cs-CZ" dirty="0" smtClean="0"/>
              <a:t> </a:t>
            </a:r>
            <a:r>
              <a:rPr lang="cs-CZ" dirty="0" err="1" smtClean="0"/>
              <a:t>intubation</a:t>
            </a:r>
            <a:r>
              <a:rPr lang="cs-CZ" dirty="0" smtClean="0"/>
              <a:t> </a:t>
            </a:r>
            <a:r>
              <a:rPr lang="cs-CZ" dirty="0" err="1" smtClean="0"/>
              <a:t>results</a:t>
            </a:r>
            <a:r>
              <a:rPr lang="cs-CZ" dirty="0" smtClean="0"/>
              <a:t> in </a:t>
            </a:r>
            <a:r>
              <a:rPr lang="cs-CZ" dirty="0" err="1" smtClean="0"/>
              <a:t>gastric</a:t>
            </a:r>
            <a:r>
              <a:rPr lang="cs-CZ" dirty="0" smtClean="0"/>
              <a:t> </a:t>
            </a:r>
            <a:r>
              <a:rPr lang="cs-CZ" dirty="0" err="1" smtClean="0"/>
              <a:t>distension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absence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breath</a:t>
            </a:r>
            <a:r>
              <a:rPr lang="cs-CZ" dirty="0" smtClean="0"/>
              <a:t> </a:t>
            </a:r>
            <a:r>
              <a:rPr lang="cs-CZ" dirty="0" err="1" smtClean="0"/>
              <a:t>sounds</a:t>
            </a:r>
            <a:r>
              <a:rPr lang="cs-CZ" dirty="0" smtClean="0"/>
              <a:t>, </a:t>
            </a:r>
            <a:r>
              <a:rPr lang="cs-CZ" dirty="0" err="1" smtClean="0"/>
              <a:t>chest</a:t>
            </a:r>
            <a:r>
              <a:rPr lang="cs-CZ" dirty="0" smtClean="0"/>
              <a:t> </a:t>
            </a:r>
            <a:r>
              <a:rPr lang="cs-CZ" dirty="0" err="1" smtClean="0"/>
              <a:t>excursion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carbon</a:t>
            </a:r>
            <a:r>
              <a:rPr lang="cs-CZ" dirty="0" smtClean="0"/>
              <a:t> dioxide </a:t>
            </a:r>
            <a:r>
              <a:rPr lang="cs-CZ" dirty="0" err="1" smtClean="0"/>
              <a:t>output</a:t>
            </a:r>
            <a:r>
              <a:rPr lang="cs-CZ" dirty="0" smtClean="0"/>
              <a:t> </a:t>
            </a:r>
          </a:p>
          <a:p>
            <a:pPr marL="342900" indent="-342900"/>
            <a:r>
              <a:rPr lang="cs-CZ" dirty="0" err="1" smtClean="0"/>
              <a:t>Airway</a:t>
            </a:r>
            <a:r>
              <a:rPr lang="cs-CZ" dirty="0" smtClean="0"/>
              <a:t> </a:t>
            </a:r>
            <a:r>
              <a:rPr lang="cs-CZ" dirty="0" err="1" smtClean="0"/>
              <a:t>visualization</a:t>
            </a:r>
            <a:r>
              <a:rPr lang="cs-CZ" dirty="0" smtClean="0"/>
              <a:t> </a:t>
            </a:r>
            <a:r>
              <a:rPr lang="cs-CZ" dirty="0" err="1" smtClean="0"/>
              <a:t>occluder</a:t>
            </a:r>
            <a:r>
              <a:rPr lang="cs-CZ" dirty="0" smtClean="0"/>
              <a:t> </a:t>
            </a:r>
          </a:p>
          <a:p>
            <a:pPr marL="342900" indent="-342900"/>
            <a:r>
              <a:rPr lang="cs-CZ" dirty="0" err="1" smtClean="0"/>
              <a:t>Varying</a:t>
            </a:r>
            <a:r>
              <a:rPr lang="cs-CZ" dirty="0" smtClean="0"/>
              <a:t> </a:t>
            </a:r>
            <a:r>
              <a:rPr lang="cs-CZ" dirty="0" err="1" smtClean="0"/>
              <a:t>degrees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tongue</a:t>
            </a:r>
            <a:r>
              <a:rPr lang="cs-CZ" dirty="0" smtClean="0"/>
              <a:t> </a:t>
            </a:r>
            <a:r>
              <a:rPr lang="cs-CZ" dirty="0" err="1" smtClean="0"/>
              <a:t>swelling</a:t>
            </a:r>
            <a:r>
              <a:rPr lang="cs-CZ" dirty="0" smtClean="0"/>
              <a:t>, </a:t>
            </a:r>
            <a:r>
              <a:rPr lang="cs-CZ" dirty="0" err="1" smtClean="0"/>
              <a:t>hindering</a:t>
            </a:r>
            <a:r>
              <a:rPr lang="cs-CZ" dirty="0" smtClean="0"/>
              <a:t> </a:t>
            </a:r>
            <a:r>
              <a:rPr lang="cs-CZ" dirty="0" err="1" smtClean="0"/>
              <a:t>laryngoscopy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endotracheal</a:t>
            </a:r>
            <a:r>
              <a:rPr lang="cs-CZ" dirty="0" smtClean="0"/>
              <a:t> </a:t>
            </a:r>
            <a:r>
              <a:rPr lang="cs-CZ" dirty="0" err="1" smtClean="0"/>
              <a:t>intubation</a:t>
            </a:r>
            <a:r>
              <a:rPr lang="cs-CZ" dirty="0" smtClean="0"/>
              <a:t> </a:t>
            </a:r>
          </a:p>
          <a:p>
            <a:pPr marL="342900" indent="-342900"/>
            <a:r>
              <a:rPr lang="cs-CZ" dirty="0" err="1" smtClean="0"/>
              <a:t>Laryngospasm</a:t>
            </a:r>
            <a:r>
              <a:rPr lang="cs-CZ" dirty="0" smtClean="0"/>
              <a:t> </a:t>
            </a:r>
          </a:p>
          <a:p>
            <a:pPr marL="342900" indent="-342900"/>
            <a:r>
              <a:rPr lang="cs-CZ" dirty="0" err="1" smtClean="0"/>
              <a:t>Needle</a:t>
            </a:r>
            <a:r>
              <a:rPr lang="cs-CZ" dirty="0" smtClean="0"/>
              <a:t> </a:t>
            </a:r>
            <a:r>
              <a:rPr lang="cs-CZ" dirty="0" err="1" smtClean="0"/>
              <a:t>cricothyrotomy</a:t>
            </a:r>
            <a:r>
              <a:rPr lang="cs-CZ" dirty="0" smtClean="0"/>
              <a:t>, </a:t>
            </a:r>
            <a:r>
              <a:rPr lang="cs-CZ" dirty="0" err="1" smtClean="0"/>
              <a:t>transtracheal</a:t>
            </a:r>
            <a:r>
              <a:rPr lang="cs-CZ" dirty="0" smtClean="0"/>
              <a:t> jet </a:t>
            </a:r>
            <a:r>
              <a:rPr lang="cs-CZ" dirty="0" err="1" smtClean="0"/>
              <a:t>ventilation</a:t>
            </a:r>
            <a:r>
              <a:rPr lang="cs-CZ" dirty="0" smtClean="0"/>
              <a:t>, </a:t>
            </a:r>
            <a:r>
              <a:rPr lang="cs-CZ" dirty="0" err="1" smtClean="0"/>
              <a:t>retrograde</a:t>
            </a:r>
            <a:r>
              <a:rPr lang="cs-CZ" dirty="0" smtClean="0"/>
              <a:t> </a:t>
            </a:r>
            <a:r>
              <a:rPr lang="cs-CZ" dirty="0" err="1" smtClean="0"/>
              <a:t>wire</a:t>
            </a:r>
            <a:r>
              <a:rPr lang="cs-CZ" dirty="0" smtClean="0"/>
              <a:t> </a:t>
            </a:r>
            <a:r>
              <a:rPr lang="cs-CZ" dirty="0" err="1" smtClean="0"/>
              <a:t>techniques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tube </a:t>
            </a:r>
            <a:r>
              <a:rPr lang="cs-CZ" dirty="0" err="1" smtClean="0"/>
              <a:t>cricothyrotomy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practiced</a:t>
            </a:r>
            <a:r>
              <a:rPr lang="cs-CZ" dirty="0" smtClean="0"/>
              <a:t> </a:t>
            </a:r>
          </a:p>
          <a:p>
            <a:pPr marL="342900" indent="-342900"/>
            <a:r>
              <a:rPr lang="cs-CZ" dirty="0" err="1" smtClean="0"/>
              <a:t>Supports</a:t>
            </a:r>
            <a:r>
              <a:rPr lang="cs-CZ" dirty="0" smtClean="0"/>
              <a:t> standard </a:t>
            </a:r>
            <a:r>
              <a:rPr lang="cs-CZ" dirty="0" err="1" smtClean="0"/>
              <a:t>clinical</a:t>
            </a:r>
            <a:r>
              <a:rPr lang="cs-CZ" dirty="0" smtClean="0"/>
              <a:t> </a:t>
            </a:r>
            <a:r>
              <a:rPr lang="cs-CZ" dirty="0" err="1" smtClean="0"/>
              <a:t>devices</a:t>
            </a:r>
            <a:r>
              <a:rPr lang="cs-CZ" dirty="0" smtClean="0"/>
              <a:t> such as </a:t>
            </a:r>
            <a:r>
              <a:rPr lang="cs-CZ" dirty="0" err="1" smtClean="0"/>
              <a:t>combitubes</a:t>
            </a:r>
            <a:r>
              <a:rPr lang="cs-CZ" dirty="0" smtClean="0"/>
              <a:t>, </a:t>
            </a:r>
            <a:r>
              <a:rPr lang="cs-CZ" dirty="0" err="1" smtClean="0"/>
              <a:t>lighted</a:t>
            </a:r>
            <a:r>
              <a:rPr lang="cs-CZ" dirty="0" smtClean="0"/>
              <a:t> </a:t>
            </a:r>
            <a:r>
              <a:rPr lang="cs-CZ" dirty="0" err="1" smtClean="0"/>
              <a:t>stylets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fibre</a:t>
            </a:r>
            <a:r>
              <a:rPr lang="cs-CZ" dirty="0" smtClean="0"/>
              <a:t>-</a:t>
            </a:r>
            <a:r>
              <a:rPr lang="cs-CZ" dirty="0" err="1" smtClean="0"/>
              <a:t>optic</a:t>
            </a:r>
            <a:r>
              <a:rPr lang="cs-CZ" dirty="0" smtClean="0"/>
              <a:t> </a:t>
            </a:r>
            <a:r>
              <a:rPr lang="cs-CZ" dirty="0" err="1" smtClean="0"/>
              <a:t>intubation</a:t>
            </a:r>
            <a:r>
              <a:rPr lang="cs-CZ" dirty="0" smtClean="0"/>
              <a:t> </a:t>
            </a:r>
            <a:r>
              <a:rPr lang="cs-CZ" dirty="0" err="1" smtClean="0"/>
              <a:t>tubes</a:t>
            </a:r>
            <a:endParaRPr lang="cs-CZ" dirty="0"/>
          </a:p>
        </p:txBody>
      </p:sp>
      <p:grpSp>
        <p:nvGrpSpPr>
          <p:cNvPr id="16" name="Skupina 15"/>
          <p:cNvGrpSpPr/>
          <p:nvPr/>
        </p:nvGrpSpPr>
        <p:grpSpPr>
          <a:xfrm>
            <a:off x="7740352" y="5949280"/>
            <a:ext cx="1403648" cy="908720"/>
            <a:chOff x="7740352" y="5949280"/>
            <a:chExt cx="1403648" cy="908720"/>
          </a:xfrm>
        </p:grpSpPr>
        <p:pic>
          <p:nvPicPr>
            <p:cNvPr id="8" name="Picture 2" descr="File:Larynx external Cricothyrotomy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77491" y="5949280"/>
              <a:ext cx="1266509" cy="908720"/>
            </a:xfrm>
            <a:prstGeom prst="rect">
              <a:avLst/>
            </a:prstGeom>
            <a:noFill/>
          </p:spPr>
        </p:pic>
        <p:cxnSp>
          <p:nvCxnSpPr>
            <p:cNvPr id="11" name="Přímá spojovací čára 10"/>
            <p:cNvCxnSpPr/>
            <p:nvPr/>
          </p:nvCxnSpPr>
          <p:spPr>
            <a:xfrm>
              <a:off x="7740352" y="6525344"/>
              <a:ext cx="57606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cs-CZ" dirty="0" err="1" smtClean="0"/>
              <a:t>RightHeart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66390"/>
            <a:ext cx="6876256" cy="580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762870" cy="172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dirty="0" err="1" smtClean="0"/>
              <a:t>LeftHeart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1094571" cy="107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206385"/>
            <a:ext cx="6264696" cy="530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/>
          <a:lstStyle/>
          <a:p>
            <a:r>
              <a:rPr lang="cs-CZ" dirty="0" err="1" smtClean="0"/>
              <a:t>SystemicArteries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47" y="836712"/>
            <a:ext cx="7063589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0688"/>
            <a:ext cx="1756445" cy="142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/>
          <a:lstStyle/>
          <a:p>
            <a:r>
              <a:rPr lang="cs-CZ" dirty="0" err="1" smtClean="0"/>
              <a:t>SystemicPeripheralVessels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91440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74" y="620688"/>
            <a:ext cx="1878930" cy="168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/>
          <a:lstStyle/>
          <a:p>
            <a:r>
              <a:rPr lang="cs-CZ" dirty="0" err="1" smtClean="0"/>
              <a:t>SystemicVeins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933729"/>
            <a:ext cx="6084168" cy="544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1802929" cy="140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/>
          <a:lstStyle/>
          <a:p>
            <a:r>
              <a:rPr lang="cs-CZ" dirty="0" err="1" smtClean="0"/>
              <a:t>PulmonaryCirculation</a:t>
            </a:r>
            <a:endParaRPr lang="cs-CZ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96753"/>
            <a:ext cx="6715139" cy="572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764704"/>
            <a:ext cx="1904653" cy="153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-17197"/>
            <a:ext cx="7642473" cy="687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08720"/>
            <a:ext cx="1043608" cy="103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9804"/>
            <a:ext cx="8964488" cy="565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763688" y="548680"/>
            <a:ext cx="4103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Výstup modelu – tlaky v levé síni a v aortě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://www.hellenic-simulations.com/HPS-md2.jpg"/>
          <p:cNvPicPr>
            <a:picLocks noChangeAspect="1" noChangeArrowheads="1"/>
          </p:cNvPicPr>
          <p:nvPr/>
        </p:nvPicPr>
        <p:blipFill>
          <a:blip r:embed="rId3" cstate="print"/>
          <a:srcRect t="50823"/>
          <a:stretch>
            <a:fillRect/>
          </a:stretch>
        </p:blipFill>
        <p:spPr bwMode="auto">
          <a:xfrm>
            <a:off x="2987824" y="651024"/>
            <a:ext cx="5400600" cy="90576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1622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METI‘S </a:t>
            </a: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Patient</a:t>
            </a:r>
            <a:r>
              <a:rPr lang="cs-CZ" dirty="0" smtClean="0"/>
              <a:t> Simulator (HPS)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3528" y="1700808"/>
            <a:ext cx="69127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PULMONARY: 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</a:t>
            </a:r>
            <a:r>
              <a:rPr lang="cs-CZ" sz="2400" dirty="0" err="1" smtClean="0"/>
              <a:t>Spontaneous</a:t>
            </a:r>
            <a:r>
              <a:rPr lang="cs-CZ" sz="2400" dirty="0" smtClean="0"/>
              <a:t> </a:t>
            </a:r>
            <a:r>
              <a:rPr lang="cs-CZ" sz="2400" dirty="0" err="1" smtClean="0"/>
              <a:t>respiration</a:t>
            </a:r>
            <a:r>
              <a:rPr lang="cs-CZ" sz="24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</a:t>
            </a:r>
            <a:r>
              <a:rPr lang="cs-CZ" sz="2400" dirty="0" err="1" smtClean="0"/>
              <a:t>Mechanical</a:t>
            </a:r>
            <a:r>
              <a:rPr lang="cs-CZ" sz="2400" dirty="0" smtClean="0"/>
              <a:t> </a:t>
            </a:r>
            <a:r>
              <a:rPr lang="cs-CZ" sz="2400" dirty="0" err="1" smtClean="0"/>
              <a:t>ventilation</a:t>
            </a:r>
            <a:r>
              <a:rPr lang="cs-CZ" sz="24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</a:t>
            </a:r>
            <a:r>
              <a:rPr lang="cs-CZ" sz="2400" dirty="0" err="1" smtClean="0"/>
              <a:t>Assisted</a:t>
            </a:r>
            <a:r>
              <a:rPr lang="cs-CZ" sz="2400" dirty="0" smtClean="0"/>
              <a:t> </a:t>
            </a:r>
            <a:r>
              <a:rPr lang="cs-CZ" sz="2400" dirty="0" err="1" smtClean="0"/>
              <a:t>ventilation</a:t>
            </a:r>
            <a:r>
              <a:rPr lang="cs-CZ" sz="24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</a:t>
            </a:r>
            <a:r>
              <a:rPr lang="cs-CZ" sz="2400" dirty="0" err="1" smtClean="0"/>
              <a:t>Chest</a:t>
            </a:r>
            <a:r>
              <a:rPr lang="cs-CZ" sz="2400" dirty="0" smtClean="0"/>
              <a:t> </a:t>
            </a:r>
            <a:r>
              <a:rPr lang="cs-CZ" sz="2400" dirty="0" err="1" smtClean="0"/>
              <a:t>excursion</a:t>
            </a:r>
            <a:r>
              <a:rPr lang="cs-CZ" sz="24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Oxygen </a:t>
            </a:r>
            <a:r>
              <a:rPr lang="cs-CZ" sz="2400" dirty="0" err="1" smtClean="0"/>
              <a:t>consumption</a:t>
            </a:r>
            <a:r>
              <a:rPr lang="cs-CZ" sz="24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</a:t>
            </a:r>
            <a:r>
              <a:rPr lang="cs-CZ" sz="2400" dirty="0" err="1" smtClean="0"/>
              <a:t>Uptake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elimination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anesthetic</a:t>
            </a:r>
            <a:r>
              <a:rPr lang="cs-CZ" sz="2400" dirty="0" smtClean="0"/>
              <a:t> </a:t>
            </a:r>
            <a:r>
              <a:rPr lang="cs-CZ" sz="2400" dirty="0" err="1" smtClean="0"/>
              <a:t>gases</a:t>
            </a:r>
            <a:r>
              <a:rPr lang="cs-CZ" sz="24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</a:t>
            </a:r>
            <a:r>
              <a:rPr lang="cs-CZ" sz="2400" dirty="0" err="1" smtClean="0"/>
              <a:t>Variable</a:t>
            </a:r>
            <a:r>
              <a:rPr lang="cs-CZ" sz="2400" dirty="0" smtClean="0"/>
              <a:t> </a:t>
            </a:r>
            <a:r>
              <a:rPr lang="cs-CZ" sz="2400" dirty="0" err="1" smtClean="0"/>
              <a:t>lung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thorax</a:t>
            </a:r>
            <a:r>
              <a:rPr lang="cs-CZ" sz="2400" dirty="0" smtClean="0"/>
              <a:t> </a:t>
            </a:r>
            <a:r>
              <a:rPr lang="cs-CZ" sz="2400" dirty="0" err="1" smtClean="0"/>
              <a:t>compliance</a:t>
            </a:r>
            <a:r>
              <a:rPr lang="cs-CZ" sz="24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</a:t>
            </a:r>
            <a:r>
              <a:rPr lang="cs-CZ" sz="2400" dirty="0" err="1" smtClean="0"/>
              <a:t>Variable</a:t>
            </a:r>
            <a:r>
              <a:rPr lang="cs-CZ" sz="2400" dirty="0" smtClean="0"/>
              <a:t> </a:t>
            </a:r>
            <a:r>
              <a:rPr lang="cs-CZ" sz="2400" dirty="0" err="1" smtClean="0"/>
              <a:t>airway</a:t>
            </a:r>
            <a:r>
              <a:rPr lang="cs-CZ" sz="2400" dirty="0" smtClean="0"/>
              <a:t> </a:t>
            </a:r>
            <a:r>
              <a:rPr lang="cs-CZ" sz="2400" dirty="0" err="1" smtClean="0"/>
              <a:t>resistance</a:t>
            </a:r>
            <a:r>
              <a:rPr lang="cs-CZ" sz="24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</a:t>
            </a:r>
            <a:r>
              <a:rPr lang="cs-CZ" sz="2400" dirty="0" err="1" smtClean="0"/>
              <a:t>Breath</a:t>
            </a:r>
            <a:r>
              <a:rPr lang="cs-CZ" sz="2400" dirty="0" smtClean="0"/>
              <a:t> </a:t>
            </a:r>
            <a:r>
              <a:rPr lang="cs-CZ" sz="2400" dirty="0" err="1" smtClean="0"/>
              <a:t>sounds</a:t>
            </a:r>
            <a:r>
              <a:rPr lang="cs-CZ" sz="24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</a:t>
            </a:r>
            <a:r>
              <a:rPr lang="cs-CZ" sz="2400" dirty="0" err="1" smtClean="0"/>
              <a:t>Intrapleural</a:t>
            </a:r>
            <a:r>
              <a:rPr lang="cs-CZ" sz="2400" dirty="0" smtClean="0"/>
              <a:t> volume 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</a:t>
            </a:r>
            <a:r>
              <a:rPr lang="cs-CZ" sz="2400" dirty="0" err="1" smtClean="0"/>
              <a:t>Functional</a:t>
            </a:r>
            <a:r>
              <a:rPr lang="cs-CZ" sz="2400" dirty="0" smtClean="0"/>
              <a:t> </a:t>
            </a:r>
            <a:r>
              <a:rPr lang="cs-CZ" sz="2400" dirty="0" err="1" smtClean="0"/>
              <a:t>residual</a:t>
            </a:r>
            <a:r>
              <a:rPr lang="cs-CZ" sz="2400" dirty="0" smtClean="0"/>
              <a:t> </a:t>
            </a:r>
            <a:r>
              <a:rPr lang="cs-CZ" sz="2400" dirty="0" err="1" smtClean="0"/>
              <a:t>capacity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://www.hellenic-simulations.com/HPS-md2.jpg"/>
          <p:cNvPicPr>
            <a:picLocks noChangeAspect="1" noChangeArrowheads="1"/>
          </p:cNvPicPr>
          <p:nvPr/>
        </p:nvPicPr>
        <p:blipFill>
          <a:blip r:embed="rId3" cstate="print"/>
          <a:srcRect t="50823"/>
          <a:stretch>
            <a:fillRect/>
          </a:stretch>
        </p:blipFill>
        <p:spPr bwMode="auto">
          <a:xfrm>
            <a:off x="2987824" y="651024"/>
            <a:ext cx="5400600" cy="90576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1622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METI‘S </a:t>
            </a: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Patient</a:t>
            </a:r>
            <a:r>
              <a:rPr lang="cs-CZ" dirty="0" smtClean="0"/>
              <a:t> Simulator (HPS)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1560" y="1052736"/>
            <a:ext cx="691276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CARDIOVACULAR:</a:t>
            </a:r>
            <a:r>
              <a:rPr lang="cs-CZ" sz="20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dirty="0" err="1" smtClean="0"/>
              <a:t>Heart</a:t>
            </a:r>
            <a:r>
              <a:rPr lang="cs-CZ" sz="2000" dirty="0" smtClean="0"/>
              <a:t> </a:t>
            </a:r>
            <a:r>
              <a:rPr lang="cs-CZ" sz="2000" dirty="0" err="1" smtClean="0"/>
              <a:t>sounds</a:t>
            </a:r>
            <a:r>
              <a:rPr lang="cs-CZ" sz="20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dirty="0" err="1" smtClean="0"/>
              <a:t>Electrocardiogram</a:t>
            </a:r>
            <a:r>
              <a:rPr lang="cs-CZ" sz="20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dirty="0" err="1" smtClean="0"/>
              <a:t>Palpable</a:t>
            </a:r>
            <a:r>
              <a:rPr lang="cs-CZ" sz="2000" dirty="0" smtClean="0"/>
              <a:t> </a:t>
            </a:r>
            <a:r>
              <a:rPr lang="cs-CZ" sz="2000" dirty="0" err="1" smtClean="0"/>
              <a:t>carotid</a:t>
            </a:r>
            <a:r>
              <a:rPr lang="cs-CZ" sz="2000" dirty="0" smtClean="0"/>
              <a:t>, </a:t>
            </a:r>
            <a:r>
              <a:rPr lang="cs-CZ" sz="2000" dirty="0" err="1" smtClean="0"/>
              <a:t>radial</a:t>
            </a:r>
            <a:r>
              <a:rPr lang="cs-CZ" sz="2000" dirty="0" smtClean="0"/>
              <a:t>, </a:t>
            </a:r>
            <a:r>
              <a:rPr lang="cs-CZ" sz="2000" dirty="0" err="1" smtClean="0"/>
              <a:t>brachial</a:t>
            </a:r>
            <a:r>
              <a:rPr lang="cs-CZ" sz="2000" dirty="0" smtClean="0"/>
              <a:t>, </a:t>
            </a:r>
            <a:r>
              <a:rPr lang="cs-CZ" sz="2000" dirty="0" err="1" smtClean="0"/>
              <a:t>femoral</a:t>
            </a:r>
            <a:r>
              <a:rPr lang="cs-CZ" sz="2000" dirty="0" smtClean="0"/>
              <a:t>, </a:t>
            </a:r>
            <a:r>
              <a:rPr lang="cs-CZ" sz="2000" dirty="0" err="1" smtClean="0"/>
              <a:t>popliteal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pedal</a:t>
            </a:r>
            <a:r>
              <a:rPr lang="cs-CZ" sz="2000" dirty="0" smtClean="0"/>
              <a:t> </a:t>
            </a:r>
            <a:r>
              <a:rPr lang="cs-CZ" sz="2000" dirty="0" err="1" smtClean="0"/>
              <a:t>pulses</a:t>
            </a:r>
            <a:r>
              <a:rPr lang="cs-CZ" sz="20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dirty="0" err="1" smtClean="0"/>
              <a:t>Cardiac</a:t>
            </a:r>
            <a:r>
              <a:rPr lang="cs-CZ" sz="2000" dirty="0" smtClean="0"/>
              <a:t> </a:t>
            </a:r>
            <a:r>
              <a:rPr lang="cs-CZ" sz="2000" dirty="0" err="1" smtClean="0"/>
              <a:t>output</a:t>
            </a:r>
            <a:r>
              <a:rPr lang="cs-CZ" sz="20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dirty="0" err="1" smtClean="0"/>
              <a:t>Cardiac</a:t>
            </a:r>
            <a:r>
              <a:rPr lang="cs-CZ" sz="2000" dirty="0" smtClean="0"/>
              <a:t> </a:t>
            </a:r>
            <a:r>
              <a:rPr lang="cs-CZ" sz="2000" dirty="0" err="1" smtClean="0"/>
              <a:t>dysrhythmias</a:t>
            </a:r>
            <a:r>
              <a:rPr lang="cs-CZ" sz="20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dirty="0" err="1" smtClean="0"/>
              <a:t>Arterial</a:t>
            </a:r>
            <a:r>
              <a:rPr lang="cs-CZ" sz="2000" dirty="0" smtClean="0"/>
              <a:t> </a:t>
            </a:r>
            <a:r>
              <a:rPr lang="cs-CZ" sz="2000" dirty="0" err="1" smtClean="0"/>
              <a:t>blood</a:t>
            </a:r>
            <a:r>
              <a:rPr lang="cs-CZ" sz="2000" dirty="0" smtClean="0"/>
              <a:t> </a:t>
            </a:r>
            <a:r>
              <a:rPr lang="cs-CZ" sz="2000" dirty="0" err="1" smtClean="0"/>
              <a:t>temperature</a:t>
            </a:r>
            <a:r>
              <a:rPr lang="cs-CZ" sz="20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dirty="0" err="1" smtClean="0"/>
              <a:t>Central</a:t>
            </a:r>
            <a:r>
              <a:rPr lang="cs-CZ" sz="2000" dirty="0" smtClean="0"/>
              <a:t> </a:t>
            </a:r>
            <a:r>
              <a:rPr lang="cs-CZ" sz="2000" dirty="0" err="1" smtClean="0"/>
              <a:t>venous</a:t>
            </a:r>
            <a:r>
              <a:rPr lang="cs-CZ" sz="2000" dirty="0" smtClean="0"/>
              <a:t> </a:t>
            </a:r>
            <a:r>
              <a:rPr lang="cs-CZ" sz="2000" dirty="0" err="1" smtClean="0"/>
              <a:t>pressure</a:t>
            </a:r>
            <a:r>
              <a:rPr lang="cs-CZ" sz="20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dirty="0" err="1" smtClean="0"/>
              <a:t>Hemodynamic</a:t>
            </a:r>
            <a:r>
              <a:rPr lang="cs-CZ" sz="2000" dirty="0" smtClean="0"/>
              <a:t> monitoring 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dirty="0" err="1" smtClean="0"/>
              <a:t>Pulmonary</a:t>
            </a:r>
            <a:r>
              <a:rPr lang="cs-CZ" sz="2000" dirty="0" smtClean="0"/>
              <a:t> </a:t>
            </a:r>
            <a:r>
              <a:rPr lang="cs-CZ" sz="2000" dirty="0" err="1" smtClean="0"/>
              <a:t>artery</a:t>
            </a:r>
            <a:r>
              <a:rPr lang="cs-CZ" sz="2000" dirty="0" smtClean="0"/>
              <a:t> </a:t>
            </a:r>
            <a:r>
              <a:rPr lang="cs-CZ" sz="2000" dirty="0" err="1" smtClean="0"/>
              <a:t>catheter</a:t>
            </a:r>
            <a:r>
              <a:rPr lang="cs-CZ" sz="20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dirty="0" err="1" smtClean="0"/>
              <a:t>Chest</a:t>
            </a:r>
            <a:r>
              <a:rPr lang="cs-CZ" sz="2000" dirty="0" smtClean="0"/>
              <a:t> </a:t>
            </a:r>
            <a:r>
              <a:rPr lang="cs-CZ" sz="2000" dirty="0" err="1" smtClean="0"/>
              <a:t>compression</a:t>
            </a:r>
            <a:r>
              <a:rPr lang="cs-CZ" sz="20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dirty="0" err="1" smtClean="0"/>
              <a:t>Airway</a:t>
            </a:r>
            <a:r>
              <a:rPr lang="cs-CZ" sz="2000" dirty="0" smtClean="0"/>
              <a:t> management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ventilation</a:t>
            </a:r>
            <a:r>
              <a:rPr lang="cs-CZ" sz="20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dirty="0" err="1" smtClean="0"/>
              <a:t>Cardiac</a:t>
            </a:r>
            <a:r>
              <a:rPr lang="cs-CZ" sz="2000" dirty="0" smtClean="0"/>
              <a:t> </a:t>
            </a:r>
            <a:r>
              <a:rPr lang="cs-CZ" sz="2000" dirty="0" err="1" smtClean="0"/>
              <a:t>arrhythmias</a:t>
            </a:r>
            <a:r>
              <a:rPr lang="cs-CZ" sz="20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dirty="0" err="1" smtClean="0"/>
              <a:t>Defibrillation</a:t>
            </a:r>
            <a:r>
              <a:rPr lang="cs-CZ" sz="20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dirty="0" err="1" smtClean="0"/>
              <a:t>Pacing</a:t>
            </a:r>
            <a:r>
              <a:rPr lang="cs-CZ" sz="20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dirty="0" err="1" smtClean="0"/>
              <a:t>Cardioversion</a:t>
            </a:r>
            <a:endParaRPr lang="cs-CZ" sz="2000" dirty="0" smtClean="0"/>
          </a:p>
          <a:p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://www.hellenic-simulations.com/HPS-md2.jpg"/>
          <p:cNvPicPr>
            <a:picLocks noChangeAspect="1" noChangeArrowheads="1"/>
          </p:cNvPicPr>
          <p:nvPr/>
        </p:nvPicPr>
        <p:blipFill>
          <a:blip r:embed="rId3" cstate="print"/>
          <a:srcRect t="50823"/>
          <a:stretch>
            <a:fillRect/>
          </a:stretch>
        </p:blipFill>
        <p:spPr bwMode="auto">
          <a:xfrm>
            <a:off x="2987824" y="651024"/>
            <a:ext cx="5400600" cy="90576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1622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METI‘S </a:t>
            </a: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Patient</a:t>
            </a:r>
            <a:r>
              <a:rPr lang="cs-CZ" dirty="0" smtClean="0"/>
              <a:t> Simulator (HPS)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1560" y="1052736"/>
            <a:ext cx="6912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PHARMACOLOGIC:</a:t>
            </a:r>
            <a:r>
              <a:rPr lang="cs-CZ" sz="20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dirty="0" err="1" smtClean="0"/>
              <a:t>Includes</a:t>
            </a:r>
            <a:r>
              <a:rPr lang="cs-CZ" sz="2000" dirty="0" smtClean="0"/>
              <a:t> </a:t>
            </a:r>
            <a:r>
              <a:rPr lang="cs-CZ" sz="2000" dirty="0" err="1" smtClean="0"/>
              <a:t>library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pre</a:t>
            </a:r>
            <a:r>
              <a:rPr lang="cs-CZ" sz="2000" dirty="0" smtClean="0"/>
              <a:t>-</a:t>
            </a:r>
            <a:r>
              <a:rPr lang="cs-CZ" sz="2000" dirty="0" err="1" smtClean="0"/>
              <a:t>programmed</a:t>
            </a:r>
            <a:r>
              <a:rPr lang="cs-CZ" sz="2000" dirty="0" smtClean="0"/>
              <a:t> </a:t>
            </a:r>
            <a:r>
              <a:rPr lang="cs-CZ" sz="2000" dirty="0" err="1" smtClean="0"/>
              <a:t>pharmacokinetic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pharmacodynamic</a:t>
            </a:r>
            <a:r>
              <a:rPr lang="cs-CZ" sz="2000" dirty="0" smtClean="0"/>
              <a:t> </a:t>
            </a:r>
            <a:r>
              <a:rPr lang="cs-CZ" sz="2000" dirty="0" err="1" smtClean="0"/>
              <a:t>parameters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over</a:t>
            </a:r>
            <a:r>
              <a:rPr lang="cs-CZ" sz="2000" dirty="0" smtClean="0"/>
              <a:t> 50 </a:t>
            </a:r>
            <a:r>
              <a:rPr lang="cs-CZ" sz="2000" dirty="0" err="1" smtClean="0"/>
              <a:t>intravenous</a:t>
            </a:r>
            <a:r>
              <a:rPr lang="cs-CZ" sz="2000" dirty="0" smtClean="0"/>
              <a:t> </a:t>
            </a:r>
            <a:r>
              <a:rPr lang="cs-CZ" sz="2000" dirty="0" err="1" smtClean="0"/>
              <a:t>medications</a:t>
            </a:r>
            <a:r>
              <a:rPr lang="cs-CZ" sz="20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err="1" smtClean="0"/>
              <a:t>Barcode</a:t>
            </a:r>
            <a:r>
              <a:rPr lang="cs-CZ" sz="2000" dirty="0" smtClean="0"/>
              <a:t> </a:t>
            </a:r>
            <a:r>
              <a:rPr lang="cs-CZ" sz="2000" dirty="0" err="1" smtClean="0"/>
              <a:t>reader</a:t>
            </a:r>
            <a:r>
              <a:rPr lang="cs-CZ" sz="2000" dirty="0" smtClean="0"/>
              <a:t> </a:t>
            </a:r>
            <a:r>
              <a:rPr lang="cs-CZ" sz="2000" dirty="0" err="1" smtClean="0"/>
              <a:t>identifies</a:t>
            </a:r>
            <a:r>
              <a:rPr lang="cs-CZ" sz="2000" dirty="0" smtClean="0"/>
              <a:t> </a:t>
            </a:r>
            <a:r>
              <a:rPr lang="cs-CZ" sz="2000" dirty="0" err="1" smtClean="0"/>
              <a:t>drug</a:t>
            </a:r>
            <a:r>
              <a:rPr lang="cs-CZ" sz="2000" dirty="0" smtClean="0"/>
              <a:t>, </a:t>
            </a:r>
            <a:r>
              <a:rPr lang="cs-CZ" sz="2000" dirty="0" err="1" smtClean="0"/>
              <a:t>concentration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dosage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patient</a:t>
            </a:r>
            <a:r>
              <a:rPr lang="cs-CZ" sz="2000" dirty="0" smtClean="0"/>
              <a:t> </a:t>
            </a:r>
            <a:r>
              <a:rPr lang="cs-CZ" sz="2000" dirty="0" err="1" smtClean="0"/>
              <a:t>responds</a:t>
            </a:r>
            <a:r>
              <a:rPr lang="cs-CZ" sz="2000" dirty="0" smtClean="0"/>
              <a:t> </a:t>
            </a:r>
            <a:r>
              <a:rPr lang="cs-CZ" sz="2000" dirty="0" err="1" smtClean="0"/>
              <a:t>appropriately</a:t>
            </a:r>
            <a:r>
              <a:rPr lang="cs-CZ" sz="20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dirty="0" err="1" smtClean="0"/>
              <a:t>Three</a:t>
            </a:r>
            <a:r>
              <a:rPr lang="cs-CZ" sz="2000" dirty="0" smtClean="0"/>
              <a:t> </a:t>
            </a:r>
            <a:r>
              <a:rPr lang="cs-CZ" sz="2000" dirty="0" err="1" smtClean="0"/>
              <a:t>intravenous</a:t>
            </a:r>
            <a:r>
              <a:rPr lang="cs-CZ" sz="2000" dirty="0" smtClean="0"/>
              <a:t> </a:t>
            </a:r>
            <a:r>
              <a:rPr lang="cs-CZ" sz="2000" dirty="0" err="1" smtClean="0"/>
              <a:t>access</a:t>
            </a:r>
            <a:r>
              <a:rPr lang="cs-CZ" sz="2000" dirty="0" smtClean="0"/>
              <a:t> </a:t>
            </a:r>
            <a:r>
              <a:rPr lang="cs-CZ" sz="2000" dirty="0" err="1" smtClean="0"/>
              <a:t>points</a:t>
            </a:r>
            <a:r>
              <a:rPr lang="cs-CZ" sz="2000" dirty="0" smtClean="0"/>
              <a:t>: </a:t>
            </a:r>
            <a:r>
              <a:rPr lang="cs-CZ" sz="2000" dirty="0" err="1" smtClean="0"/>
              <a:t>right</a:t>
            </a:r>
            <a:r>
              <a:rPr lang="cs-CZ" sz="2000" dirty="0" smtClean="0"/>
              <a:t> </a:t>
            </a:r>
            <a:r>
              <a:rPr lang="cs-CZ" sz="2000" dirty="0" err="1" smtClean="0"/>
              <a:t>arm</a:t>
            </a:r>
            <a:r>
              <a:rPr lang="cs-CZ" sz="2000" dirty="0" smtClean="0"/>
              <a:t>, </a:t>
            </a:r>
            <a:r>
              <a:rPr lang="cs-CZ" sz="2000" dirty="0" err="1" smtClean="0"/>
              <a:t>right</a:t>
            </a:r>
            <a:r>
              <a:rPr lang="cs-CZ" sz="2000" dirty="0" smtClean="0"/>
              <a:t> </a:t>
            </a:r>
            <a:r>
              <a:rPr lang="cs-CZ" sz="2000" dirty="0" err="1" smtClean="0"/>
              <a:t>internal</a:t>
            </a:r>
            <a:r>
              <a:rPr lang="cs-CZ" sz="2000" dirty="0" smtClean="0"/>
              <a:t> </a:t>
            </a:r>
            <a:r>
              <a:rPr lang="cs-CZ" sz="2000" dirty="0" err="1" smtClean="0"/>
              <a:t>jugular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left</a:t>
            </a:r>
            <a:r>
              <a:rPr lang="cs-CZ" sz="2000" dirty="0" smtClean="0"/>
              <a:t> </a:t>
            </a:r>
            <a:r>
              <a:rPr lang="cs-CZ" sz="2000" dirty="0" err="1" smtClean="0"/>
              <a:t>femoral</a:t>
            </a:r>
            <a:r>
              <a:rPr lang="cs-CZ" sz="2000" dirty="0" smtClean="0"/>
              <a:t> </a:t>
            </a:r>
            <a:r>
              <a:rPr lang="cs-CZ" sz="2000" dirty="0" err="1" smtClean="0"/>
              <a:t>veins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://www.hellenic-simulations.com/HPS-md2.jpg"/>
          <p:cNvPicPr>
            <a:picLocks noChangeAspect="1" noChangeArrowheads="1"/>
          </p:cNvPicPr>
          <p:nvPr/>
        </p:nvPicPr>
        <p:blipFill>
          <a:blip r:embed="rId3" cstate="print"/>
          <a:srcRect t="50823"/>
          <a:stretch>
            <a:fillRect/>
          </a:stretch>
        </p:blipFill>
        <p:spPr bwMode="auto">
          <a:xfrm>
            <a:off x="2987824" y="651024"/>
            <a:ext cx="5400600" cy="90576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1622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METI‘S </a:t>
            </a: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Patient</a:t>
            </a:r>
            <a:r>
              <a:rPr lang="cs-CZ" dirty="0" smtClean="0"/>
              <a:t> Simulator (HPS)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3528" y="1124744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PATIENT MONITORING: </a:t>
            </a:r>
            <a:endParaRPr lang="cs-CZ" sz="2000" dirty="0" smtClean="0"/>
          </a:p>
          <a:p>
            <a:r>
              <a:rPr lang="en-US" sz="2000" dirty="0" smtClean="0"/>
              <a:t>Connects to standard patient monitors to display the following</a:t>
            </a:r>
            <a:r>
              <a:rPr lang="cs-CZ" sz="2000" dirty="0" smtClean="0"/>
              <a:t> </a:t>
            </a:r>
            <a:r>
              <a:rPr lang="en-US" sz="2000" dirty="0" smtClean="0"/>
              <a:t>parameters: </a:t>
            </a:r>
            <a:endParaRPr lang="cs-CZ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Arterial blood pressure </a:t>
            </a:r>
            <a:endParaRPr lang="cs-CZ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Left ventricular pressure</a:t>
            </a:r>
            <a:endParaRPr lang="cs-CZ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Central venous pressure </a:t>
            </a:r>
            <a:endParaRPr lang="cs-CZ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Right arterial pressure </a:t>
            </a:r>
            <a:endParaRPr lang="cs-CZ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Right ventricular pressure</a:t>
            </a:r>
            <a:endParaRPr lang="cs-CZ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Pulmonary artery pressure </a:t>
            </a:r>
            <a:endParaRPr lang="cs-CZ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Thermodilution</a:t>
            </a:r>
            <a:r>
              <a:rPr lang="en-US" sz="2000" dirty="0" smtClean="0">
                <a:solidFill>
                  <a:srgbClr val="FF0000"/>
                </a:solidFill>
              </a:rPr>
              <a:t> cardiac output </a:t>
            </a:r>
            <a:endParaRPr lang="cs-CZ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Pulmonary capillary occlusion pressure </a:t>
            </a:r>
            <a:endParaRPr lang="cs-CZ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Pulmonary artery catheter insertion</a:t>
            </a:r>
            <a:r>
              <a:rPr lang="en-US" sz="2000" dirty="0" smtClean="0"/>
              <a:t> </a:t>
            </a:r>
            <a:endParaRPr lang="cs-CZ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NIBP</a:t>
            </a:r>
            <a:r>
              <a:rPr lang="en-US" sz="2000" dirty="0" smtClean="0"/>
              <a:t> </a:t>
            </a:r>
            <a:endParaRPr lang="cs-CZ" sz="2000" dirty="0" smtClean="0"/>
          </a:p>
          <a:p>
            <a:r>
              <a:rPr lang="en-US" sz="2000" dirty="0" smtClean="0"/>
              <a:t>5-lead ECG </a:t>
            </a:r>
            <a:endParaRPr lang="cs-CZ" sz="2000" dirty="0" smtClean="0"/>
          </a:p>
          <a:p>
            <a:r>
              <a:rPr lang="cs-CZ" sz="2000" dirty="0" smtClean="0"/>
              <a:t> </a:t>
            </a:r>
            <a:r>
              <a:rPr lang="en-US" sz="2000" dirty="0" smtClean="0"/>
              <a:t>SpO2 </a:t>
            </a:r>
            <a:endParaRPr lang="cs-CZ" sz="2000" dirty="0" smtClean="0"/>
          </a:p>
          <a:p>
            <a:r>
              <a:rPr lang="en-US" sz="2000" dirty="0" smtClean="0"/>
              <a:t>Temperature </a:t>
            </a:r>
            <a:endParaRPr lang="cs-CZ" sz="2000" dirty="0" smtClean="0"/>
          </a:p>
          <a:p>
            <a:r>
              <a:rPr lang="cs-CZ" sz="2000" dirty="0" smtClean="0"/>
              <a:t> </a:t>
            </a:r>
            <a:r>
              <a:rPr lang="en-US" sz="2000" dirty="0" smtClean="0"/>
              <a:t>Inspired and expired gas concentrations and </a:t>
            </a:r>
            <a:r>
              <a:rPr lang="en-US" sz="2000" dirty="0" err="1" smtClean="0"/>
              <a:t>ventilatory</a:t>
            </a:r>
            <a:r>
              <a:rPr lang="en-US" sz="2000" dirty="0" smtClean="0"/>
              <a:t> mechanics can be measured and displayed on respiratory gas monitors </a:t>
            </a: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ipsa 22"/>
          <p:cNvSpPr/>
          <p:nvPr/>
        </p:nvSpPr>
        <p:spPr>
          <a:xfrm>
            <a:off x="4355976" y="1484784"/>
            <a:ext cx="2376264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9" name="Picture 5" descr="http://www.hellenic-simulations.com/HPS-m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437112"/>
            <a:ext cx="5400600" cy="1841872"/>
          </a:xfrm>
          <a:prstGeom prst="rect">
            <a:avLst/>
          </a:prstGeom>
          <a:noFill/>
        </p:spPr>
      </p:pic>
      <p:sp>
        <p:nvSpPr>
          <p:cNvPr id="7" name="Elipsa 6"/>
          <p:cNvSpPr/>
          <p:nvPr/>
        </p:nvSpPr>
        <p:spPr>
          <a:xfrm>
            <a:off x="4355976" y="2276872"/>
            <a:ext cx="1440160" cy="72008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Stavový automat</a:t>
            </a:r>
            <a:endParaRPr lang="cs-CZ" dirty="0"/>
          </a:p>
        </p:txBody>
      </p:sp>
      <p:sp>
        <p:nvSpPr>
          <p:cNvPr id="8" name="Elipsa 7"/>
          <p:cNvSpPr/>
          <p:nvPr/>
        </p:nvSpPr>
        <p:spPr>
          <a:xfrm>
            <a:off x="4932040" y="1700808"/>
            <a:ext cx="1440160" cy="72008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Model pacienta</a:t>
            </a:r>
            <a:endParaRPr lang="cs-CZ" dirty="0"/>
          </a:p>
        </p:txBody>
      </p:sp>
      <p:sp>
        <p:nvSpPr>
          <p:cNvPr id="9" name="Elipsa 8"/>
          <p:cNvSpPr/>
          <p:nvPr/>
        </p:nvSpPr>
        <p:spPr>
          <a:xfrm>
            <a:off x="5076056" y="2852936"/>
            <a:ext cx="1440160" cy="72008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Model přístroje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 rot="5400000">
            <a:off x="6336196" y="1592796"/>
            <a:ext cx="1440160" cy="216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rozhraní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 rot="5400000">
            <a:off x="6336196" y="3320988"/>
            <a:ext cx="1440160" cy="216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rozhraní</a:t>
            </a:r>
            <a:endParaRPr lang="cs-CZ" dirty="0"/>
          </a:p>
        </p:txBody>
      </p:sp>
      <p:sp>
        <p:nvSpPr>
          <p:cNvPr id="12" name="Elipsa 11"/>
          <p:cNvSpPr/>
          <p:nvPr/>
        </p:nvSpPr>
        <p:spPr>
          <a:xfrm>
            <a:off x="7452320" y="2996952"/>
            <a:ext cx="1512168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Lékařský přístroj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 rot="5400000">
            <a:off x="2411760" y="2492896"/>
            <a:ext cx="3096344" cy="216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rozhraní</a:t>
            </a:r>
            <a:endParaRPr lang="cs-CZ" dirty="0"/>
          </a:p>
        </p:txBody>
      </p:sp>
      <p:sp>
        <p:nvSpPr>
          <p:cNvPr id="15" name="Veselý obličej 14"/>
          <p:cNvSpPr/>
          <p:nvPr/>
        </p:nvSpPr>
        <p:spPr>
          <a:xfrm>
            <a:off x="7740352" y="908720"/>
            <a:ext cx="792088" cy="72008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eselý obličej 15"/>
          <p:cNvSpPr/>
          <p:nvPr/>
        </p:nvSpPr>
        <p:spPr>
          <a:xfrm>
            <a:off x="8172400" y="1484784"/>
            <a:ext cx="792088" cy="72008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eselý obličej 16"/>
          <p:cNvSpPr/>
          <p:nvPr/>
        </p:nvSpPr>
        <p:spPr>
          <a:xfrm>
            <a:off x="2771800" y="2276872"/>
            <a:ext cx="792088" cy="72008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Veselý obličej 17"/>
          <p:cNvSpPr/>
          <p:nvPr/>
        </p:nvSpPr>
        <p:spPr>
          <a:xfrm>
            <a:off x="7524328" y="1484784"/>
            <a:ext cx="792088" cy="72008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7604020" y="2132856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posluchači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2843808" y="3068960"/>
            <a:ext cx="699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učitel</a:t>
            </a:r>
            <a:endParaRPr lang="cs-CZ" dirty="0"/>
          </a:p>
        </p:txBody>
      </p:sp>
      <p:cxnSp>
        <p:nvCxnSpPr>
          <p:cNvPr id="22" name="Přímá spojovací šipka 21"/>
          <p:cNvCxnSpPr/>
          <p:nvPr/>
        </p:nvCxnSpPr>
        <p:spPr>
          <a:xfrm>
            <a:off x="4067944" y="1196752"/>
            <a:ext cx="2880320" cy="0"/>
          </a:xfrm>
          <a:prstGeom prst="straightConnector1">
            <a:avLst/>
          </a:prstGeom>
          <a:ln w="1905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4067944" y="4005064"/>
            <a:ext cx="2880320" cy="0"/>
          </a:xfrm>
          <a:prstGeom prst="straightConnector1">
            <a:avLst/>
          </a:prstGeom>
          <a:ln w="1905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>
            <a:endCxn id="7" idx="2"/>
          </p:cNvCxnSpPr>
          <p:nvPr/>
        </p:nvCxnSpPr>
        <p:spPr>
          <a:xfrm>
            <a:off x="4067944" y="2636912"/>
            <a:ext cx="288032" cy="0"/>
          </a:xfrm>
          <a:prstGeom prst="straightConnector1">
            <a:avLst/>
          </a:prstGeom>
          <a:ln w="1905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>
          <a:xfrm flipV="1">
            <a:off x="6588224" y="1844824"/>
            <a:ext cx="360040" cy="216024"/>
          </a:xfrm>
          <a:prstGeom prst="straightConnector1">
            <a:avLst/>
          </a:prstGeom>
          <a:ln w="1905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>
            <a:endCxn id="11" idx="2"/>
          </p:cNvCxnSpPr>
          <p:nvPr/>
        </p:nvCxnSpPr>
        <p:spPr>
          <a:xfrm>
            <a:off x="6621812" y="3212976"/>
            <a:ext cx="326452" cy="216024"/>
          </a:xfrm>
          <a:prstGeom prst="straightConnector1">
            <a:avLst/>
          </a:prstGeom>
          <a:ln w="1905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šipka 38"/>
          <p:cNvCxnSpPr/>
          <p:nvPr/>
        </p:nvCxnSpPr>
        <p:spPr>
          <a:xfrm>
            <a:off x="7164288" y="3356992"/>
            <a:ext cx="288032" cy="0"/>
          </a:xfrm>
          <a:prstGeom prst="straightConnector1">
            <a:avLst/>
          </a:prstGeom>
          <a:ln w="1905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šipka 39"/>
          <p:cNvCxnSpPr>
            <a:stCxn id="12" idx="0"/>
            <a:endCxn id="19" idx="2"/>
          </p:cNvCxnSpPr>
          <p:nvPr/>
        </p:nvCxnSpPr>
        <p:spPr>
          <a:xfrm flipH="1" flipV="1">
            <a:off x="8190880" y="2502188"/>
            <a:ext cx="17524" cy="494764"/>
          </a:xfrm>
          <a:prstGeom prst="straightConnector1">
            <a:avLst/>
          </a:prstGeom>
          <a:ln w="1905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šipka 42"/>
          <p:cNvCxnSpPr>
            <a:endCxn id="18" idx="2"/>
          </p:cNvCxnSpPr>
          <p:nvPr/>
        </p:nvCxnSpPr>
        <p:spPr>
          <a:xfrm>
            <a:off x="7164288" y="1844824"/>
            <a:ext cx="360040" cy="0"/>
          </a:xfrm>
          <a:prstGeom prst="straightConnector1">
            <a:avLst/>
          </a:prstGeom>
          <a:ln w="1905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šipka 48"/>
          <p:cNvCxnSpPr/>
          <p:nvPr/>
        </p:nvCxnSpPr>
        <p:spPr>
          <a:xfrm>
            <a:off x="3563888" y="2636912"/>
            <a:ext cx="288032" cy="0"/>
          </a:xfrm>
          <a:prstGeom prst="straightConnector1">
            <a:avLst/>
          </a:prstGeom>
          <a:ln w="1905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ipsa 49"/>
          <p:cNvSpPr/>
          <p:nvPr/>
        </p:nvSpPr>
        <p:spPr>
          <a:xfrm>
            <a:off x="6300192" y="4653136"/>
            <a:ext cx="1656184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Figurína pacienta</a:t>
            </a:r>
            <a:endParaRPr lang="cs-CZ" dirty="0"/>
          </a:p>
        </p:txBody>
      </p:sp>
      <p:cxnSp>
        <p:nvCxnSpPr>
          <p:cNvPr id="51" name="Přímá spojovací šipka 50"/>
          <p:cNvCxnSpPr>
            <a:stCxn id="11" idx="3"/>
          </p:cNvCxnSpPr>
          <p:nvPr/>
        </p:nvCxnSpPr>
        <p:spPr>
          <a:xfrm>
            <a:off x="7056276" y="4149080"/>
            <a:ext cx="0" cy="504056"/>
          </a:xfrm>
          <a:prstGeom prst="straightConnector1">
            <a:avLst/>
          </a:prstGeom>
          <a:ln w="1905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ovéPole 56"/>
          <p:cNvSpPr txBox="1"/>
          <p:nvPr/>
        </p:nvSpPr>
        <p:spPr>
          <a:xfrm>
            <a:off x="5004048" y="349171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simulátor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928" y="1925216"/>
            <a:ext cx="2022428" cy="31885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67" name="TextovéPole 66"/>
          <p:cNvSpPr txBox="1"/>
          <p:nvPr/>
        </p:nvSpPr>
        <p:spPr>
          <a:xfrm>
            <a:off x="152400" y="5237584"/>
            <a:ext cx="3275856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400" dirty="0" err="1" smtClean="0"/>
              <a:t>Willem</a:t>
            </a:r>
            <a:r>
              <a:rPr lang="cs-CZ" sz="1400" dirty="0" smtClean="0"/>
              <a:t> van </a:t>
            </a:r>
            <a:r>
              <a:rPr lang="cs-CZ" sz="1400" dirty="0" err="1" smtClean="0"/>
              <a:t>Meurs</a:t>
            </a:r>
            <a:r>
              <a:rPr lang="cs-CZ" sz="1400" dirty="0" smtClean="0"/>
              <a:t>:</a:t>
            </a:r>
          </a:p>
          <a:p>
            <a:r>
              <a:rPr lang="cs-CZ" sz="1400" b="1" dirty="0" smtClean="0"/>
              <a:t>Modeling </a:t>
            </a:r>
            <a:r>
              <a:rPr lang="cs-CZ" sz="1400" b="1" dirty="0" err="1" smtClean="0"/>
              <a:t>and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Simulation</a:t>
            </a:r>
            <a:r>
              <a:rPr lang="cs-CZ" sz="1400" b="1" dirty="0" smtClean="0"/>
              <a:t> in </a:t>
            </a:r>
            <a:r>
              <a:rPr lang="cs-CZ" sz="1400" b="1" dirty="0" err="1" smtClean="0"/>
              <a:t>Biomedical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Engineering</a:t>
            </a:r>
            <a:r>
              <a:rPr lang="cs-CZ" sz="1400" b="1" dirty="0" smtClean="0"/>
              <a:t>, </a:t>
            </a:r>
            <a:r>
              <a:rPr lang="cs-CZ" sz="1400" b="1" dirty="0" err="1" smtClean="0"/>
              <a:t>Applications</a:t>
            </a:r>
            <a:r>
              <a:rPr lang="cs-CZ" sz="1400" b="1" dirty="0" smtClean="0"/>
              <a:t> in </a:t>
            </a:r>
            <a:r>
              <a:rPr lang="cs-CZ" sz="1400" b="1" dirty="0" err="1" smtClean="0"/>
              <a:t>Cardiorespiratory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Physiology</a:t>
            </a:r>
            <a:endParaRPr lang="cs-CZ" sz="1400" b="1" dirty="0"/>
          </a:p>
        </p:txBody>
      </p:sp>
      <p:sp>
        <p:nvSpPr>
          <p:cNvPr id="68" name="Elipsa 67"/>
          <p:cNvSpPr/>
          <p:nvPr/>
        </p:nvSpPr>
        <p:spPr>
          <a:xfrm>
            <a:off x="4932040" y="1700808"/>
            <a:ext cx="1440160" cy="7200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Model pacienta</a:t>
            </a:r>
            <a:endParaRPr lang="cs-CZ" dirty="0"/>
          </a:p>
        </p:txBody>
      </p:sp>
      <p:sp>
        <p:nvSpPr>
          <p:cNvPr id="70" name="Nadpis 1"/>
          <p:cNvSpPr>
            <a:spLocks noGrp="1"/>
          </p:cNvSpPr>
          <p:nvPr>
            <p:ph type="title"/>
          </p:nvPr>
        </p:nvSpPr>
        <p:spPr>
          <a:xfrm>
            <a:off x="323528" y="-1622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METI‘S </a:t>
            </a: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Patient</a:t>
            </a:r>
            <a:r>
              <a:rPr lang="cs-CZ" dirty="0" smtClean="0"/>
              <a:t> Simulator (HPS)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57" grpId="0"/>
      <p:bldP spid="67" grpId="0" animBg="1"/>
      <p:bldP spid="6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Modelování cirkulačního systému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METI‘S Human Patient Simulator (HPS)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METI‘S Human Patient Simulator (HPS)&amp;quot;&quot;/&gt;&lt;property id=&quot;20307&quot; value=&quot;260&quot;/&gt;&lt;/object&gt;&lt;object type=&quot;3&quot; unique_id=&quot;10007&quot;&gt;&lt;property id=&quot;20148&quot; value=&quot;5&quot;/&gt;&lt;property id=&quot;20300&quot; value=&quot;Slide 4 - &amp;quot;METI‘S Human Patient Simulator (HPS)&amp;quot;&quot;/&gt;&lt;property id=&quot;20307&quot; value=&quot;261&quot;/&gt;&lt;/object&gt;&lt;object type=&quot;3&quot; unique_id=&quot;10008&quot;&gt;&lt;property id=&quot;20148&quot; value=&quot;5&quot;/&gt;&lt;property id=&quot;20300&quot; value=&quot;Slide 5 - &amp;quot;METI‘S Human Patient Simulator (HPS)&amp;quot;&quot;/&gt;&lt;property id=&quot;20307&quot; value=&quot;262&quot;/&gt;&lt;/object&gt;&lt;object type=&quot;3&quot; unique_id=&quot;10009&quot;&gt;&lt;property id=&quot;20148&quot; value=&quot;5&quot;/&gt;&lt;property id=&quot;20300&quot; value=&quot;Slide 6 - &amp;quot;METI‘S Human Patient Simulator (HPS)&amp;quot;&quot;/&gt;&lt;property id=&quot;20307&quot; value=&quot;263&quot;/&gt;&lt;/object&gt;&lt;object type=&quot;3&quot; unique_id=&quot;10010&quot;&gt;&lt;property id=&quot;20148&quot; value=&quot;5&quot;/&gt;&lt;property id=&quot;20300&quot; value=&quot;Slide 7 - &amp;quot;METI‘S Human Patient Simulator (HPS)&amp;quot;&quot;/&gt;&lt;property id=&quot;20307&quot; value=&quot;264&quot;/&gt;&lt;/object&gt;&lt;object type=&quot;3&quot; unique_id=&quot;10011&quot;&gt;&lt;property id=&quot;20148&quot; value=&quot;5&quot;/&gt;&lt;property id=&quot;20300&quot; value=&quot;Slide 8 - &amp;quot;METI‘S Human Patient Simulator (HPS)&amp;quot;&quot;/&gt;&lt;property id=&quot;20307&quot; value=&quot;265&quot;/&gt;&lt;/object&gt;&lt;object type=&quot;3&quot; unique_id=&quot;10012&quot;&gt;&lt;property id=&quot;20148&quot; value=&quot;5&quot;/&gt;&lt;property id=&quot;20300&quot; value=&quot;Slide 9 - &amp;quot;METI‘S Human Patient Simulator (HPS)&amp;quot;&quot;/&gt;&lt;property id=&quot;20307&quot; value=&quot;266&quot;/&gt;&lt;/object&gt;&lt;object type=&quot;3&quot; unique_id=&quot;10013&quot;&gt;&lt;property id=&quot;20148&quot; value=&quot;5&quot;/&gt;&lt;property id=&quot;20300&quot; value=&quot;Slide 10 - &amp;quot;Konceptuální schéma&amp;quot;&quot;/&gt;&lt;property id=&quot;20307&quot; value=&quot;267&quot;/&gt;&lt;/object&gt;&lt;object type=&quot;3&quot; unique_id=&quot;10014&quot;&gt;&lt;property id=&quot;20148&quot; value=&quot;5&quot;/&gt;&lt;property id=&quot;20300&quot; value=&quot;Slide 11 - &amp;quot;Konceptuální schéma&amp;quot;&quot;/&gt;&lt;property id=&quot;20307&quot; value=&quot;269&quot;/&gt;&lt;/object&gt;&lt;object type=&quot;3&quot; unique_id=&quot;10015&quot;&gt;&lt;property id=&quot;20148&quot; value=&quot;5&quot;/&gt;&lt;property id=&quot;20300&quot; value=&quot;Slide 12 - &amp;quot;Konceptuální schéma&amp;quot;&quot;/&gt;&lt;property id=&quot;20307&quot; value=&quot;270&quot;/&gt;&lt;/object&gt;&lt;object type=&quot;3&quot; unique_id=&quot;10016&quot;&gt;&lt;property id=&quot;20148&quot; value=&quot;5&quot;/&gt;&lt;property id=&quot;20300&quot; value=&quot;Slide 13 - &amp;quot;Konceptuální schéma&amp;quot;&quot;/&gt;&lt;property id=&quot;20307&quot; value=&quot;273&quot;/&gt;&lt;/object&gt;&lt;object type=&quot;3&quot; unique_id=&quot;10017&quot;&gt;&lt;property id=&quot;20148&quot; value=&quot;5&quot;/&gt;&lt;property id=&quot;20300&quot; value=&quot;Slide 14 - &amp;quot;Konceptuální schéma&amp;quot;&quot;/&gt;&lt;property id=&quot;20307&quot; value=&quot;271&quot;/&gt;&lt;/object&gt;&lt;object type=&quot;3&quot; unique_id=&quot;10018&quot;&gt;&lt;property id=&quot;20148&quot; value=&quot;5&quot;/&gt;&lt;property id=&quot;20300&quot; value=&quot;Slide 15 - &amp;quot;Konceptuální schéma&amp;quot;&quot;/&gt;&lt;property id=&quot;20307&quot; value=&quot;272&quot;/&gt;&lt;/object&gt;&lt;object type=&quot;3&quot; unique_id=&quot;10019&quot;&gt;&lt;property id=&quot;20148&quot; value=&quot;5&quot;/&gt;&lt;property id=&quot;20300&quot; value=&quot;Slide 16 - &amp;quot;Konceptuální schéma&amp;quot;&quot;/&gt;&lt;property id=&quot;20307&quot; value=&quot;274&quot;/&gt;&lt;/object&gt;&lt;object type=&quot;3&quot; unique_id=&quot;10020&quot;&gt;&lt;property id=&quot;20148&quot; value=&quot;5&quot;/&gt;&lt;property id=&quot;20300&quot; value=&quot;Slide 17 - &amp;quot;Konceptuální schéma&amp;quot;&quot;/&gt;&lt;property id=&quot;20307&quot; value=&quot;258&quot;/&gt;&lt;/object&gt;&lt;object type=&quot;3&quot; unique_id=&quot;10023&quot;&gt;&lt;property id=&quot;20148&quot; value=&quot;5&quot;/&gt;&lt;property id=&quot;20300&quot; value=&quot;Slide 18 - &amp;quot;Komponenty&amp;quot;&quot;/&gt;&lt;property id=&quot;20307&quot; value=&quot;275&quot;/&gt;&lt;/object&gt;&lt;object type=&quot;3&quot; unique_id=&quot;10288&quot;&gt;&lt;property id=&quot;20148&quot; value=&quot;5&quot;/&gt;&lt;property id=&quot;20300&quot; value=&quot;Slide 19 - &amp;quot;Propojky vtok/výtok&amp;quot;&quot;/&gt;&lt;property id=&quot;20307&quot; value=&quot;279&quot;/&gt;&lt;/object&gt;&lt;object type=&quot;3&quot; unique_id=&quot;10289&quot;&gt;&lt;property id=&quot;20148&quot; value=&quot;5&quot;/&gt;&lt;property id=&quot;20300&quot; value=&quot;Slide 20 - &amp;quot;Propojky vtok/výtok&amp;quot;&quot;/&gt;&lt;property id=&quot;20307&quot; value=&quot;281&quot;/&gt;&lt;/object&gt;&lt;object type=&quot;3&quot; unique_id=&quot;10290&quot;&gt;&lt;property id=&quot;20148&quot; value=&quot;5&quot;/&gt;&lt;property id=&quot;20300&quot; value=&quot;Slide 21 - &amp;quot;Propojky vtok/výtok&amp;quot;&quot;/&gt;&lt;property id=&quot;20307&quot; value=&quot;282&quot;/&gt;&lt;/object&gt;&lt;object type=&quot;3&quot; unique_id=&quot;10291&quot;&gt;&lt;property id=&quot;20148&quot; value=&quot;5&quot;/&gt;&lt;property id=&quot;20300&quot; value=&quot;Slide 22 - &amp;quot;Resistor&amp;quot;&quot;/&gt;&lt;property id=&quot;20307&quot; value=&quot;280&quot;/&gt;&lt;/object&gt;&lt;object type=&quot;3&quot; unique_id=&quot;10292&quot;&gt;&lt;property id=&quot;20148&quot; value=&quot;5&quot;/&gt;&lt;property id=&quot;20300&quot; value=&quot;Slide 23 - &amp;quot;Resistor&amp;quot;&quot;/&gt;&lt;property id=&quot;20307&quot; value=&quot;278&quot;/&gt;&lt;/object&gt;&lt;object type=&quot;3&quot; unique_id=&quot;10293&quot;&gt;&lt;property id=&quot;20148&quot; value=&quot;5&quot;/&gt;&lt;property id=&quot;20300&quot; value=&quot;Slide 24 - &amp;quot;Conductor&amp;quot;&quot;/&gt;&lt;property id=&quot;20307&quot; value=&quot;283&quot;/&gt;&lt;/object&gt;&lt;object type=&quot;3&quot; unique_id=&quot;10996&quot;&gt;&lt;property id=&quot;20148&quot; value=&quot;5&quot;/&gt;&lt;property id=&quot;20300&quot; value=&quot;Slide 25 - &amp;quot;Compliance&amp;quot;&quot;/&gt;&lt;property id=&quot;20307&quot; value=&quot;284&quot;/&gt;&lt;/object&gt;&lt;object type=&quot;3&quot; unique_id=&quot;10997&quot;&gt;&lt;property id=&quot;20148&quot; value=&quot;5&quot;/&gt;&lt;property id=&quot;20300&quot; value=&quot;Slide 26 - &amp;quot;Compliance&amp;quot;&quot;/&gt;&lt;property id=&quot;20307&quot; value=&quot;285&quot;/&gt;&lt;/object&gt;&lt;object type=&quot;3&quot; unique_id=&quot;10998&quot;&gt;&lt;property id=&quot;20148&quot; value=&quot;5&quot;/&gt;&lt;property id=&quot;20300&quot; value=&quot;Slide 27 - &amp;quot;Compliance – Blood Elastic Compartment&amp;quot;&quot;/&gt;&lt;property id=&quot;20307&quot; value=&quot;286&quot;/&gt;&lt;/object&gt;&lt;object type=&quot;3&quot; unique_id=&quot;10999&quot;&gt;&lt;property id=&quot;20148&quot; value=&quot;5&quot;/&gt;&lt;property id=&quot;20300&quot; value=&quot;Slide 28 - &amp;quot;Inductor&amp;quot;&quot;/&gt;&lt;property id=&quot;20307&quot; value=&quot;287&quot;/&gt;&lt;/object&gt;&lt;object type=&quot;3&quot; unique_id=&quot;11000&quot;&gt;&lt;property id=&quot;20148&quot; value=&quot;5&quot;/&gt;&lt;property id=&quot;20300&quot; value=&quot;Slide 29 - &amp;quot;Inductor&amp;quot;&quot;/&gt;&lt;property id=&quot;20307&quot; value=&quot;288&quot;/&gt;&lt;/object&gt;&lt;object type=&quot;3&quot; unique_id=&quot;11001&quot;&gt;&lt;property id=&quot;20148&quot; value=&quot;5&quot;/&gt;&lt;property id=&quot;20300&quot; value=&quot;Slide 30 - &amp;quot;Inductor&amp;quot;&quot;/&gt;&lt;property id=&quot;20307&quot; value=&quot;289&quot;/&gt;&lt;/object&gt;&lt;object type=&quot;3&quot; unique_id=&quot;11002&quot;&gt;&lt;property id=&quot;20148&quot; value=&quot;5&quot;/&gt;&lt;property id=&quot;20300&quot; value=&quot;Slide 31 - &amp;quot;Valve&amp;quot;&quot;/&gt;&lt;property id=&quot;20307&quot; value=&quot;290&quot;/&gt;&lt;/object&gt;&lt;object type=&quot;3&quot; unique_id=&quot;11003&quot;&gt;&lt;property id=&quot;20148&quot; value=&quot;5&quot;/&gt;&lt;property id=&quot;20300&quot; value=&quot;Slide 32 - &amp;quot;Valve&amp;quot;&quot;/&gt;&lt;property id=&quot;20307&quot; value=&quot;291&quot;/&gt;&lt;/object&gt;&lt;object type=&quot;3&quot; unique_id=&quot;11004&quot;&gt;&lt;property id=&quot;20148&quot; value=&quot;5&quot;/&gt;&lt;property id=&quot;20300&quot; value=&quot;Slide 33 - &amp;quot;Valve&amp;quot;&quot;/&gt;&lt;property id=&quot;20307&quot; value=&quot;292&quot;/&gt;&lt;/object&gt;&lt;object type=&quot;3&quot; unique_id=&quot;11005&quot;&gt;&lt;property id=&quot;20148&quot; value=&quot;5&quot;/&gt;&lt;property id=&quot;20300&quot; value=&quot;Slide 34 - &amp;quot;CardiacValve&amp;quot;&quot;/&gt;&lt;property id=&quot;20307&quot; value=&quot;293&quot;/&gt;&lt;/object&gt;&lt;object type=&quot;3&quot; unique_id=&quot;11006&quot;&gt;&lt;property id=&quot;20148&quot; value=&quot;5&quot;/&gt;&lt;property id=&quot;20300&quot; value=&quot;Slide 35 - &amp;quot;Time-Varying Compliance (or Elastance)&amp;quot;&quot;/&gt;&lt;property id=&quot;20307&quot; value=&quot;294&quot;/&gt;&lt;/object&gt;&lt;object type=&quot;3&quot; unique_id=&quot;11007&quot;&gt;&lt;property id=&quot;20148&quot; value=&quot;5&quot;/&gt;&lt;property id=&quot;20300&quot; value=&quot;Slide 36 - &amp;quot;HeartIntervals&amp;quot;&quot;/&gt;&lt;property id=&quot;20307&quot; value=&quot;297&quot;/&gt;&lt;/object&gt;&lt;object type=&quot;3&quot; unique_id=&quot;11008&quot;&gt;&lt;property id=&quot;20148&quot; value=&quot;5&quot;/&gt;&lt;property id=&quot;20300&quot; value=&quot;Slide 37 - &amp;quot;AtrialElastance&amp;quot;&quot;/&gt;&lt;property id=&quot;20307&quot; value=&quot;295&quot;/&gt;&lt;/object&gt;&lt;object type=&quot;3&quot; unique_id=&quot;11009&quot;&gt;&lt;property id=&quot;20148&quot; value=&quot;5&quot;/&gt;&lt;property id=&quot;20300&quot; value=&quot;Slide 38 - &amp;quot;VentricularElastance&amp;quot;&quot;/&gt;&lt;property id=&quot;20307&quot; value=&quot;296&quot;/&gt;&lt;/object&gt;&lt;object type=&quot;3&quot; unique_id=&quot;11010&quot;&gt;&lt;property id=&quot;20148&quot; value=&quot;5&quot;/&gt;&lt;property id=&quot;20300&quot; value=&quot;Slide 39 - &amp;quot;Skládáme Lego&amp;quot;&quot;/&gt;&lt;property id=&quot;20307&quot; value=&quot;306&quot;/&gt;&lt;/object&gt;&lt;object type=&quot;3&quot; unique_id=&quot;11011&quot;&gt;&lt;property id=&quot;20148&quot; value=&quot;5&quot;/&gt;&lt;property id=&quot;20300&quot; value=&quot;Slide 40 - &amp;quot;RightHeart&amp;quot;&quot;/&gt;&lt;property id=&quot;20307&quot; value=&quot;299&quot;/&gt;&lt;/object&gt;&lt;object type=&quot;3&quot; unique_id=&quot;11012&quot;&gt;&lt;property id=&quot;20148&quot; value=&quot;5&quot;/&gt;&lt;property id=&quot;20300&quot; value=&quot;Slide 41 - &amp;quot;LeftHeart&amp;quot;&quot;/&gt;&lt;property id=&quot;20307&quot; value=&quot;298&quot;/&gt;&lt;/object&gt;&lt;object type=&quot;3&quot; unique_id=&quot;11013&quot;&gt;&lt;property id=&quot;20148&quot; value=&quot;5&quot;/&gt;&lt;property id=&quot;20300&quot; value=&quot;Slide 42 - &amp;quot;SystemicArteries&amp;quot;&quot;/&gt;&lt;property id=&quot;20307&quot; value=&quot;300&quot;/&gt;&lt;/object&gt;&lt;object type=&quot;3&quot; unique_id=&quot;11014&quot;&gt;&lt;property id=&quot;20148&quot; value=&quot;5&quot;/&gt;&lt;property id=&quot;20300&quot; value=&quot;Slide 43 - &amp;quot;SystemicPeripheralVessels&amp;quot;&quot;/&gt;&lt;property id=&quot;20307&quot; value=&quot;301&quot;/&gt;&lt;/object&gt;&lt;object type=&quot;3&quot; unique_id=&quot;11015&quot;&gt;&lt;property id=&quot;20148&quot; value=&quot;5&quot;/&gt;&lt;property id=&quot;20300&quot; value=&quot;Slide 44 - &amp;quot;SystemicVeins&amp;quot;&quot;/&gt;&lt;property id=&quot;20307&quot; value=&quot;302&quot;/&gt;&lt;/object&gt;&lt;object type=&quot;3&quot; unique_id=&quot;11016&quot;&gt;&lt;property id=&quot;20148&quot; value=&quot;5&quot;/&gt;&lt;property id=&quot;20300&quot; value=&quot;Slide 45 - &amp;quot;PulmonaryCirculation&amp;quot;&quot;/&gt;&lt;property id=&quot;20307&quot; value=&quot;303&quot;/&gt;&lt;/object&gt;&lt;object type=&quot;3&quot; unique_id=&quot;11017&quot;&gt;&lt;property id=&quot;20148&quot; value=&quot;5&quot;/&gt;&lt;property id=&quot;20300&quot; value=&quot;Slide 46&quot;/&gt;&lt;property id=&quot;20307&quot; value=&quot;304&quot;/&gt;&lt;/object&gt;&lt;object type=&quot;3&quot; unique_id=&quot;11018&quot;&gt;&lt;property id=&quot;20148&quot; value=&quot;5&quot;/&gt;&lt;property id=&quot;20300&quot; value=&quot;Slide 47&quot;/&gt;&lt;property id=&quot;20307&quot; value=&quot;30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Analýza lineárních regulačních systémů v časové doméně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Analýza lineárních regulačních systémů v časové doméně1</Template>
  <TotalTime>724</TotalTime>
  <Words>952</Words>
  <Application>Microsoft Office PowerPoint</Application>
  <PresentationFormat>Předvádění na obrazovce (4:3)</PresentationFormat>
  <Paragraphs>279</Paragraphs>
  <Slides>47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48" baseType="lpstr">
      <vt:lpstr>Analýza lineárních regulačních systémů v časové doméně1</vt:lpstr>
      <vt:lpstr>Modelování cirkulačního systému</vt:lpstr>
      <vt:lpstr>METI‘S Human Patient Simulator (HPS)</vt:lpstr>
      <vt:lpstr>METI‘S Human Patient Simulator (HPS)</vt:lpstr>
      <vt:lpstr>METI‘S Human Patient Simulator (HPS)</vt:lpstr>
      <vt:lpstr>METI‘S Human Patient Simulator (HPS)</vt:lpstr>
      <vt:lpstr>METI‘S Human Patient Simulator (HPS)</vt:lpstr>
      <vt:lpstr>METI‘S Human Patient Simulator (HPS)</vt:lpstr>
      <vt:lpstr>METI‘S Human Patient Simulator (HPS)</vt:lpstr>
      <vt:lpstr>METI‘S Human Patient Simulator (HPS)</vt:lpstr>
      <vt:lpstr>Konceptuální schéma</vt:lpstr>
      <vt:lpstr>Konceptuální schéma</vt:lpstr>
      <vt:lpstr>Konceptuální schéma</vt:lpstr>
      <vt:lpstr>Konceptuální schéma</vt:lpstr>
      <vt:lpstr>Konceptuální schéma</vt:lpstr>
      <vt:lpstr>Konceptuální schéma</vt:lpstr>
      <vt:lpstr>Konceptuální schéma</vt:lpstr>
      <vt:lpstr>Konceptuální schéma</vt:lpstr>
      <vt:lpstr>Komponenty</vt:lpstr>
      <vt:lpstr>Propojky vtok/výtok</vt:lpstr>
      <vt:lpstr>Propojky vtok/výtok</vt:lpstr>
      <vt:lpstr>Propojky vtok/výtok</vt:lpstr>
      <vt:lpstr>Resistor</vt:lpstr>
      <vt:lpstr>Resistor</vt:lpstr>
      <vt:lpstr>Conductor</vt:lpstr>
      <vt:lpstr>Compliance</vt:lpstr>
      <vt:lpstr>Compliance</vt:lpstr>
      <vt:lpstr>Compliance – Blood Elastic Compartment</vt:lpstr>
      <vt:lpstr>Inductor</vt:lpstr>
      <vt:lpstr>Inductor</vt:lpstr>
      <vt:lpstr>Inductor</vt:lpstr>
      <vt:lpstr>Valve</vt:lpstr>
      <vt:lpstr>Valve</vt:lpstr>
      <vt:lpstr>Valve</vt:lpstr>
      <vt:lpstr>CardiacValve</vt:lpstr>
      <vt:lpstr>Time-Varying Compliance (or Elastance)</vt:lpstr>
      <vt:lpstr>HeartIntervals</vt:lpstr>
      <vt:lpstr>AtrialElastance</vt:lpstr>
      <vt:lpstr>VentricularElastance</vt:lpstr>
      <vt:lpstr>Skládáme Lego</vt:lpstr>
      <vt:lpstr>RightHeart</vt:lpstr>
      <vt:lpstr>LeftHeart</vt:lpstr>
      <vt:lpstr>SystemicArteries</vt:lpstr>
      <vt:lpstr>SystemicPeripheralVessels</vt:lpstr>
      <vt:lpstr>SystemicVeins</vt:lpstr>
      <vt:lpstr>PulmonaryCirculation</vt:lpstr>
      <vt:lpstr>Snímek 46</vt:lpstr>
      <vt:lpstr>Snímek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Modelování cirkulačního systému</dc:title>
  <dc:creator>Jiří Kofránek</dc:creator>
  <cp:lastModifiedBy>Jiří Kofránek</cp:lastModifiedBy>
  <cp:revision>10</cp:revision>
  <dcterms:created xsi:type="dcterms:W3CDTF">2012-11-13T11:38:05Z</dcterms:created>
  <dcterms:modified xsi:type="dcterms:W3CDTF">2012-11-14T11:57:30Z</dcterms:modified>
</cp:coreProperties>
</file>